
<file path=[Content_Types].xml><?xml version="1.0" encoding="utf-8"?>
<Types xmlns="http://schemas.openxmlformats.org/package/2006/content-types">
  <Default Extension="png" ContentType="image/png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Default Extension="xml" ContentType="application/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9.xml" ContentType="application/vnd.openxmlformats-officedocument.presentationml.slideLayout+xml"/>
  <Default Extension="pdf" ContentType="application/pdf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58" r:id="rId5"/>
    <p:sldId id="264" r:id="rId6"/>
    <p:sldId id="260" r:id="rId7"/>
    <p:sldId id="268" r:id="rId8"/>
    <p:sldId id="269" r:id="rId9"/>
    <p:sldId id="270" r:id="rId10"/>
    <p:sldId id="263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32" d="100"/>
          <a:sy n="132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0090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769AE-78FB-7846-95BC-06B97BDDB9A8}" type="datetimeFigureOut">
              <a:rPr lang="en-US" smtClean="0"/>
              <a:pPr/>
              <a:t>8/27/08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607E9-933C-9F46-9D1C-784674E8B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CA00"/>
                </a:solidFill>
                <a:latin typeface="Helvetica Neue Light"/>
                <a:cs typeface="Helvetica Neue Light"/>
              </a:rPr>
              <a:t>MWA Status</a:t>
            </a:r>
            <a:endParaRPr lang="en-US" sz="6600" dirty="0">
              <a:solidFill>
                <a:srgbClr val="00CA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858000" cy="4343400"/>
          </a:xfrm>
        </p:spPr>
        <p:txBody>
          <a:bodyPr>
            <a:normAutofit fontScale="77500" lnSpcReduction="20000"/>
          </a:bodyPr>
          <a:lstStyle/>
          <a:p>
            <a:r>
              <a:rPr lang="en-US" sz="2162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L. Greenhill (Harvard/Smithsonian)</a:t>
            </a:r>
          </a:p>
          <a:p>
            <a:r>
              <a:rPr lang="en-US" sz="2162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RTS/Survey – </a:t>
            </a:r>
            <a:r>
              <a:rPr lang="en-US" sz="2162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Proj</a:t>
            </a:r>
            <a:r>
              <a:rPr lang="en-US" sz="2162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 Sci.</a:t>
            </a:r>
            <a:endParaRPr lang="en-US" sz="1946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endParaRPr lang="en-US" sz="20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endParaRPr lang="en-US" sz="20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en-US" sz="3459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Digital 6T first light</a:t>
            </a:r>
          </a:p>
          <a:p>
            <a:r>
              <a:rPr lang="en-US" sz="3459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512T in simulation</a:t>
            </a:r>
          </a:p>
          <a:p>
            <a:endParaRPr lang="en-US" sz="3027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endParaRPr lang="en-US" sz="3027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Haystack, MIT, SAO, Harvard,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Austr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 Consort., RRI</a:t>
            </a:r>
          </a:p>
          <a:p>
            <a:endParaRPr lang="en-US" sz="2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MWA-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ers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also at the workshop: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D. Mitchell, Randall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Wayth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, Steve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Ord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CfA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Judd Bowman (CIT), Colin Lonsdale (Haystack)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Chris Williams (MIT), Stewart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Gleadow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U.Mel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Schedule</a:t>
            </a:r>
            <a:endParaRPr lang="en-US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248711" y="1524000"/>
            <a:ext cx="4410632" cy="3922931"/>
            <a:chOff x="141221" y="2754868"/>
            <a:chExt cx="4410632" cy="3922931"/>
          </a:xfrm>
        </p:grpSpPr>
        <p:grpSp>
          <p:nvGrpSpPr>
            <p:cNvPr id="6" name="Group 5"/>
            <p:cNvGrpSpPr/>
            <p:nvPr/>
          </p:nvGrpSpPr>
          <p:grpSpPr>
            <a:xfrm rot="15497192">
              <a:off x="1152139" y="3417000"/>
              <a:ext cx="2437678" cy="2469694"/>
              <a:chOff x="2393194" y="2217341"/>
              <a:chExt cx="2437678" cy="2469694"/>
            </a:xfrm>
            <a:solidFill>
              <a:srgbClr val="FFFF00"/>
            </a:solidFill>
          </p:grpSpPr>
          <p:sp>
            <p:nvSpPr>
              <p:cNvPr id="4" name="Block Arc 3"/>
              <p:cNvSpPr/>
              <p:nvPr/>
            </p:nvSpPr>
            <p:spPr>
              <a:xfrm>
                <a:off x="2398568" y="2217341"/>
                <a:ext cx="2432304" cy="2432304"/>
              </a:xfrm>
              <a:prstGeom prst="blockArc">
                <a:avLst/>
              </a:prstGeom>
              <a:grpFill/>
              <a:ln>
                <a:noFill/>
              </a:ln>
              <a:effectLst>
                <a:outerShdw blurRad="40000" dist="23000" dir="558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Block Arc 4"/>
              <p:cNvSpPr/>
              <p:nvPr/>
            </p:nvSpPr>
            <p:spPr>
              <a:xfrm rot="11400000">
                <a:off x="2393194" y="2254731"/>
                <a:ext cx="2432304" cy="2432304"/>
              </a:xfrm>
              <a:prstGeom prst="blockArc">
                <a:avLst/>
              </a:prstGeom>
              <a:grpFill/>
              <a:ln>
                <a:noFill/>
              </a:ln>
              <a:effectLst>
                <a:outerShdw blurRad="40000" dist="23000" dir="558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2099768" y="3539033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06/10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2111435" y="5367833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06/09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H="1">
              <a:off x="1928877" y="3685115"/>
              <a:ext cx="859368" cy="1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1925268" y="5633600"/>
              <a:ext cx="904171" cy="10102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36510" y="4638098"/>
              <a:ext cx="716090" cy="10102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895600" y="4267200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01/10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954379" y="4634966"/>
              <a:ext cx="848343" cy="1566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66800" y="4583668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01/09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 flipV="1">
              <a:off x="1981201" y="4114799"/>
              <a:ext cx="228602" cy="152400"/>
            </a:xfrm>
            <a:prstGeom prst="straightConnector1">
              <a:avLst/>
            </a:prstGeom>
            <a:ln>
              <a:solidFill>
                <a:srgbClr val="00CA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981200" y="6031468"/>
              <a:ext cx="783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32T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Demo</a:t>
              </a:r>
              <a:endParaRPr lang="en-US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89853" y="4419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256T</a:t>
              </a:r>
              <a:endParaRPr lang="en-US" dirty="0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1600" y="2754868"/>
              <a:ext cx="19739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 Neue Light"/>
                  <a:cs typeface="Helvetica Neue Light"/>
                </a:rPr>
                <a:t>512T</a:t>
              </a:r>
              <a:endParaRPr lang="en-US" dirty="0">
                <a:solidFill>
                  <a:schemeClr val="bg1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1140000" flipH="1">
              <a:off x="1132575" y="4313154"/>
              <a:ext cx="716090" cy="10102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5600000" flipH="1">
              <a:off x="1784606" y="3701232"/>
              <a:ext cx="716090" cy="10102"/>
            </a:xfrm>
            <a:prstGeom prst="line">
              <a:avLst/>
            </a:prstGeom>
            <a:ln w="38100">
              <a:solidFill>
                <a:srgbClr val="00CA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41221" y="3810000"/>
              <a:ext cx="1099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32 RX </a:t>
              </a:r>
              <a:r>
                <a:rPr lang="en-US" dirty="0" err="1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ch</a:t>
              </a:r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 </a:t>
              </a:r>
            </a:p>
            <a:p>
              <a:pPr algn="r"/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fielded</a:t>
              </a:r>
              <a:endParaRPr lang="en-US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152440" y="5029202"/>
              <a:ext cx="767718" cy="609598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61647" y="5334000"/>
              <a:ext cx="12624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H/W 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Correlation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[1 board]</a:t>
              </a:r>
              <a:endParaRPr lang="en-US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6050" y="3048000"/>
              <a:ext cx="441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8T</a:t>
              </a:r>
              <a:endParaRPr lang="en-US" dirty="0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11400000" flipV="1">
              <a:off x="1752600" y="3373390"/>
              <a:ext cx="249451" cy="140732"/>
            </a:xfrm>
            <a:prstGeom prst="straightConnector1">
              <a:avLst/>
            </a:prstGeom>
            <a:ln>
              <a:solidFill>
                <a:srgbClr val="00CA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3300000" flipH="1">
              <a:off x="1431512" y="3872540"/>
              <a:ext cx="716090" cy="10102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2524476" y="1798766"/>
            <a:ext cx="126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S/W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Correlation</a:t>
            </a:r>
            <a:endParaRPr lang="en-US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34943" y="5429072"/>
            <a:ext cx="53665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Site visits: 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monthly until summer;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                  eng. tests during summer;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                  32T integration thereafter</a:t>
            </a: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53012" y="4407932"/>
            <a:ext cx="135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Build out</a:t>
            </a:r>
            <a:endParaRPr lang="en-US" sz="2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0" y="685800"/>
            <a:ext cx="61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CA00"/>
                </a:solidFill>
                <a:latin typeface="Helvetica Neue Light"/>
                <a:cs typeface="Helvetica Neue Light"/>
              </a:rPr>
              <a:t>end</a:t>
            </a:r>
            <a:endParaRPr lang="en-US" i="1" dirty="0">
              <a:solidFill>
                <a:srgbClr val="00CA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Characteristics (thus far)</a:t>
            </a:r>
            <a:endParaRPr lang="en-US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80-300 MHz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30 MHz BW (instant.)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8000 short dipoles </a:t>
            </a:r>
            <a:r>
              <a:rPr lang="en-US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•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1.2x10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4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@ 100 MHz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1.0x10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4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@ 200 MHz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2.9x10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3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</a:t>
            </a:r>
            <a:r>
              <a:rPr lang="en-US" sz="2000" baseline="30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@ 300 MHz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512 [4x4] tiles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131k baselines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full polarization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15 - 45</a:t>
            </a:r>
            <a:r>
              <a:rPr lang="en-US" sz="2400" baseline="30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∘ 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FWHM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768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x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40 kHz channels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5500 total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+16 voltage beams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6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 - 1.5 km </a:t>
            </a:r>
            <a:r>
              <a:rPr lang="en-US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bslns</a:t>
            </a:r>
            <a:r>
              <a:rPr lang="en-US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•</a:t>
            </a:r>
            <a:endParaRPr lang="en-US" sz="2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325m for 32T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16 outriggers (3 km)</a:t>
            </a:r>
          </a:p>
          <a:p>
            <a:pPr lvl="1"/>
            <a:endParaRPr lang="en-US" sz="20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72000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sky noise limited </a:t>
            </a: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•</a:t>
            </a:r>
            <a:endParaRPr lang="en-US" baseline="-250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T</a:t>
            </a:r>
            <a:r>
              <a:rPr lang="en-US" sz="1800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RX</a:t>
            </a:r>
            <a:r>
              <a:rPr lang="en-US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= 30 K @ 200 MHz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T</a:t>
            </a:r>
            <a:r>
              <a:rPr lang="en-US" sz="1800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RX</a:t>
            </a:r>
            <a:r>
              <a:rPr lang="en-US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=130 K @ 110 MHz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real-time pipeline dependent 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•</a:t>
            </a:r>
            <a:endParaRPr lang="en-US" sz="20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8</a:t>
            </a:r>
            <a:r>
              <a:rPr lang="en-US" sz="1800" baseline="30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</a:t>
            </a:r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resolution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40 </a:t>
            </a:r>
            <a:r>
              <a:rPr lang="en-US" sz="20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Gb/s</a:t>
            </a:r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throughput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1000x1000 </a:t>
            </a:r>
            <a:r>
              <a:rPr lang="en-US" sz="20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pxl</a:t>
            </a:r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native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3x oversampled</a:t>
            </a:r>
          </a:p>
          <a:p>
            <a:pPr lvl="1"/>
            <a:r>
              <a:rPr lang="en-US" sz="18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Drty</a:t>
            </a:r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map every 8</a:t>
            </a:r>
            <a:r>
              <a:rPr lang="en-US" sz="1800" baseline="30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O(10) </a:t>
            </a:r>
            <a:r>
              <a:rPr lang="en-US" sz="20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Tflop/s</a:t>
            </a:r>
            <a:r>
              <a:rPr lang="en-US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load 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•</a:t>
            </a:r>
            <a:endParaRPr lang="en-US" sz="20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GPU accelerated cluster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64 nodes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20 kW max</a:t>
            </a:r>
          </a:p>
          <a:p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641" y="6096000"/>
            <a:ext cx="74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Wide-field large-N hierarchical </a:t>
            </a:r>
            <a:r>
              <a:rPr lang="en-US" sz="2800" dirty="0" err="1" smtClean="0">
                <a:solidFill>
                  <a:srgbClr val="FF6600"/>
                </a:solidFill>
              </a:rPr>
              <a:t>beamforming</a:t>
            </a:r>
            <a:r>
              <a:rPr lang="en-US" sz="2800" dirty="0" smtClean="0">
                <a:solidFill>
                  <a:srgbClr val="FF6600"/>
                </a:solidFill>
              </a:rPr>
              <a:t> array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678116"/>
            <a:ext cx="9144000" cy="35017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92480" y="-381000"/>
            <a:ext cx="10698480" cy="7560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3276600"/>
            <a:ext cx="30187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3366FF"/>
                </a:solidFill>
                <a:latin typeface="Helvetica Neue Light"/>
                <a:cs typeface="Helvetica Neue Light"/>
              </a:rPr>
              <a:t>8T / 32T</a:t>
            </a:r>
          </a:p>
          <a:p>
            <a:pPr algn="ctr"/>
            <a:r>
              <a:rPr lang="en-US" sz="6000" dirty="0" smtClean="0">
                <a:solidFill>
                  <a:srgbClr val="3366FF"/>
                </a:solidFill>
                <a:latin typeface="Helvetica Neue Light"/>
                <a:cs typeface="Helvetica Neue Light"/>
              </a:rPr>
              <a:t>Today</a:t>
            </a:r>
            <a:endParaRPr lang="en-US" sz="6000" dirty="0">
              <a:solidFill>
                <a:srgbClr val="3366FF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228600"/>
            <a:ext cx="92964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4112567"/>
            <a:ext cx="338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New generation dipoles</a:t>
            </a:r>
            <a:endParaRPr lang="en-US" sz="2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733800"/>
            <a:ext cx="182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Beamformer</a:t>
            </a:r>
            <a:endParaRPr lang="en-US" sz="2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1421" y="144780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Happy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grass</a:t>
            </a:r>
            <a:endParaRPr lang="en-US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8151422" y="2094130"/>
            <a:ext cx="382979" cy="1918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3360" cy="6827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733555" y="3183351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Prototype Rack mounted RX</a:t>
            </a:r>
            <a:endParaRPr lang="en-US" sz="2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0"/>
            <a:ext cx="9103360" cy="6827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778434" y="3183351"/>
            <a:ext cx="471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Correlator</a:t>
            </a:r>
            <a:r>
              <a:rPr lang="en-US" sz="2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Board in </a:t>
            </a:r>
            <a:r>
              <a:rPr lang="en-US" sz="28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Assmebly</a:t>
            </a:r>
            <a:endParaRPr lang="en-US" sz="2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50481" b="8654"/>
          <a:stretch>
            <a:fillRect/>
          </a:stretch>
        </p:blipFill>
        <p:spPr>
          <a:xfrm>
            <a:off x="386080" y="3962400"/>
            <a:ext cx="8453120" cy="2590800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2608684" y="50935"/>
            <a:ext cx="4096916" cy="3987665"/>
            <a:chOff x="475084" y="50935"/>
            <a:chExt cx="4096916" cy="39876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7126" t="22185" r="39430" b="4202"/>
            <a:stretch>
              <a:fillRect/>
            </a:stretch>
          </p:blipFill>
          <p:spPr>
            <a:xfrm>
              <a:off x="475084" y="50935"/>
              <a:ext cx="4096916" cy="39876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0600" y="3134380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CA00"/>
                  </a:solidFill>
                  <a:latin typeface="Helvetica Neue Light"/>
                  <a:cs typeface="Helvetica Neue Light"/>
                </a:rPr>
                <a:t>Hydra A</a:t>
              </a:r>
              <a:endParaRPr lang="en-US" sz="2800" dirty="0">
                <a:solidFill>
                  <a:srgbClr val="00CA00"/>
                </a:solidFill>
                <a:latin typeface="Helvetica Neue Light"/>
                <a:cs typeface="Helvetica Neue Ligh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1718608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First self-calibrated images via digital RX: 6T Apr/May</a:t>
            </a:r>
            <a:endParaRPr lang="en-US" sz="24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312</Words>
  <Application>Microsoft Macintosh PowerPoint</Application>
  <PresentationFormat>On-screen Show (4:3)</PresentationFormat>
  <Paragraphs>78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MWA Status</vt:lpstr>
      <vt:lpstr>Characteristics (thus far)</vt:lpstr>
      <vt:lpstr>Slide 3</vt:lpstr>
      <vt:lpstr>Slide 4</vt:lpstr>
      <vt:lpstr>Slide 5</vt:lpstr>
      <vt:lpstr>Slide 6</vt:lpstr>
      <vt:lpstr>Slide 7</vt:lpstr>
      <vt:lpstr>Slide 8</vt:lpstr>
      <vt:lpstr>Slide 9</vt:lpstr>
      <vt:lpstr>Schedule</vt:lpstr>
      <vt:lpstr>Slide 11</vt:lpstr>
    </vt:vector>
  </TitlesOfParts>
  <Company>Smithsonian Astrophysical Observatory</Company>
  <LinksUpToDate>false</LinksUpToDate>
  <SharedDoc>false</SharedDoc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Lincoln Greenhill</dc:creator>
  <cp:lastModifiedBy>Lincoln Greenhill</cp:lastModifiedBy>
  <cp:revision>61</cp:revision>
  <dcterms:created xsi:type="dcterms:W3CDTF">2008-08-27T04:30:06Z</dcterms:created>
  <dcterms:modified xsi:type="dcterms:W3CDTF">2008-08-27T04:30:57Z</dcterms:modified>
</cp:coreProperties>
</file>