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85" r:id="rId2"/>
    <p:sldId id="386" r:id="rId3"/>
    <p:sldId id="352" r:id="rId4"/>
    <p:sldId id="354" r:id="rId5"/>
    <p:sldId id="453" r:id="rId6"/>
    <p:sldId id="441" r:id="rId7"/>
    <p:sldId id="442" r:id="rId8"/>
    <p:sldId id="456" r:id="rId9"/>
    <p:sldId id="455" r:id="rId10"/>
    <p:sldId id="299" r:id="rId11"/>
    <p:sldId id="435" r:id="rId12"/>
    <p:sldId id="436" r:id="rId13"/>
    <p:sldId id="437" r:id="rId14"/>
    <p:sldId id="419" r:id="rId15"/>
    <p:sldId id="420" r:id="rId16"/>
    <p:sldId id="426" r:id="rId17"/>
    <p:sldId id="427" r:id="rId18"/>
    <p:sldId id="421" r:id="rId19"/>
    <p:sldId id="422" r:id="rId20"/>
    <p:sldId id="423" r:id="rId21"/>
    <p:sldId id="445" r:id="rId22"/>
    <p:sldId id="446" r:id="rId23"/>
    <p:sldId id="447" r:id="rId24"/>
    <p:sldId id="424" r:id="rId25"/>
    <p:sldId id="434" r:id="rId26"/>
    <p:sldId id="425" r:id="rId27"/>
    <p:sldId id="431" r:id="rId28"/>
    <p:sldId id="449" r:id="rId29"/>
    <p:sldId id="448" r:id="rId30"/>
    <p:sldId id="450" r:id="rId31"/>
    <p:sldId id="451" r:id="rId32"/>
    <p:sldId id="444" r:id="rId33"/>
    <p:sldId id="454" r:id="rId34"/>
    <p:sldId id="452" r:id="rId35"/>
    <p:sldId id="275" r:id="rId36"/>
    <p:sldId id="439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23" d="100"/>
          <a:sy n="123" d="100"/>
        </p:scale>
        <p:origin x="-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767A21DC-58F5-CB46-A86C-F11464918131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9AEE6DED-4E24-A54C-BFAE-E1E0686F0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10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C4CF36-B431-184D-8B23-3D2402A10AA6}" type="slidenum">
              <a:rPr lang="en-US" smtClean="0">
                <a:latin typeface="Calibri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 smtClean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E6DED-4E24-A54C-BFAE-E1E0686F0DD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FCF3D-129B-F248-907B-6A30DB60987F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BE189-6FE2-3E4E-94D0-9AF1935A3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AA5EE-63F1-E449-BC19-C30A0EE840B1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054F-0680-0648-9AC1-3C5C33770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BDDC-EFA6-7B46-A537-BB2A22629F18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32CFA-9D6A-5549-B0C4-27E145A4F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52600" y="274638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0767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8700" y="1600200"/>
            <a:ext cx="40767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695700"/>
            <a:ext cx="40767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700" y="3695700"/>
            <a:ext cx="40767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40767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8700" y="1600200"/>
            <a:ext cx="40767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38700" y="3695700"/>
            <a:ext cx="40767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BAA0F-66D4-0941-8527-6973F0D8F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76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371600"/>
            <a:ext cx="4038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371600"/>
            <a:ext cx="4038600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824288"/>
            <a:ext cx="4038600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0767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8700" y="1600200"/>
            <a:ext cx="40767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CD867-13FC-784F-B6B7-6B8D9C729C0E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1E16B-11CA-174B-93C7-10A33541D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E4BEA-674F-4449-AFC2-4B8AC05DF961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B6DD4-2BC1-814A-A858-56BD5AD63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2785E-5D1B-3744-9AAB-A9C702188376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81F7-8BD3-BA41-985B-75F753735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BB77-515A-3A45-8607-8502DD80F772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D1279-36EA-C14C-873D-93B61CC02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F9044-01E1-9D42-80B6-DEC78FF84BBD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FB29C-C63C-8342-B1E1-66C56BB45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682DB-5FE1-1A41-B689-7B9FE6E11396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80203-51B1-7F4B-814A-A75F93D24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87330-147C-6E4F-8C55-50A9BF891D7C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FE54A-55A9-8B42-AF24-C07A65248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A73A0-45B6-8941-BB2B-DE7445B87691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752F-C49B-2542-9AE3-A18A219F8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638E1C7E-E2B5-3E4A-A299-66E8AA7EC9A2}" type="datetime1">
              <a:rPr lang="en-US"/>
              <a:pPr>
                <a:defRPr/>
              </a:pPr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C3E997FA-D0D0-0B48-8BC0-F8E972B95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  <p:sldLayoutId id="2147484362" r:id="rId13"/>
    <p:sldLayoutId id="2147484365" r:id="rId14"/>
    <p:sldLayoutId id="2147484366" r:id="rId15"/>
    <p:sldLayoutId id="2147484367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wmf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35.jpeg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emf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wmf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Here Be Dragons:</a:t>
            </a:r>
            <a:br>
              <a:rPr lang="en-US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The Dynamic Radio Sky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52600"/>
            <a:ext cx="8686800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057400" y="612616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Geoffrey C Bower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(UC Berkeley)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A New Era for Radio Astronomy</a:t>
            </a:r>
          </a:p>
        </p:txBody>
      </p:sp>
      <p:sp>
        <p:nvSpPr>
          <p:cNvPr id="23555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Design Principles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971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Trade steel for silicon</a:t>
            </a:r>
          </a:p>
          <a:p>
            <a:pPr lvl="1">
              <a:defRPr/>
            </a:pPr>
            <a:r>
              <a:rPr lang="en-US" dirty="0" smtClean="0">
                <a:sym typeface="Wingdings" charset="2"/>
              </a:rPr>
              <a:t>LNSD (Large-N-Small-Diameter)</a:t>
            </a:r>
          </a:p>
          <a:p>
            <a:pPr lvl="1">
              <a:defRPr/>
            </a:pP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Wide field of view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surveys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Exploit Flexible Digital hardware</a:t>
            </a:r>
          </a:p>
          <a:p>
            <a:pPr lvl="1">
              <a:defRPr/>
            </a:pPr>
            <a:r>
              <a:rPr lang="en-US" dirty="0" smtClean="0"/>
              <a:t>Upgrade backend processors frequently following Moore’s Law</a:t>
            </a:r>
          </a:p>
          <a:p>
            <a:pPr>
              <a:defRPr/>
            </a:pPr>
            <a:r>
              <a:rPr lang="en-US" dirty="0" err="1" smtClean="0">
                <a:ea typeface="ＭＳ Ｐゴシック" charset="-128"/>
                <a:cs typeface="ＭＳ Ｐゴシック" charset="-128"/>
              </a:rPr>
              <a:t>Commensal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observing</a:t>
            </a:r>
          </a:p>
          <a:p>
            <a:pPr lvl="1">
              <a:defRPr/>
            </a:pPr>
            <a:r>
              <a:rPr lang="en-US" dirty="0" smtClean="0"/>
              <a:t>Do multiple projects simultaneously in different instruments</a:t>
            </a:r>
          </a:p>
          <a:p>
            <a:pPr lvl="1">
              <a:defRPr/>
            </a:pPr>
            <a:endParaRPr lang="en-US" dirty="0" smtClean="0"/>
          </a:p>
        </p:txBody>
      </p:sp>
      <p:grpSp>
        <p:nvGrpSpPr>
          <p:cNvPr id="23557" name="Group 38"/>
          <p:cNvGrpSpPr>
            <a:grpSpLocks/>
          </p:cNvGrpSpPr>
          <p:nvPr/>
        </p:nvGrpSpPr>
        <p:grpSpPr bwMode="auto">
          <a:xfrm>
            <a:off x="5559425" y="4773613"/>
            <a:ext cx="2438400" cy="1784350"/>
            <a:chOff x="4128" y="2284"/>
            <a:chExt cx="1536" cy="1124"/>
          </a:xfrm>
        </p:grpSpPr>
        <p:pic>
          <p:nvPicPr>
            <p:cNvPr id="23565" name="Picture 6" descr="mirandadataflow"/>
            <p:cNvPicPr>
              <a:picLocks noChangeAspect="1" noChangeArrowheads="1"/>
            </p:cNvPicPr>
            <p:nvPr/>
          </p:nvPicPr>
          <p:blipFill>
            <a:blip r:embed="rId2"/>
            <a:srcRect l="27605" t="81293" r="48404" b="4750"/>
            <a:stretch>
              <a:fillRect/>
            </a:stretch>
          </p:blipFill>
          <p:spPr bwMode="auto">
            <a:xfrm>
              <a:off x="4128" y="2284"/>
              <a:ext cx="1488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6" name="Text Box 10"/>
            <p:cNvSpPr txBox="1">
              <a:spLocks noChangeArrowheads="1"/>
            </p:cNvSpPr>
            <p:nvPr/>
          </p:nvSpPr>
          <p:spPr bwMode="auto">
            <a:xfrm>
              <a:off x="4128" y="2966"/>
              <a:ext cx="153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latin typeface="Helvetica" charset="0"/>
                </a:rPr>
                <a:t>Australian SKA Pathfinder (ASKAP)</a:t>
              </a:r>
              <a:endParaRPr lang="en-US"/>
            </a:p>
          </p:txBody>
        </p:sp>
      </p:grpSp>
      <p:grpSp>
        <p:nvGrpSpPr>
          <p:cNvPr id="23558" name="Group 24"/>
          <p:cNvGrpSpPr>
            <a:grpSpLocks/>
          </p:cNvGrpSpPr>
          <p:nvPr/>
        </p:nvGrpSpPr>
        <p:grpSpPr bwMode="auto">
          <a:xfrm>
            <a:off x="4191000" y="1524000"/>
            <a:ext cx="2133600" cy="2214563"/>
            <a:chOff x="1152" y="2023"/>
            <a:chExt cx="1344" cy="1395"/>
          </a:xfrm>
        </p:grpSpPr>
        <p:pic>
          <p:nvPicPr>
            <p:cNvPr id="23563" name="Picture 12" descr="Aerial ATA 69 7_2005 PPR"/>
            <p:cNvPicPr>
              <a:picLocks noChangeAspect="1" noChangeArrowheads="1"/>
            </p:cNvPicPr>
            <p:nvPr/>
          </p:nvPicPr>
          <p:blipFill>
            <a:blip r:embed="rId3"/>
            <a:srcRect b="14735"/>
            <a:stretch>
              <a:fillRect/>
            </a:stretch>
          </p:blipFill>
          <p:spPr bwMode="auto">
            <a:xfrm>
              <a:off x="1152" y="2023"/>
              <a:ext cx="1344" cy="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4" name="Text Box 13"/>
            <p:cNvSpPr txBox="1">
              <a:spLocks noChangeArrowheads="1"/>
            </p:cNvSpPr>
            <p:nvPr/>
          </p:nvSpPr>
          <p:spPr bwMode="auto">
            <a:xfrm>
              <a:off x="1152" y="2976"/>
              <a:ext cx="134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latin typeface="Helvetica" charset="0"/>
                </a:rPr>
                <a:t>Allen Telescope Array (ATA)</a:t>
              </a:r>
              <a:endParaRPr lang="en-US" sz="2000"/>
            </a:p>
          </p:txBody>
        </p:sp>
      </p:grpSp>
      <p:pic>
        <p:nvPicPr>
          <p:cNvPr id="23559" name="Picture 35" descr="kat_view_01.jpg 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4"/>
          <a:srcRect l="32259" r="17741"/>
          <a:stretch>
            <a:fillRect/>
          </a:stretch>
        </p:blipFill>
        <p:spPr bwMode="auto">
          <a:xfrm>
            <a:off x="1447800" y="4665663"/>
            <a:ext cx="23622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36"/>
          <p:cNvSpPr txBox="1">
            <a:spLocks noChangeArrowheads="1"/>
          </p:cNvSpPr>
          <p:nvPr/>
        </p:nvSpPr>
        <p:spPr bwMode="auto">
          <a:xfrm>
            <a:off x="1524000" y="5719763"/>
            <a:ext cx="2286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10800" rIns="54000" bIns="108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Helvetica" charset="0"/>
              </a:rPr>
              <a:t>Karoo Array Telescope (meerKAT, ZA)</a:t>
            </a:r>
            <a:endParaRPr lang="en-US"/>
          </a:p>
        </p:txBody>
      </p:sp>
      <p:pic>
        <p:nvPicPr>
          <p:cNvPr id="23561" name="Picture 13" descr="EVL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75438" y="1535113"/>
            <a:ext cx="22860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Rectangle 14"/>
          <p:cNvSpPr>
            <a:spLocks noChangeArrowheads="1"/>
          </p:cNvSpPr>
          <p:nvPr/>
        </p:nvSpPr>
        <p:spPr bwMode="auto">
          <a:xfrm>
            <a:off x="6172200" y="3429000"/>
            <a:ext cx="30083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Helvetica" charset="0"/>
              </a:rPr>
              <a:t>Expanded Very Large Array </a:t>
            </a:r>
          </a:p>
          <a:p>
            <a:pPr algn="ctr">
              <a:spcBef>
                <a:spcPct val="50000"/>
              </a:spcBef>
            </a:pPr>
            <a:r>
              <a:rPr lang="en-US">
                <a:latin typeface="Helvetica" charset="0"/>
              </a:rPr>
              <a:t>(EVLA)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ATA_pix1 JP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271463" y="392113"/>
            <a:ext cx="5519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/>
              <a:t>The Allen Telescope Array</a:t>
            </a:r>
          </a:p>
        </p:txBody>
      </p:sp>
      <p:pic>
        <p:nvPicPr>
          <p:cNvPr id="5" name="Picture 4" descr="ex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00600"/>
            <a:ext cx="1560498" cy="1193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2" descr="welch7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725" y="2286000"/>
            <a:ext cx="48799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" descr="BonVoy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685800"/>
            <a:ext cx="16875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DCP0087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762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Correlator_ATA-48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5029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moldwith4me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14400"/>
            <a:ext cx="27559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itle 7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Novel ATA Technologies</a:t>
            </a:r>
          </a:p>
        </p:txBody>
      </p:sp>
      <p:pic>
        <p:nvPicPr>
          <p:cNvPr id="36872" name="Picture 9" descr="welch2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0363" y="5029200"/>
            <a:ext cx="24336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0" descr="welch4.eps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029200"/>
            <a:ext cx="24336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SKA Mid Visualization</a:t>
            </a:r>
          </a:p>
        </p:txBody>
      </p:sp>
      <p:pic>
        <p:nvPicPr>
          <p:cNvPr id="37891" name="Content Placeholder 13" descr="Dishes_closeup_compress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Fast Transients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Giant pulses 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Rotating radio transients (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RRATs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)</a:t>
            </a:r>
          </a:p>
          <a:p>
            <a:r>
              <a:rPr lang="en-US" dirty="0" err="1" smtClean="0">
                <a:ea typeface="ＭＳ Ｐゴシック" charset="-128"/>
                <a:cs typeface="ＭＳ Ｐゴシック" charset="-128"/>
              </a:rPr>
              <a:t>Lorimer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bursts/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Perytons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Gravitational Wave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Counterparts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Evaporating black holes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Bursts from planetary atmospheres and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extrasolar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planets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Lorimer</a:t>
            </a:r>
            <a:r>
              <a:rPr lang="en-US" dirty="0" smtClean="0"/>
              <a:t> Burst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371601"/>
            <a:ext cx="4038600" cy="3048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Original Discovery</a:t>
            </a:r>
          </a:p>
          <a:p>
            <a:pPr lvl="1"/>
            <a:r>
              <a:rPr lang="en-US" dirty="0" smtClean="0"/>
              <a:t>30 </a:t>
            </a:r>
            <a:r>
              <a:rPr lang="en-US" dirty="0" err="1" smtClean="0"/>
              <a:t>Jy</a:t>
            </a:r>
            <a:r>
              <a:rPr lang="en-US" dirty="0" smtClean="0"/>
              <a:t> event @ </a:t>
            </a:r>
            <a:r>
              <a:rPr lang="en-US" dirty="0" err="1" smtClean="0"/>
              <a:t>Parkes</a:t>
            </a:r>
            <a:endParaRPr lang="en-US" dirty="0" smtClean="0"/>
          </a:p>
          <a:p>
            <a:pPr lvl="1"/>
            <a:r>
              <a:rPr lang="en-US" dirty="0" smtClean="0"/>
              <a:t>DM = 375 pc cm^-3</a:t>
            </a:r>
          </a:p>
          <a:p>
            <a:pPr lvl="2"/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D~1 </a:t>
            </a:r>
            <a:r>
              <a:rPr lang="en-US" dirty="0" err="1" smtClean="0">
                <a:sym typeface="Wingdings"/>
              </a:rPr>
              <a:t>Gpc</a:t>
            </a:r>
            <a:r>
              <a:rPr lang="en-US" dirty="0" smtClean="0">
                <a:sym typeface="Wingdings"/>
              </a:rPr>
              <a:t> !!!</a:t>
            </a:r>
          </a:p>
          <a:p>
            <a:pPr lvl="2"/>
            <a:r>
              <a:rPr lang="en-US" dirty="0" smtClean="0">
                <a:sym typeface="Wingdings"/>
              </a:rPr>
              <a:t>Enormous energy density</a:t>
            </a:r>
          </a:p>
          <a:p>
            <a:pPr lvl="2"/>
            <a:r>
              <a:rPr lang="en-US" dirty="0" smtClean="0">
                <a:sym typeface="Wingdings"/>
              </a:rPr>
              <a:t>Probe of the ionized IGM</a:t>
            </a:r>
          </a:p>
          <a:p>
            <a:pPr lvl="2"/>
            <a:endParaRPr lang="en-US" dirty="0" smtClean="0">
              <a:sym typeface="Wingdings"/>
            </a:endParaRP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267200"/>
            <a:ext cx="312737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76400"/>
            <a:ext cx="3657600" cy="3998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6400800"/>
            <a:ext cx="204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Lorimer</a:t>
            </a:r>
            <a:r>
              <a:rPr lang="en-US" dirty="0" smtClean="0"/>
              <a:t> et al 2007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Lorimer</a:t>
            </a:r>
            <a:r>
              <a:rPr lang="en-US" sz="4000" dirty="0" smtClean="0"/>
              <a:t> Follow-Up:  Terrestrial Origin?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Burke-</a:t>
            </a:r>
            <a:r>
              <a:rPr lang="en-US" sz="3200" dirty="0" err="1" smtClean="0"/>
              <a:t>Spolaor</a:t>
            </a:r>
            <a:r>
              <a:rPr lang="en-US" sz="3200" dirty="0" smtClean="0"/>
              <a:t> 2011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9" name="Tex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657600" cy="3452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74438"/>
            <a:ext cx="3657600" cy="2704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53000" y="4473476"/>
            <a:ext cx="3890809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Terrestrial Origin?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Non-dispersive shape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Daylight, non-random distribution</a:t>
            </a:r>
          </a:p>
          <a:p>
            <a:pPr lvl="1">
              <a:buFont typeface="Arial"/>
              <a:buChar char="•"/>
            </a:pP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Associated with lightning?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RFI?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ym typeface="Wingdings"/>
              </a:rPr>
              <a:t>Also detected by </a:t>
            </a:r>
            <a:r>
              <a:rPr lang="en-US" dirty="0" err="1" smtClean="0">
                <a:sym typeface="Wingdings"/>
              </a:rPr>
              <a:t>Parkes</a:t>
            </a:r>
            <a:endParaRPr lang="en-US" dirty="0" smtClean="0">
              <a:sym typeface="Wingdings"/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ym typeface="Wingdings"/>
              </a:rPr>
              <a:t>Unusual timing signatures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Lorimer</a:t>
            </a:r>
            <a:r>
              <a:rPr lang="en-US" dirty="0" smtClean="0"/>
              <a:t> Follow-Up:  A </a:t>
            </a:r>
            <a:r>
              <a:rPr lang="en-US" dirty="0" smtClean="0"/>
              <a:t>New Event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91360"/>
            <a:ext cx="3657600" cy="4561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5643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J1852−08 burst with DM = 745  cm</a:t>
            </a:r>
            <a:r>
              <a:rPr lang="en-US" baseline="30000" dirty="0" smtClean="0"/>
              <a:t>−3 </a:t>
            </a:r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1" y="1933655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Also Discovered with </a:t>
            </a:r>
            <a:r>
              <a:rPr lang="en-US" dirty="0" err="1" smtClean="0"/>
              <a:t>Parkes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err="1" smtClean="0"/>
              <a:t>DM</a:t>
            </a:r>
            <a:r>
              <a:rPr lang="en-US" baseline="-25000" dirty="0" err="1" smtClean="0"/>
              <a:t>Galaxy</a:t>
            </a:r>
            <a:r>
              <a:rPr lang="en-US" dirty="0" smtClean="0"/>
              <a:t> = 530 cm</a:t>
            </a:r>
            <a:r>
              <a:rPr lang="en-US" baseline="30000" dirty="0" smtClean="0"/>
              <a:t>-3 </a:t>
            </a:r>
            <a:r>
              <a:rPr lang="en-US" dirty="0" smtClean="0"/>
              <a:t>pc</a:t>
            </a:r>
          </a:p>
          <a:p>
            <a:pPr>
              <a:buFont typeface="Arial"/>
              <a:buChar char="•"/>
            </a:pPr>
            <a:r>
              <a:rPr lang="en-US" dirty="0" smtClean="0"/>
              <a:t>Keane, </a:t>
            </a:r>
            <a:r>
              <a:rPr lang="en-US" dirty="0" err="1" smtClean="0"/>
              <a:t>Stappers</a:t>
            </a:r>
            <a:r>
              <a:rPr lang="en-US" dirty="0" smtClean="0"/>
              <a:t>, Kramer et al 2011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462" y="3352800"/>
            <a:ext cx="4142539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ATA Fly’s Eye Experiment</a:t>
            </a:r>
          </a:p>
        </p:txBody>
      </p:sp>
      <p:pic>
        <p:nvPicPr>
          <p:cNvPr id="51203" name="Picture 8" descr="FlysEye_Exaggerat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53000" y="1708150"/>
            <a:ext cx="4038600" cy="1625600"/>
          </a:xfrm>
          <a:noFill/>
        </p:spPr>
      </p:pic>
      <p:pic>
        <p:nvPicPr>
          <p:cNvPr id="51204" name="Picture 12" descr="Rac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09675" y="1371600"/>
            <a:ext cx="3143250" cy="4754563"/>
          </a:xfrm>
          <a:noFill/>
        </p:spPr>
      </p:pic>
      <p:sp>
        <p:nvSpPr>
          <p:cNvPr id="51205" name="Text Box 14"/>
          <p:cNvSpPr txBox="1">
            <a:spLocks noChangeArrowheads="1"/>
          </p:cNvSpPr>
          <p:nvPr/>
        </p:nvSpPr>
        <p:spPr bwMode="auto">
          <a:xfrm>
            <a:off x="365125" y="6248400"/>
            <a:ext cx="6434423" cy="46166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200" dirty="0" err="1" smtClean="0"/>
              <a:t>Siemion</a:t>
            </a:r>
            <a:r>
              <a:rPr lang="en-US" sz="1200" dirty="0" smtClean="0"/>
              <a:t>, Bower, Foster, McMahon, Wagner, </a:t>
            </a:r>
            <a:r>
              <a:rPr lang="en-US" sz="1200" dirty="0" err="1" smtClean="0"/>
              <a:t>Werthimer</a:t>
            </a:r>
            <a:r>
              <a:rPr lang="en-US" sz="1200" dirty="0" smtClean="0"/>
              <a:t>, Backer, </a:t>
            </a:r>
            <a:r>
              <a:rPr lang="en-US" sz="1200" dirty="0" err="1" smtClean="0"/>
              <a:t>Cordes</a:t>
            </a:r>
            <a:r>
              <a:rPr lang="en-US" sz="1200" dirty="0" smtClean="0"/>
              <a:t>, van </a:t>
            </a:r>
            <a:r>
              <a:rPr lang="en-US" sz="1200" dirty="0" err="1" smtClean="0"/>
              <a:t>Leeuwen</a:t>
            </a:r>
            <a:r>
              <a:rPr lang="en-US" sz="1200" dirty="0" smtClean="0"/>
              <a:t> 2011</a:t>
            </a:r>
          </a:p>
          <a:p>
            <a:pPr marL="342900" indent="-342900"/>
            <a:r>
              <a:rPr lang="en-US" sz="1200" dirty="0" err="1" smtClean="0"/>
              <a:t>Hogden</a:t>
            </a:r>
            <a:r>
              <a:rPr lang="en-US" sz="1200" dirty="0" smtClean="0"/>
              <a:t>, </a:t>
            </a:r>
            <a:r>
              <a:rPr lang="en-US" sz="1200" dirty="0" err="1" smtClean="0"/>
              <a:t>vander</a:t>
            </a:r>
            <a:r>
              <a:rPr lang="en-US" sz="1200" dirty="0" smtClean="0"/>
              <a:t> </a:t>
            </a:r>
            <a:r>
              <a:rPr lang="en-US" sz="1200" dirty="0" err="1" smtClean="0"/>
              <a:t>Wiel</a:t>
            </a:r>
            <a:r>
              <a:rPr lang="en-US" sz="1200" dirty="0" smtClean="0"/>
              <a:t>, Bower, </a:t>
            </a:r>
            <a:r>
              <a:rPr lang="en-US" sz="1200" dirty="0" err="1" smtClean="0"/>
              <a:t>Michalak</a:t>
            </a:r>
            <a:r>
              <a:rPr lang="en-US" sz="1200" dirty="0" smtClean="0"/>
              <a:t>, </a:t>
            </a:r>
            <a:r>
              <a:rPr lang="en-US" sz="1200" dirty="0" err="1" smtClean="0"/>
              <a:t>Siemion</a:t>
            </a:r>
            <a:r>
              <a:rPr lang="en-US" sz="1200" dirty="0" smtClean="0"/>
              <a:t>, </a:t>
            </a:r>
            <a:r>
              <a:rPr lang="en-US" sz="1200" dirty="0" err="1" smtClean="0"/>
              <a:t>Werthimer</a:t>
            </a:r>
            <a:r>
              <a:rPr lang="en-US" sz="1200" dirty="0" smtClean="0"/>
              <a:t> 2011</a:t>
            </a:r>
            <a:endParaRPr lang="en-US" sz="1200" dirty="0"/>
          </a:p>
        </p:txBody>
      </p:sp>
      <p:sp>
        <p:nvSpPr>
          <p:cNvPr id="51206" name="Content Placeholder 6"/>
          <p:cNvSpPr>
            <a:spLocks noGrp="1"/>
          </p:cNvSpPr>
          <p:nvPr>
            <p:ph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Search for very bright, very rare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Lorimer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bursts analogs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Ω</a:t>
            </a:r>
            <a:r>
              <a:rPr lang="en-US" baseline="-25000" dirty="0" smtClean="0">
                <a:ea typeface="ＭＳ Ｐゴシック" charset="-128"/>
                <a:cs typeface="ＭＳ Ｐゴシック" charset="-128"/>
              </a:rPr>
              <a:t>FE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= 400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Ω</a:t>
            </a:r>
            <a:r>
              <a:rPr lang="en-US" baseline="-25000" dirty="0" err="1" smtClean="0">
                <a:ea typeface="ＭＳ Ｐゴシック" charset="-128"/>
                <a:cs typeface="ＭＳ Ｐゴシック" charset="-128"/>
              </a:rPr>
              <a:t>parkes</a:t>
            </a:r>
            <a:endParaRPr lang="en-US" baseline="-25000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450 hours of observing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17 TB of data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10</a:t>
            </a:r>
            <a:r>
              <a:rPr lang="en-US" baseline="30000" dirty="0" smtClean="0">
                <a:ea typeface="ＭＳ Ｐゴシック" charset="-128"/>
                <a:cs typeface="ＭＳ Ｐゴシック" charset="-128"/>
              </a:rPr>
              <a:t>5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cpu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-hours of processing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New modes of RFI rejection 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Fly’s Eye Results</a:t>
            </a:r>
          </a:p>
        </p:txBody>
      </p:sp>
      <p:pic>
        <p:nvPicPr>
          <p:cNvPr id="5222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0" y="1384300"/>
            <a:ext cx="35433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ATA-B0329+54-Per-iBOBandChann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384300"/>
            <a:ext cx="23653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atellite_detection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4114800"/>
            <a:ext cx="5486400" cy="2568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1048306"/>
            <a:ext cx="205781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Crab Giant Pulses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1828800"/>
            <a:ext cx="14478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Multiple independent detections of a pulsar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4495800"/>
            <a:ext cx="14675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Unusual RFI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8600"/>
            <a:ext cx="64008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Content Placeholder 5" descr="earth-globe-brows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>
          <a:xfrm>
            <a:off x="-1676400" y="0"/>
            <a:ext cx="12801600" cy="70405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7950" y="8520113"/>
            <a:ext cx="39814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rate_limit_new_large_axes_low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029"/>
            <a:ext cx="9144000" cy="64039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Electrostatic Discharges from Martian Dust Storms</a:t>
            </a:r>
            <a:endParaRPr lang="en-US" dirty="0"/>
          </a:p>
        </p:txBody>
      </p:sp>
      <p:pic>
        <p:nvPicPr>
          <p:cNvPr id="9" name="Content Placeholder 8" descr="kurt_spec2.pd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727" r="-2083" b="-11493"/>
          <a:stretch>
            <a:fillRect/>
          </a:stretch>
        </p:blipFill>
        <p:spPr>
          <a:xfrm>
            <a:off x="1219200" y="4495800"/>
            <a:ext cx="7467600" cy="21336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57400"/>
            <a:ext cx="2743200" cy="2050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600200"/>
            <a:ext cx="3657600" cy="2557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5200" y="4126468"/>
            <a:ext cx="162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Ruf</a:t>
            </a:r>
            <a:r>
              <a:rPr lang="en-US" dirty="0" smtClean="0"/>
              <a:t> et al 2009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76400" y="6444734"/>
            <a:ext cx="7253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Anderson, </a:t>
            </a:r>
            <a:r>
              <a:rPr lang="en-US" dirty="0" err="1" smtClean="0"/>
              <a:t>Siemion</a:t>
            </a:r>
            <a:r>
              <a:rPr lang="en-US" dirty="0" smtClean="0"/>
              <a:t>, </a:t>
            </a:r>
            <a:r>
              <a:rPr lang="en-US" dirty="0" err="1" smtClean="0"/>
              <a:t>Barrott</a:t>
            </a:r>
            <a:r>
              <a:rPr lang="en-US" dirty="0" smtClean="0"/>
              <a:t>, Bower, de Pater, </a:t>
            </a:r>
            <a:r>
              <a:rPr lang="en-US" dirty="0" err="1" smtClean="0"/>
              <a:t>Delory</a:t>
            </a:r>
            <a:r>
              <a:rPr lang="en-US" dirty="0" smtClean="0"/>
              <a:t>, </a:t>
            </a:r>
            <a:r>
              <a:rPr lang="en-US" dirty="0" err="1" smtClean="0"/>
              <a:t>Werthimer</a:t>
            </a:r>
            <a:r>
              <a:rPr lang="en-US" dirty="0" smtClean="0"/>
              <a:t>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8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Kurtosis as Indicator of Short-Timescale Variability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Pulsar B0329+54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Crab Giant Pulse</a:t>
            </a:r>
            <a:endParaRPr lang="en-US" dirty="0"/>
          </a:p>
        </p:txBody>
      </p:sp>
      <p:pic>
        <p:nvPicPr>
          <p:cNvPr id="9" name="Content Placeholder 8" descr="Crab_GPs_up.pdf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34504" b="-34504"/>
          <a:stretch>
            <a:fillRect/>
          </a:stretch>
        </p:blipFill>
        <p:spPr>
          <a:xfrm>
            <a:off x="4419600" y="2007358"/>
            <a:ext cx="4572000" cy="4469642"/>
          </a:xfrm>
        </p:spPr>
      </p:pic>
      <p:pic>
        <p:nvPicPr>
          <p:cNvPr id="12" name="Content Placeholder 11" descr="0329_rework.pd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1624" b="-11624"/>
          <a:stretch>
            <a:fillRect/>
          </a:stretch>
        </p:blipFill>
        <p:spPr>
          <a:xfrm>
            <a:off x="304800" y="1981200"/>
            <a:ext cx="4040188" cy="3951288"/>
          </a:xfrm>
        </p:spPr>
      </p:pic>
      <p:sp>
        <p:nvSpPr>
          <p:cNvPr id="7" name="TextBox 6"/>
          <p:cNvSpPr txBox="1"/>
          <p:nvPr/>
        </p:nvSpPr>
        <p:spPr>
          <a:xfrm>
            <a:off x="1066046" y="57150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5726668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19400" y="5715000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Kurtosis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5682734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Kurtosis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5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Martian Discharges are Likely RFI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ATA</a:t>
            </a:r>
            <a:endParaRPr lang="en-US" dirty="0"/>
          </a:p>
        </p:txBody>
      </p:sp>
      <p:pic>
        <p:nvPicPr>
          <p:cNvPr id="11" name="Content Placeholder 10" descr="20100322_mars_001_bf1_yschumann_1_gscale_58_63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2106" b="-12106"/>
          <a:stretch>
            <a:fillRect/>
          </a:stretch>
        </p:blipFill>
        <p:spPr/>
      </p:pic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Ruf</a:t>
            </a:r>
            <a:r>
              <a:rPr lang="en-US" dirty="0" smtClean="0"/>
              <a:t> et al 2009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319717"/>
            <a:ext cx="3657600" cy="255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4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Individual Pulse Imaging</a:t>
            </a:r>
          </a:p>
        </p:txBody>
      </p:sp>
      <p:sp>
        <p:nvSpPr>
          <p:cNvPr id="71684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Defines a new mode of fast pulse searching &amp; localization</a:t>
            </a:r>
          </a:p>
          <a:p>
            <a:pPr lvl="1"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Hybrid of single dish &amp; interferometer techniques</a:t>
            </a:r>
          </a:p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ATA demonstration</a:t>
            </a:r>
          </a:p>
          <a:p>
            <a:pPr lvl="1"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Pulsar B0329+54</a:t>
            </a:r>
          </a:p>
          <a:p>
            <a:pPr lvl="2"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0.7 sec period</a:t>
            </a:r>
          </a:p>
          <a:p>
            <a:pPr lvl="1"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100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msec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dump time</a:t>
            </a:r>
          </a:p>
          <a:p>
            <a:pPr lvl="1"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6 antennas, 4 MHz</a:t>
            </a:r>
          </a:p>
          <a:p>
            <a:pPr lvl="1"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Custom digital hardware</a:t>
            </a:r>
          </a:p>
        </p:txBody>
      </p:sp>
      <p:sp>
        <p:nvSpPr>
          <p:cNvPr id="55300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530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19150" y="912813"/>
            <a:ext cx="3382963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96470" y="6428601"/>
            <a:ext cx="494273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Law, Jones, Backer, </a:t>
            </a:r>
            <a:r>
              <a:rPr lang="en-US" sz="1200" dirty="0" err="1" smtClean="0"/>
              <a:t>Barrott</a:t>
            </a:r>
            <a:r>
              <a:rPr lang="en-US" sz="1200" dirty="0" smtClean="0"/>
              <a:t>, Bower, </a:t>
            </a:r>
            <a:r>
              <a:rPr lang="en-US" sz="1200" dirty="0" err="1" smtClean="0"/>
              <a:t>Kraybill</a:t>
            </a:r>
            <a:r>
              <a:rPr lang="en-US" sz="1200" dirty="0" smtClean="0"/>
              <a:t>, Williams, </a:t>
            </a:r>
            <a:r>
              <a:rPr lang="en-US" sz="1200" dirty="0" err="1" smtClean="0"/>
              <a:t>Werthimer</a:t>
            </a:r>
            <a:r>
              <a:rPr lang="en-US" sz="1200" dirty="0" smtClean="0"/>
              <a:t> 2011</a:t>
            </a:r>
            <a:endParaRPr lang="en-US" sz="12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724400"/>
            <a:ext cx="2743200" cy="2057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/>
          </p:cNvSpPr>
          <p:nvPr/>
        </p:nvSpPr>
        <p:spPr bwMode="auto">
          <a:xfrm>
            <a:off x="1688510" y="204705"/>
            <a:ext cx="6682373" cy="50141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tabLst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</a:tabLst>
            </a:pPr>
            <a:r>
              <a:rPr lang="en-US" sz="3400" dirty="0" smtClean="0"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ATA Search </a:t>
            </a:r>
            <a:r>
              <a:rPr lang="en-US" sz="3400" dirty="0"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for Pulses in M31</a:t>
            </a:r>
          </a:p>
        </p:txBody>
      </p:sp>
      <p:sp>
        <p:nvSpPr>
          <p:cNvPr id="60418" name="Rectangle 2"/>
          <p:cNvSpPr>
            <a:spLocks/>
          </p:cNvSpPr>
          <p:nvPr/>
        </p:nvSpPr>
        <p:spPr bwMode="auto">
          <a:xfrm>
            <a:off x="2889442" y="6619563"/>
            <a:ext cx="3366232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solidFill>
                  <a:srgbClr val="FFFFFF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Casey Law :: NRAO Socorro :: July 2011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49020" y="1821657"/>
            <a:ext cx="4205883" cy="2786063"/>
            <a:chOff x="0" y="0"/>
            <a:chExt cx="3768" cy="2496"/>
          </a:xfrm>
        </p:grpSpPr>
        <p:pic>
          <p:nvPicPr>
            <p:cNvPr id="60419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" y="40"/>
              <a:ext cx="3682" cy="241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60420" name="Picture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768" cy="249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60422" name="Rectangle 6"/>
          <p:cNvSpPr>
            <a:spLocks/>
          </p:cNvSpPr>
          <p:nvPr/>
        </p:nvSpPr>
        <p:spPr bwMode="auto">
          <a:xfrm>
            <a:off x="4849639" y="4687335"/>
            <a:ext cx="3684761" cy="2507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74998"/>
              </a:schemeClr>
            </a:outerShdw>
          </a:effectLst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tabLst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</a:tabLst>
            </a:pPr>
            <a:r>
              <a:rPr lang="en-US" sz="1700" dirty="0">
                <a:solidFill>
                  <a:srgbClr val="000000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Optical image </a:t>
            </a:r>
            <a:r>
              <a:rPr lang="en-US" sz="1700" dirty="0" smtClean="0">
                <a:solidFill>
                  <a:srgbClr val="000000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of Andromeda</a:t>
            </a:r>
          </a:p>
        </p:txBody>
      </p:sp>
      <p:sp>
        <p:nvSpPr>
          <p:cNvPr id="60423" name="Rectangle 7"/>
          <p:cNvSpPr>
            <a:spLocks/>
          </p:cNvSpPr>
          <p:nvPr/>
        </p:nvSpPr>
        <p:spPr bwMode="auto">
          <a:xfrm>
            <a:off x="383976" y="2598539"/>
            <a:ext cx="3866555" cy="166092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12700" dist="127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tabLst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</a:tabLst>
            </a:pPr>
            <a:r>
              <a:rPr lang="en-US" sz="2500" dirty="0">
                <a:solidFill>
                  <a:srgbClr val="000000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Image-based search:</a:t>
            </a:r>
          </a:p>
          <a:p>
            <a:pPr>
              <a:lnSpc>
                <a:spcPct val="90000"/>
              </a:lnSpc>
              <a:tabLst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</a:tabLst>
            </a:pPr>
            <a:r>
              <a:rPr lang="en-US" sz="2500" dirty="0">
                <a:solidFill>
                  <a:srgbClr val="000000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complete to 190 </a:t>
            </a:r>
            <a:r>
              <a:rPr lang="en-US" sz="2500" dirty="0" err="1">
                <a:solidFill>
                  <a:srgbClr val="000000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Jy</a:t>
            </a:r>
            <a:endParaRPr lang="en-US" sz="2500" dirty="0">
              <a:solidFill>
                <a:srgbClr val="000000"/>
              </a:solidFill>
              <a:latin typeface="Copperplate" charset="0"/>
              <a:ea typeface="Copperplate" charset="0"/>
              <a:cs typeface="Copperplate" charset="0"/>
              <a:sym typeface="Copperplate" charset="0"/>
            </a:endParaRPr>
          </a:p>
          <a:p>
            <a:pPr>
              <a:lnSpc>
                <a:spcPct val="90000"/>
              </a:lnSpc>
              <a:tabLst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</a:tabLst>
            </a:pPr>
            <a:r>
              <a:rPr lang="en-US" sz="2500" dirty="0" err="1">
                <a:solidFill>
                  <a:srgbClr val="000000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Δt</a:t>
            </a:r>
            <a:r>
              <a:rPr lang="en-US" sz="2500" dirty="0">
                <a:solidFill>
                  <a:srgbClr val="000000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 &lt; ∼5 ms</a:t>
            </a:r>
          </a:p>
          <a:p>
            <a:pPr>
              <a:lnSpc>
                <a:spcPct val="90000"/>
              </a:lnSpc>
              <a:tabLst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</a:tabLst>
            </a:pPr>
            <a:endParaRPr lang="en-US" sz="2500" dirty="0">
              <a:solidFill>
                <a:srgbClr val="000000"/>
              </a:solidFill>
              <a:latin typeface="Copperplate" charset="0"/>
              <a:ea typeface="Copperplate" charset="0"/>
              <a:cs typeface="Copperplate" charset="0"/>
              <a:sym typeface="Copperplate" charset="0"/>
            </a:endParaRPr>
          </a:p>
          <a:p>
            <a:pPr>
              <a:lnSpc>
                <a:spcPct val="90000"/>
              </a:lnSpc>
              <a:tabLst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  <a:tab pos="9053918" algn="l"/>
                <a:tab pos="821460" algn="l"/>
                <a:tab pos="1651848" algn="l"/>
                <a:tab pos="2464380" algn="l"/>
                <a:tab pos="3285840" algn="l"/>
                <a:tab pos="4116229" algn="l"/>
                <a:tab pos="4937689" algn="l"/>
                <a:tab pos="5768078" algn="l"/>
                <a:tab pos="6580609" algn="l"/>
                <a:tab pos="7402069" algn="l"/>
                <a:tab pos="8232458" algn="l"/>
              </a:tabLst>
            </a:pPr>
            <a:r>
              <a:rPr lang="en-US" sz="2500" dirty="0">
                <a:solidFill>
                  <a:srgbClr val="000000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rate &lt; 4.3/hr</a:t>
            </a:r>
          </a:p>
        </p:txBody>
      </p:sp>
      <p:sp>
        <p:nvSpPr>
          <p:cNvPr id="10" name="Donut 9"/>
          <p:cNvSpPr>
            <a:spLocks noChangeAspect="1"/>
          </p:cNvSpPr>
          <p:nvPr/>
        </p:nvSpPr>
        <p:spPr>
          <a:xfrm>
            <a:off x="5638800" y="2133600"/>
            <a:ext cx="2286000" cy="2286000"/>
          </a:xfrm>
          <a:prstGeom prst="donut">
            <a:avLst>
              <a:gd name="adj" fmla="val 601"/>
            </a:avLst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>
            <a:spLocks noChangeAspect="1"/>
          </p:cNvSpPr>
          <p:nvPr/>
        </p:nvSpPr>
        <p:spPr>
          <a:xfrm>
            <a:off x="7308072" y="3422904"/>
            <a:ext cx="146304" cy="146304"/>
          </a:xfrm>
          <a:prstGeom prst="donut">
            <a:avLst>
              <a:gd name="adj" fmla="val 4162"/>
            </a:avLst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870" y="405026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ATA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4800" y="342290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GBT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6470" y="6428601"/>
            <a:ext cx="494273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Law, Jones, Backer, </a:t>
            </a:r>
            <a:r>
              <a:rPr lang="en-US" sz="1200" dirty="0" err="1" smtClean="0"/>
              <a:t>Barrott</a:t>
            </a:r>
            <a:r>
              <a:rPr lang="en-US" sz="1200" dirty="0" smtClean="0"/>
              <a:t>, Bower, </a:t>
            </a:r>
            <a:r>
              <a:rPr lang="en-US" sz="1200" dirty="0" err="1" smtClean="0"/>
              <a:t>Kraybill</a:t>
            </a:r>
            <a:r>
              <a:rPr lang="en-US" sz="1200" dirty="0" smtClean="0"/>
              <a:t>, Williams, </a:t>
            </a:r>
            <a:r>
              <a:rPr lang="en-US" sz="1200" dirty="0" err="1" smtClean="0"/>
              <a:t>Werthimer</a:t>
            </a:r>
            <a:r>
              <a:rPr lang="en-US" sz="1200" dirty="0" smtClean="0"/>
              <a:t> 2011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09800" y="274638"/>
            <a:ext cx="7162800" cy="1143000"/>
          </a:xfrm>
        </p:spPr>
        <p:txBody>
          <a:bodyPr/>
          <a:lstStyle/>
          <a:p>
            <a:r>
              <a:rPr lang="en-US" dirty="0" smtClean="0"/>
              <a:t>EVLA Results on Fast Imaging</a:t>
            </a:r>
            <a:endParaRPr lang="en-US" dirty="0"/>
          </a:p>
        </p:txBody>
      </p:sp>
      <p:pic>
        <p:nvPicPr>
          <p:cNvPr id="7" name="Content Placeholder 6" descr="crabpulse_12ms_rr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14963" b="-14963"/>
          <a:stretch>
            <a:fillRect/>
          </a:stretch>
        </p:blipFill>
        <p:spPr/>
      </p:pic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86300" y="1981200"/>
            <a:ext cx="4076700" cy="4267200"/>
          </a:xfrm>
        </p:spPr>
        <p:txBody>
          <a:bodyPr/>
          <a:lstStyle/>
          <a:p>
            <a:r>
              <a:rPr lang="en-US" dirty="0" smtClean="0"/>
              <a:t>Crab Giant Pulses</a:t>
            </a:r>
          </a:p>
          <a:p>
            <a:pPr lvl="1"/>
            <a:r>
              <a:rPr lang="en-US" dirty="0" smtClean="0"/>
              <a:t>27 EVLA Antennas </a:t>
            </a:r>
          </a:p>
          <a:p>
            <a:pPr lvl="1"/>
            <a:r>
              <a:rPr lang="en-US" dirty="0" smtClean="0"/>
              <a:t>12 </a:t>
            </a:r>
            <a:r>
              <a:rPr lang="en-US" dirty="0" err="1" smtClean="0"/>
              <a:t>msec</a:t>
            </a:r>
            <a:r>
              <a:rPr lang="en-US" dirty="0" smtClean="0"/>
              <a:t> integrations</a:t>
            </a:r>
          </a:p>
          <a:p>
            <a:pPr lvl="1"/>
            <a:r>
              <a:rPr lang="en-US" dirty="0" smtClean="0"/>
              <a:t>128 MHz Bandwidth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09600" y="1600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13" descr="EVL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22860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/>
          <a:srcRect t="21866" b="21866"/>
          <a:stretch>
            <a:fillRect/>
          </a:stretch>
        </p:blipFill>
        <p:spPr>
          <a:xfrm>
            <a:off x="609600" y="3962400"/>
            <a:ext cx="4076700" cy="1943100"/>
          </a:xfrm>
        </p:spPr>
      </p:pic>
      <p:sp>
        <p:nvSpPr>
          <p:cNvPr id="8" name="TextBox 7"/>
          <p:cNvSpPr txBox="1"/>
          <p:nvPr/>
        </p:nvSpPr>
        <p:spPr>
          <a:xfrm>
            <a:off x="4648200" y="6368360"/>
            <a:ext cx="41706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Law, Bower, </a:t>
            </a:r>
            <a:r>
              <a:rPr lang="en-US" dirty="0" err="1" smtClean="0"/>
              <a:t>Pokorny</a:t>
            </a:r>
            <a:r>
              <a:rPr lang="en-US" dirty="0" smtClean="0"/>
              <a:t>, </a:t>
            </a:r>
            <a:r>
              <a:rPr lang="en-US" dirty="0" err="1" smtClean="0"/>
              <a:t>Rupen</a:t>
            </a:r>
            <a:r>
              <a:rPr lang="en-US" dirty="0" smtClean="0"/>
              <a:t>, </a:t>
            </a:r>
            <a:r>
              <a:rPr lang="en-US" dirty="0" err="1" smtClean="0"/>
              <a:t>Sowinski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229600" cy="1143000"/>
          </a:xfrm>
        </p:spPr>
        <p:txBody>
          <a:bodyPr/>
          <a:lstStyle/>
          <a:p>
            <a:r>
              <a:rPr lang="en-US" sz="3600" dirty="0" smtClean="0"/>
              <a:t>EVLA RRAT Trap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A computationally efficient algorithm</a:t>
            </a:r>
          </a:p>
          <a:p>
            <a:pPr lvl="1"/>
            <a:r>
              <a:rPr lang="en-US" dirty="0" smtClean="0"/>
              <a:t>Based on the </a:t>
            </a:r>
            <a:r>
              <a:rPr lang="en-US" dirty="0" err="1" smtClean="0"/>
              <a:t>bispectrum</a:t>
            </a:r>
            <a:endParaRPr lang="en-US" dirty="0" smtClean="0"/>
          </a:p>
          <a:p>
            <a:pPr lvl="1"/>
            <a:r>
              <a:rPr lang="en-US" dirty="0" smtClean="0"/>
              <a:t>~ 10</a:t>
            </a:r>
            <a:r>
              <a:rPr lang="en-US" baseline="30000" dirty="0" smtClean="0"/>
              <a:t>3</a:t>
            </a:r>
            <a:r>
              <a:rPr lang="en-US" dirty="0" smtClean="0"/>
              <a:t> x faster</a:t>
            </a:r>
          </a:p>
          <a:p>
            <a:pPr lvl="1"/>
            <a:r>
              <a:rPr lang="en-US" dirty="0" smtClean="0"/>
              <a:t>Use all antennas @ 10 </a:t>
            </a:r>
            <a:r>
              <a:rPr lang="en-US" dirty="0" err="1" smtClean="0"/>
              <a:t>msec</a:t>
            </a:r>
            <a:endParaRPr lang="en-US" dirty="0" smtClean="0"/>
          </a:p>
          <a:p>
            <a:pPr lvl="1"/>
            <a:r>
              <a:rPr lang="en-US" dirty="0" smtClean="0">
                <a:sym typeface="Wingdings"/>
              </a:rPr>
              <a:t> Lead to commensal, </a:t>
            </a:r>
            <a:r>
              <a:rPr lang="en-US" dirty="0" err="1" smtClean="0">
                <a:sym typeface="Wingdings"/>
              </a:rPr>
              <a:t>realtime</a:t>
            </a:r>
            <a:r>
              <a:rPr lang="en-US" dirty="0" smtClean="0">
                <a:sym typeface="Wingdings"/>
              </a:rPr>
              <a:t> search</a:t>
            </a:r>
          </a:p>
          <a:p>
            <a:r>
              <a:rPr lang="en-US" dirty="0" smtClean="0">
                <a:sym typeface="Wingdings"/>
              </a:rPr>
              <a:t>Science Targets</a:t>
            </a:r>
            <a:endParaRPr lang="en-US" dirty="0" smtClean="0"/>
          </a:p>
          <a:p>
            <a:pPr lvl="1"/>
            <a:r>
              <a:rPr lang="en-US" dirty="0" smtClean="0"/>
              <a:t>Localize </a:t>
            </a:r>
            <a:r>
              <a:rPr lang="en-US" dirty="0" err="1" smtClean="0"/>
              <a:t>RRATs</a:t>
            </a:r>
            <a:endParaRPr lang="en-US" dirty="0" smtClean="0"/>
          </a:p>
          <a:p>
            <a:pPr lvl="2"/>
            <a:r>
              <a:rPr lang="en-US" dirty="0" smtClean="0"/>
              <a:t>Permits multi-lambda detection (X-ray)</a:t>
            </a:r>
          </a:p>
          <a:p>
            <a:pPr lvl="1"/>
            <a:r>
              <a:rPr lang="en-US" dirty="0" smtClean="0"/>
              <a:t>Search GC for giant pulses</a:t>
            </a:r>
          </a:p>
          <a:p>
            <a:pPr lvl="2"/>
            <a:r>
              <a:rPr lang="en-US" dirty="0" smtClean="0"/>
              <a:t>Characterize the GC neutron star population &amp;scattering</a:t>
            </a:r>
          </a:p>
          <a:p>
            <a:pPr lvl="2"/>
            <a:r>
              <a:rPr lang="en-US" dirty="0" smtClean="0">
                <a:sym typeface="Wingdings"/>
              </a:rPr>
              <a:t> Optimization for </a:t>
            </a:r>
            <a:r>
              <a:rPr lang="en-US" dirty="0" err="1" smtClean="0">
                <a:sym typeface="Wingdings"/>
              </a:rPr>
              <a:t>Sgr</a:t>
            </a:r>
            <a:r>
              <a:rPr lang="en-US" dirty="0" smtClean="0">
                <a:sym typeface="Wingdings"/>
              </a:rPr>
              <a:t> A* pulsar detection</a:t>
            </a:r>
          </a:p>
          <a:p>
            <a:pPr lvl="1"/>
            <a:r>
              <a:rPr lang="en-US" dirty="0" smtClean="0">
                <a:sym typeface="Wingdings"/>
              </a:rPr>
              <a:t>Magnetically active stars, brown dwarfs </a:t>
            </a:r>
            <a:r>
              <a:rPr lang="en-US" smtClean="0">
                <a:sym typeface="Wingdings"/>
              </a:rPr>
              <a:t>and planets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7543800" y="5745481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5791200"/>
            <a:ext cx="6074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ATA FE</a:t>
            </a:r>
            <a:endParaRPr lang="en-US" sz="1000" dirty="0"/>
          </a:p>
        </p:txBody>
      </p:sp>
      <p:pic>
        <p:nvPicPr>
          <p:cNvPr id="7" name="Content Placeholder 6" descr="evla_bisp_flux5.png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2" b="12002"/>
          <a:stretch>
            <a:fillRect/>
          </a:stretch>
        </p:blipFill>
        <p:spPr/>
      </p:pic>
      <p:pic>
        <p:nvPicPr>
          <p:cNvPr id="6" name="Content Placeholder 5" descr="bisp_compute.pn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8" b="12028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5562600" y="6368534"/>
            <a:ext cx="21222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Law &amp; Bower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1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9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Pulsar Discovery</a:t>
            </a:r>
            <a:br>
              <a:rPr lang="en-US">
                <a:ea typeface="ＭＳ Ｐゴシック" charset="-128"/>
                <a:cs typeface="ＭＳ Ｐゴシック" charset="-128"/>
              </a:rPr>
            </a:br>
            <a:r>
              <a:rPr lang="en-US">
                <a:ea typeface="ＭＳ Ｐゴシック" charset="-128"/>
                <a:cs typeface="ＭＳ Ｐゴシック" charset="-128"/>
              </a:rPr>
              <a:t>The Holy Grail</a:t>
            </a:r>
          </a:p>
        </p:txBody>
      </p:sp>
      <p:graphicFrame>
        <p:nvGraphicFramePr>
          <p:cNvPr id="2150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828800" y="1600200"/>
          <a:ext cx="54911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5" name="Bitmap Image" r:id="rId3" imgW="6876190" imgH="5668166" progId="">
                  <p:embed/>
                </p:oleObj>
              </mc:Choice>
              <mc:Fallback>
                <p:oleObj name="Bitmap Image" r:id="rId3" imgW="6876190" imgH="566816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00200"/>
                        <a:ext cx="5491163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7604125" y="1941513"/>
            <a:ext cx="10096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“a bit of </a:t>
            </a:r>
          </a:p>
          <a:p>
            <a:r>
              <a:rPr lang="en-US"/>
              <a:t>scruff”</a:t>
            </a:r>
          </a:p>
          <a:p>
            <a:r>
              <a:rPr lang="en-US"/>
              <a:t>-J Bell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3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0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/>
          <a:lstStyle/>
          <a:p>
            <a:r>
              <a:rPr lang="en-US" dirty="0" smtClean="0"/>
              <a:t>RRAT Trap First Results:  </a:t>
            </a:r>
            <a:br>
              <a:rPr lang="en-US" dirty="0" smtClean="0"/>
            </a:br>
            <a:r>
              <a:rPr lang="en-US" dirty="0" err="1" smtClean="0"/>
              <a:t>Arcsecond</a:t>
            </a:r>
            <a:r>
              <a:rPr lang="en-US" dirty="0" smtClean="0"/>
              <a:t> Localization of a RRAT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-470" b="-323"/>
          <a:stretch/>
        </p:blipFill>
        <p:spPr>
          <a:xfrm>
            <a:off x="762699" y="3959302"/>
            <a:ext cx="4038600" cy="274629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l="-17355" r="-17355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 l="-13544" r="-1354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648200" y="6368360"/>
            <a:ext cx="41706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Law, Bower, </a:t>
            </a:r>
            <a:r>
              <a:rPr lang="en-US" dirty="0" err="1" smtClean="0"/>
              <a:t>Pokorny</a:t>
            </a:r>
            <a:r>
              <a:rPr lang="en-US" dirty="0" smtClean="0"/>
              <a:t>, </a:t>
            </a:r>
            <a:r>
              <a:rPr lang="en-US" dirty="0" err="1" smtClean="0"/>
              <a:t>Rupen</a:t>
            </a:r>
            <a:r>
              <a:rPr lang="en-US" dirty="0" smtClean="0"/>
              <a:t>, </a:t>
            </a:r>
            <a:r>
              <a:rPr lang="en-US" dirty="0" err="1" smtClean="0"/>
              <a:t>Sowinski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269790"/>
            <a:ext cx="3352800" cy="26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1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Future Work with </a:t>
            </a:r>
            <a:r>
              <a:rPr lang="en-US" dirty="0" err="1" smtClean="0"/>
              <a:t>Bispectrum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1343" r="1343"/>
          <a:stretch>
            <a:fillRect/>
          </a:stretch>
        </p:blipFill>
        <p:spPr>
          <a:xfrm>
            <a:off x="4953000" y="1143000"/>
            <a:ext cx="4038600" cy="230028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11056" b="-11056"/>
          <a:stretch>
            <a:fillRect/>
          </a:stretch>
        </p:blipFill>
        <p:spPr>
          <a:xfrm>
            <a:off x="-4141" y="4267200"/>
            <a:ext cx="2456684" cy="289220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3902697" cy="2953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4556124"/>
            <a:ext cx="3467985" cy="2301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76600"/>
            <a:ext cx="4203700" cy="1471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438400"/>
            <a:ext cx="4056845" cy="28575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8"/>
          <a:srcRect t="10983" b="10983"/>
          <a:stretch>
            <a:fillRect/>
          </a:stretch>
        </p:blipFill>
        <p:spPr>
          <a:xfrm>
            <a:off x="4953000" y="4556125"/>
            <a:ext cx="4038600" cy="230187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982" y="3276600"/>
            <a:ext cx="292561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Some Lessons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Learned &amp; Questions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Archival searches have been very effective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Real time detection very powerful but very difficult to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achieve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New algorithms can be very important as triage techniques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New algorithms require deeper understanding of statistical properties and observational limitations</a:t>
            </a: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Deep images are very useful tool for characterization of variable and transient population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Low angular resolution makes imaging and searching easy but makes multi-wavelength, multi-survey identification difficult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Finding sources in nearby galaxies very difficult --- requires high angular resolution to eliminate confusion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Commensal modes are effective way to get a lot of observing time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What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is the right balance between shallow-and-wide, deep-and-narrow, and targeted?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What is the best frequency to search?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latin typeface="Calibri" charset="0"/>
                <a:ea typeface="ＭＳ Ｐゴシック" charset="0"/>
              </a:rPr>
              <a:t>Source-, timescale-, frequency-dependent characterizations of transient parameter space are needed</a:t>
            </a:r>
            <a:endParaRPr lang="en-US" sz="1900" dirty="0">
              <a:latin typeface="Calibri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endParaRPr lang="en-US" sz="1500" dirty="0">
              <a:latin typeface="Calibri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66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2964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A New Era of Radio Transient Science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40767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Transient parameter space is wide open on timescales of milliseconds to decades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New discoveries indicate rich phenomena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ATA &amp; VLA surveys address a broad parameter space and have had significant impact on technology and design for future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charset="-128"/>
                <a:cs typeface="ＭＳ Ｐゴシック" charset="-128"/>
                <a:sym typeface="Wingdings" charset="2"/>
              </a:rPr>
              <a:t>Next generation surveys &amp; instruments will be powerful tools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ea typeface="ＭＳ Ｐゴシック" charset="-128"/>
                <a:cs typeface="ＭＳ Ｐゴシック" charset="-128"/>
                <a:sym typeface="Wingdings" charset="2"/>
              </a:rPr>
              <a:t>EVLA, ASKAP, </a:t>
            </a:r>
            <a:r>
              <a:rPr lang="en-US" sz="2000" dirty="0" err="1" smtClean="0">
                <a:ea typeface="ＭＳ Ｐゴシック" charset="-128"/>
                <a:cs typeface="ＭＳ Ｐゴシック" charset="-128"/>
                <a:sym typeface="Wingdings" charset="2"/>
              </a:rPr>
              <a:t>MeerKAT</a:t>
            </a:r>
            <a:r>
              <a:rPr lang="en-US" sz="2000" dirty="0" smtClean="0">
                <a:ea typeface="ＭＳ Ｐゴシック" charset="-128"/>
                <a:cs typeface="ＭＳ Ｐゴシック" charset="-128"/>
                <a:sym typeface="Wingdings" charset="2"/>
              </a:rPr>
              <a:t>, DACOTA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400" i="1" u="sng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2" name="Picture 7" descr="135213main_Neutron4LunchHIREZ3_l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-20808" r="-20808"/>
          <a:stretch>
            <a:fillRect/>
          </a:stretch>
        </p:blipFill>
        <p:spPr>
          <a:noFill/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 l="14166" r="48750"/>
          <a:stretch>
            <a:fillRect/>
          </a:stretch>
        </p:blipFill>
        <p:spPr bwMode="auto">
          <a:xfrm>
            <a:off x="5257800" y="3925887"/>
            <a:ext cx="33909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50" y="274638"/>
            <a:ext cx="4903249" cy="1143000"/>
          </a:xfrm>
        </p:spPr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133600"/>
            <a:ext cx="4076700" cy="4038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Fast Transients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Anderson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3"/>
                </a:solidFill>
              </a:rPr>
              <a:t>Law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chemeClr val="accent1"/>
                </a:solidFill>
              </a:rPr>
              <a:t>Siemion</a:t>
            </a:r>
            <a:r>
              <a:rPr lang="en-US" dirty="0" smtClean="0"/>
              <a:t>, de Pater, </a:t>
            </a:r>
            <a:r>
              <a:rPr lang="en-US" dirty="0" err="1" smtClean="0"/>
              <a:t>Werthimer</a:t>
            </a:r>
            <a:r>
              <a:rPr lang="en-US" dirty="0" smtClean="0"/>
              <a:t>, </a:t>
            </a:r>
            <a:r>
              <a:rPr lang="en-US" dirty="0" err="1" smtClean="0"/>
              <a:t>Cordes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9BBB59"/>
                </a:solidFill>
              </a:rPr>
              <a:t>van </a:t>
            </a:r>
            <a:r>
              <a:rPr lang="en-US" dirty="0" err="1" smtClean="0">
                <a:solidFill>
                  <a:srgbClr val="9BBB59"/>
                </a:solidFill>
              </a:rPr>
              <a:t>Leeuwen</a:t>
            </a:r>
            <a:r>
              <a:rPr lang="en-US" dirty="0" smtClean="0"/>
              <a:t>, </a:t>
            </a:r>
            <a:r>
              <a:rPr lang="en-US" dirty="0" err="1" smtClean="0"/>
              <a:t>Hogden</a:t>
            </a:r>
            <a:r>
              <a:rPr lang="en-US" dirty="0" smtClean="0"/>
              <a:t>, </a:t>
            </a:r>
            <a:r>
              <a:rPr lang="en-US" dirty="0" err="1" smtClean="0"/>
              <a:t>Michalak</a:t>
            </a:r>
            <a:r>
              <a:rPr lang="en-US" dirty="0" smtClean="0"/>
              <a:t>, </a:t>
            </a:r>
            <a:r>
              <a:rPr lang="en-US" dirty="0" err="1" smtClean="0"/>
              <a:t>vander</a:t>
            </a:r>
            <a:r>
              <a:rPr lang="en-US" dirty="0" smtClean="0"/>
              <a:t> </a:t>
            </a:r>
            <a:r>
              <a:rPr lang="en-US" dirty="0" err="1" smtClean="0"/>
              <a:t>Wiel</a:t>
            </a:r>
            <a:r>
              <a:rPr lang="en-US" dirty="0" smtClean="0"/>
              <a:t>, </a:t>
            </a:r>
            <a:r>
              <a:rPr lang="en-US" dirty="0" err="1" smtClean="0"/>
              <a:t>Macquart</a:t>
            </a:r>
            <a:r>
              <a:rPr lang="en-US" dirty="0" smtClean="0"/>
              <a:t>, </a:t>
            </a:r>
            <a:r>
              <a:rPr lang="en-US" dirty="0" err="1" smtClean="0"/>
              <a:t>Pokorny</a:t>
            </a:r>
            <a:r>
              <a:rPr lang="en-US" dirty="0" smtClean="0"/>
              <a:t>, </a:t>
            </a:r>
            <a:r>
              <a:rPr lang="en-US" dirty="0" err="1" smtClean="0"/>
              <a:t>Rupern</a:t>
            </a:r>
            <a:r>
              <a:rPr lang="en-US" dirty="0" smtClean="0"/>
              <a:t>, </a:t>
            </a:r>
            <a:r>
              <a:rPr lang="en-US" dirty="0" err="1" smtClean="0"/>
              <a:t>Sowinski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6600"/>
                </a:solidFill>
              </a:rPr>
              <a:t>Egorov</a:t>
            </a:r>
            <a:r>
              <a:rPr lang="en-US" dirty="0" smtClean="0">
                <a:solidFill>
                  <a:srgbClr val="FF6600"/>
                </a:solidFill>
              </a:rPr>
              <a:t>, Blanchard</a:t>
            </a:r>
          </a:p>
          <a:p>
            <a:r>
              <a:rPr lang="en-US" dirty="0" smtClean="0"/>
              <a:t>Slow Transients</a:t>
            </a:r>
          </a:p>
          <a:p>
            <a:pPr lvl="1"/>
            <a:r>
              <a:rPr lang="en-US" dirty="0" smtClean="0">
                <a:solidFill>
                  <a:srgbClr val="9BBB59"/>
                </a:solidFill>
              </a:rPr>
              <a:t>Croft, </a:t>
            </a:r>
            <a:r>
              <a:rPr lang="en-US" dirty="0" err="1" smtClean="0">
                <a:solidFill>
                  <a:srgbClr val="9BBB59"/>
                </a:solidFill>
              </a:rPr>
              <a:t>Whysong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4F81BD"/>
                </a:solidFill>
              </a:rPr>
              <a:t>Williams, Keating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9BBB59"/>
                </a:solidFill>
              </a:rPr>
              <a:t>Law</a:t>
            </a:r>
            <a:r>
              <a:rPr lang="en-US" dirty="0" smtClean="0"/>
              <a:t>, </a:t>
            </a:r>
            <a:r>
              <a:rPr lang="en-US" dirty="0" err="1" smtClean="0"/>
              <a:t>Gaensler</a:t>
            </a:r>
            <a:r>
              <a:rPr lang="en-US" dirty="0" smtClean="0"/>
              <a:t>, Frail, </a:t>
            </a:r>
            <a:r>
              <a:rPr lang="en-US" dirty="0" err="1" smtClean="0"/>
              <a:t>Kulkarni</a:t>
            </a:r>
            <a:r>
              <a:rPr lang="en-US" dirty="0" smtClean="0"/>
              <a:t>, Bloom, </a:t>
            </a:r>
            <a:r>
              <a:rPr lang="en-US" dirty="0" err="1" smtClean="0"/>
              <a:t>Filippenko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9BBB59"/>
                </a:solidFill>
              </a:rPr>
              <a:t>Cenko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6600"/>
                </a:solidFill>
              </a:rPr>
              <a:t>Saul</a:t>
            </a:r>
            <a:r>
              <a:rPr lang="en-US" dirty="0" smtClean="0"/>
              <a:t>, Kaplan, </a:t>
            </a:r>
            <a:r>
              <a:rPr lang="en-US" dirty="0" err="1" smtClean="0"/>
              <a:t>Chatterjee</a:t>
            </a:r>
            <a:r>
              <a:rPr lang="en-US" dirty="0" smtClean="0"/>
              <a:t>, </a:t>
            </a:r>
            <a:r>
              <a:rPr lang="en-US" dirty="0" err="1" smtClean="0"/>
              <a:t>Tomsick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6600"/>
                </a:solidFill>
              </a:rPr>
              <a:t>Anderson, </a:t>
            </a:r>
            <a:r>
              <a:rPr lang="en-US" dirty="0" smtClean="0"/>
              <a:t>Frail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8700" y="2171700"/>
            <a:ext cx="4076700" cy="19431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ATA</a:t>
            </a:r>
          </a:p>
          <a:p>
            <a:pPr lvl="1"/>
            <a:r>
              <a:rPr lang="en-US" dirty="0" err="1" smtClean="0"/>
              <a:t>DeBoer</a:t>
            </a:r>
            <a:r>
              <a:rPr lang="en-US" dirty="0" smtClean="0"/>
              <a:t>, Welch, </a:t>
            </a:r>
            <a:r>
              <a:rPr lang="en-US" dirty="0" smtClean="0">
                <a:solidFill>
                  <a:srgbClr val="4F81BD"/>
                </a:solidFill>
              </a:rPr>
              <a:t>Hull, Williams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9BBB59"/>
                </a:solidFill>
              </a:rPr>
              <a:t>Croft, </a:t>
            </a:r>
            <a:r>
              <a:rPr lang="en-US" dirty="0" err="1" smtClean="0">
                <a:solidFill>
                  <a:srgbClr val="9BBB59"/>
                </a:solidFill>
              </a:rPr>
              <a:t>Whysong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1"/>
                </a:solidFill>
              </a:rPr>
              <a:t>Keating</a:t>
            </a:r>
            <a:r>
              <a:rPr lang="en-US" dirty="0" smtClean="0"/>
              <a:t>,  Wright, </a:t>
            </a:r>
            <a:r>
              <a:rPr lang="en-US" dirty="0" err="1" smtClean="0"/>
              <a:t>Kraybill</a:t>
            </a:r>
            <a:r>
              <a:rPr lang="en-US" dirty="0" smtClean="0"/>
              <a:t>, Blair, </a:t>
            </a:r>
            <a:r>
              <a:rPr lang="en-US" dirty="0" err="1" smtClean="0"/>
              <a:t>Heiles</a:t>
            </a:r>
            <a:r>
              <a:rPr lang="en-US" dirty="0" smtClean="0"/>
              <a:t>, Blitz, Backer, 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38700" y="3924300"/>
            <a:ext cx="4076700" cy="19431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12151" y="5791200"/>
            <a:ext cx="2083849" cy="92333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Undergraduates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Graduate students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Postdocs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3657600" cy="193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Optical Time Domain Science</a:t>
            </a:r>
          </a:p>
        </p:txBody>
      </p:sp>
      <p:pic>
        <p:nvPicPr>
          <p:cNvPr id="22531" name="Content Placeholder 5" descr="Telescope_Side_2-47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5950" b="-15950"/>
          <a:stretch>
            <a:fillRect/>
          </a:stretch>
        </p:blipFill>
        <p:spPr>
          <a:xfrm>
            <a:off x="1295400" y="914400"/>
            <a:ext cx="2743200" cy="2717563"/>
          </a:xfrm>
        </p:spPr>
      </p:pic>
      <p:sp>
        <p:nvSpPr>
          <p:cNvPr id="22533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600200"/>
            <a:ext cx="3200400" cy="4038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LSST:  The whole observable sky every 3 nights in multiple filters.  The same data serves many projects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Enormous cameras and data volumes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Builds on SDSS, PTF,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PanStarrs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, etc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475901"/>
            <a:ext cx="5486400" cy="2898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400800"/>
            <a:ext cx="432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PTF images of M101:  Nugent et al 2011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-838200" y="38100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New Worlds New Horizons</a:t>
            </a:r>
          </a:p>
        </p:txBody>
      </p:sp>
      <p:sp>
        <p:nvSpPr>
          <p:cNvPr id="17411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6713726" cy="4525963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Recognized 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Time Domain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as a scientific frontier discovery area</a:t>
            </a:r>
          </a:p>
          <a:p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KBOs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to 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GRBs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to 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Black Holes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to 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Type </a:t>
            </a:r>
            <a:r>
              <a:rPr lang="en-US" i="1" dirty="0" err="1">
                <a:latin typeface="Calibri" charset="0"/>
                <a:ea typeface="ＭＳ Ｐゴシック" charset="0"/>
                <a:cs typeface="ＭＳ Ｐゴシック" charset="0"/>
              </a:rPr>
              <a:t>Ia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 err="1">
                <a:latin typeface="Calibri" charset="0"/>
                <a:ea typeface="ＭＳ Ｐゴシック" charset="0"/>
                <a:cs typeface="ＭＳ Ｐゴシック" charset="0"/>
              </a:rPr>
              <a:t>SNe</a:t>
            </a:r>
            <a:endParaRPr lang="en-US" i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only just begun to explore lively variations in the cosmos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 unexpected is expected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LSST is number one ground-based priority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926" y="8979"/>
            <a:ext cx="1962857" cy="28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4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Why Radio Transient Surveys?</a:t>
            </a:r>
          </a:p>
        </p:txBody>
      </p:sp>
      <p:sp>
        <p:nvSpPr>
          <p:cNvPr id="2867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In some cases, more </a:t>
            </a:r>
            <a:r>
              <a:rPr lang="en-US" u="sng" smtClean="0">
                <a:ea typeface="ＭＳ Ｐゴシック" charset="-128"/>
                <a:cs typeface="ＭＳ Ｐゴシック" charset="-128"/>
              </a:rPr>
              <a:t>optimal search technique 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than optical or high energy (dust, spectrum, duration)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Study </a:t>
            </a:r>
            <a:r>
              <a:rPr lang="en-US" u="sng" smtClean="0">
                <a:ea typeface="ＭＳ Ｐゴシック" charset="-128"/>
                <a:cs typeface="ＭＳ Ｐゴシック" charset="-128"/>
              </a:rPr>
              <a:t>unbiased samples 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to discover new source classes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Determine the </a:t>
            </a:r>
            <a:r>
              <a:rPr lang="en-US" u="sng" smtClean="0">
                <a:ea typeface="ＭＳ Ｐゴシック" charset="-128"/>
                <a:cs typeface="ＭＳ Ｐゴシック" charset="-128"/>
              </a:rPr>
              <a:t>variability ``foreground’’ 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for rare events</a:t>
            </a:r>
          </a:p>
          <a:p>
            <a:r>
              <a:rPr lang="en-US" u="sng" smtClean="0">
                <a:ea typeface="ＭＳ Ｐゴシック" charset="-128"/>
                <a:cs typeface="ＭＳ Ｐゴシック" charset="-128"/>
              </a:rPr>
              <a:t>Simultaneous radio/optical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 surveys for rejection of optical foregrounds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Physics, Different Technology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 Transients	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9526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Coherent emission processes</a:t>
            </a:r>
          </a:p>
          <a:p>
            <a:r>
              <a:rPr lang="en-US" dirty="0" smtClean="0"/>
              <a:t>Neutron stars, pulsars, evaporating black holes, cyclotron masers</a:t>
            </a:r>
          </a:p>
          <a:p>
            <a:r>
              <a:rPr lang="en-US" dirty="0" smtClean="0"/>
              <a:t>Single dish, high bandwidth, de-dispersion hardware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Slow Transients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9526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Incoherent emission (synchrotron)</a:t>
            </a:r>
          </a:p>
          <a:p>
            <a:r>
              <a:rPr lang="en-US" dirty="0" smtClean="0"/>
              <a:t>Jets, shocks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SNe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GRBs</a:t>
            </a:r>
            <a:r>
              <a:rPr lang="en-US" dirty="0" smtClean="0">
                <a:sym typeface="Wingdings"/>
              </a:rPr>
              <a:t>, AGN</a:t>
            </a:r>
          </a:p>
          <a:p>
            <a:r>
              <a:rPr lang="en-US" dirty="0" err="1" smtClean="0">
                <a:sym typeface="Wingdings"/>
              </a:rPr>
              <a:t>Interferometric</a:t>
            </a:r>
            <a:r>
              <a:rPr lang="en-US" dirty="0" smtClean="0">
                <a:sym typeface="Wingdings"/>
              </a:rPr>
              <a:t> imaging</a:t>
            </a:r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127500"/>
            <a:ext cx="35433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 descr="b7_log2.eps"/>
          <p:cNvPicPr>
            <a:picLocks noChangeAspect="1"/>
          </p:cNvPicPr>
          <p:nvPr/>
        </p:nvPicPr>
        <p:blipFill>
          <a:blip r:embed="rId3"/>
          <a:srcRect l="6424" t="17503" r="12961" b="18520"/>
          <a:stretch>
            <a:fillRect/>
          </a:stretch>
        </p:blipFill>
        <p:spPr bwMode="auto">
          <a:xfrm rot="5400000">
            <a:off x="5517158" y="4312642"/>
            <a:ext cx="2286000" cy="234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ep-b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5943600" cy="5943600"/>
          </a:xfrm>
          <a:prstGeom prst="rect">
            <a:avLst/>
          </a:prstGeom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6172200" y="6416675"/>
            <a:ext cx="29943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Williams, Bower,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Tomsick</a:t>
            </a:r>
            <a:r>
              <a:rPr lang="en-US" dirty="0" smtClean="0">
                <a:latin typeface="Calibri" charset="0"/>
              </a:rPr>
              <a:t> et </a:t>
            </a:r>
            <a:r>
              <a:rPr lang="en-US" dirty="0">
                <a:latin typeface="Calibri" charset="0"/>
              </a:rPr>
              <a:t>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-152400"/>
            <a:ext cx="9121774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err="1" smtClean="0"/>
              <a:t>Commensal</a:t>
            </a:r>
            <a:r>
              <a:rPr lang="en-US" sz="2800" dirty="0" smtClean="0"/>
              <a:t> Transient Search in Cygnus &amp; Galactic Center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838200"/>
            <a:ext cx="2644775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 smtClean="0"/>
              <a:t>&gt;100 epoch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3.1 GHz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Sensitive to different populations than </a:t>
            </a:r>
            <a:r>
              <a:rPr lang="en-US" dirty="0" err="1"/>
              <a:t>PiGSS</a:t>
            </a:r>
            <a:endParaRPr lang="en-US" dirty="0"/>
          </a:p>
          <a:p>
            <a:pPr lvl="1">
              <a:buFont typeface="Arial"/>
              <a:buChar char="•"/>
              <a:defRPr/>
            </a:pPr>
            <a:r>
              <a:rPr lang="en-US" dirty="0"/>
              <a:t>E.g., Becker et al 2009</a:t>
            </a:r>
          </a:p>
          <a:p>
            <a:pPr lvl="1">
              <a:buFont typeface="Arial"/>
              <a:buChar char="•"/>
              <a:defRPr/>
            </a:pPr>
            <a:r>
              <a:rPr lang="en-US" dirty="0" err="1"/>
              <a:t>Cyg</a:t>
            </a:r>
            <a:r>
              <a:rPr lang="en-US" dirty="0"/>
              <a:t> X-3</a:t>
            </a:r>
          </a:p>
          <a:p>
            <a:pPr lvl="1">
              <a:buFont typeface="Arial"/>
              <a:buChar char="•"/>
              <a:defRPr/>
            </a:pPr>
            <a:r>
              <a:rPr lang="en-US" dirty="0" err="1"/>
              <a:t>XRBs</a:t>
            </a:r>
            <a:r>
              <a:rPr lang="en-US" dirty="0"/>
              <a:t>, Low-mass </a:t>
            </a:r>
            <a:r>
              <a:rPr lang="en-US" dirty="0" smtClean="0"/>
              <a:t>stars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Explore radio/gamma-ray connection</a:t>
            </a:r>
            <a:endParaRPr lang="en-US" dirty="0"/>
          </a:p>
        </p:txBody>
      </p:sp>
      <p:pic>
        <p:nvPicPr>
          <p:cNvPr id="7" name="Picture 6" descr="lightcurv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03860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9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Slow Transient Parameter Space</a:t>
            </a:r>
          </a:p>
        </p:txBody>
      </p: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6705600" y="6231974"/>
            <a:ext cx="1899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Bower et al </a:t>
            </a:r>
            <a:r>
              <a:rPr lang="en-US" dirty="0" smtClean="0"/>
              <a:t>2011</a:t>
            </a:r>
          </a:p>
          <a:p>
            <a:r>
              <a:rPr lang="en-US" dirty="0" smtClean="0"/>
              <a:t>Frail et al 2012</a:t>
            </a:r>
            <a:endParaRPr lang="en-US" dirty="0"/>
          </a:p>
        </p:txBody>
      </p:sp>
      <p:pic>
        <p:nvPicPr>
          <p:cNvPr id="6" name="Content Placeholder 5" descr="surfacedensity_tenure.eps"/>
          <p:cNvPicPr>
            <a:picLocks noGrp="1" noChangeAspect="1"/>
          </p:cNvPicPr>
          <p:nvPr>
            <p:ph idx="1"/>
          </p:nvPr>
        </p:nvPicPr>
        <p:blipFill>
          <a:blip r:embed="rId2"/>
          <a:srcRect l="-20550" r="-20550"/>
          <a:stretch>
            <a:fillRect/>
          </a:stretch>
        </p:blipFill>
        <p:spPr>
          <a:xfrm>
            <a:off x="457200" y="1646237"/>
            <a:ext cx="8229600" cy="4525963"/>
          </a:xfrm>
        </p:spPr>
      </p:pic>
      <p:grpSp>
        <p:nvGrpSpPr>
          <p:cNvPr id="19" name="Group 18"/>
          <p:cNvGrpSpPr/>
          <p:nvPr/>
        </p:nvGrpSpPr>
        <p:grpSpPr>
          <a:xfrm>
            <a:off x="3350565" y="3200400"/>
            <a:ext cx="3118023" cy="2667000"/>
            <a:chOff x="3350565" y="3200400"/>
            <a:chExt cx="3118023" cy="2667000"/>
          </a:xfrm>
        </p:grpSpPr>
        <p:grpSp>
          <p:nvGrpSpPr>
            <p:cNvPr id="3" name="Group 2"/>
            <p:cNvGrpSpPr/>
            <p:nvPr/>
          </p:nvGrpSpPr>
          <p:grpSpPr>
            <a:xfrm>
              <a:off x="3350565" y="3200400"/>
              <a:ext cx="2669235" cy="2667000"/>
              <a:chOff x="3350565" y="3200400"/>
              <a:chExt cx="2669235" cy="26670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572000" y="5257800"/>
                <a:ext cx="1447800" cy="609600"/>
                <a:chOff x="4191000" y="5257800"/>
                <a:chExt cx="1447800" cy="609600"/>
              </a:xfrm>
            </p:grpSpPr>
            <p:sp>
              <p:nvSpPr>
                <p:cNvPr id="5" name="Diagonal Stripe 4"/>
                <p:cNvSpPr/>
                <p:nvPr/>
              </p:nvSpPr>
              <p:spPr>
                <a:xfrm flipH="1">
                  <a:off x="4191000" y="5257800"/>
                  <a:ext cx="533400" cy="533400"/>
                </a:xfrm>
                <a:prstGeom prst="diagStripe">
                  <a:avLst>
                    <a:gd name="adj" fmla="val 81199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Minus 6"/>
                <p:cNvSpPr/>
                <p:nvPr/>
              </p:nvSpPr>
              <p:spPr>
                <a:xfrm>
                  <a:off x="4572000" y="5638800"/>
                  <a:ext cx="1066800" cy="228600"/>
                </a:xfrm>
                <a:prstGeom prst="mathMinus">
                  <a:avLst>
                    <a:gd name="adj1" fmla="val 3884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3350565" y="3200400"/>
                <a:ext cx="1447800" cy="609600"/>
                <a:chOff x="4191000" y="5257800"/>
                <a:chExt cx="1447800" cy="609600"/>
              </a:xfrm>
            </p:grpSpPr>
            <p:sp>
              <p:nvSpPr>
                <p:cNvPr id="17" name="Diagonal Stripe 16"/>
                <p:cNvSpPr/>
                <p:nvPr/>
              </p:nvSpPr>
              <p:spPr>
                <a:xfrm flipH="1">
                  <a:off x="4191000" y="5257800"/>
                  <a:ext cx="533400" cy="533400"/>
                </a:xfrm>
                <a:prstGeom prst="diagStripe">
                  <a:avLst>
                    <a:gd name="adj" fmla="val 81199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Minus 17"/>
                <p:cNvSpPr/>
                <p:nvPr/>
              </p:nvSpPr>
              <p:spPr>
                <a:xfrm>
                  <a:off x="4572000" y="5638800"/>
                  <a:ext cx="1066800" cy="228600"/>
                </a:xfrm>
                <a:prstGeom prst="mathMinus">
                  <a:avLst>
                    <a:gd name="adj1" fmla="val 3884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5257800" y="5269468"/>
              <a:ext cx="1210788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/>
                <a:t>PiGSS</a:t>
              </a:r>
              <a:r>
                <a:rPr lang="en-US" dirty="0" smtClean="0"/>
                <a:t>-All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36276" y="3889415"/>
              <a:ext cx="902410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AGILITE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57200" y="5269468"/>
            <a:ext cx="226351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Swept under the rug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Frequency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Time scale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Galactic/</a:t>
            </a:r>
            <a:r>
              <a:rPr lang="en-US" dirty="0" err="1" smtClean="0"/>
              <a:t>Xgal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5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4362</TotalTime>
  <Words>1207</Words>
  <Application>Microsoft Macintosh PowerPoint</Application>
  <PresentationFormat>On-screen Show (4:3)</PresentationFormat>
  <Paragraphs>198</Paragraphs>
  <Slides>36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Bitmap Image</vt:lpstr>
      <vt:lpstr>Here Be Dragons: The Dynamic Radio Sky</vt:lpstr>
      <vt:lpstr>PowerPoint Presentation</vt:lpstr>
      <vt:lpstr>Pulsar Discovery The Holy Grail</vt:lpstr>
      <vt:lpstr>Optical Time Domain Science</vt:lpstr>
      <vt:lpstr>New Worlds New Horizons</vt:lpstr>
      <vt:lpstr>Why Radio Transient Surveys?</vt:lpstr>
      <vt:lpstr>Different Physics, Different Technology</vt:lpstr>
      <vt:lpstr>Commensal Transient Search in Cygnus &amp; Galactic Center</vt:lpstr>
      <vt:lpstr>Slow Transient Parameter Space</vt:lpstr>
      <vt:lpstr>A New Era for Radio Astronomy</vt:lpstr>
      <vt:lpstr>PowerPoint Presentation</vt:lpstr>
      <vt:lpstr>Novel ATA Technologies</vt:lpstr>
      <vt:lpstr>SKA Mid Visualization</vt:lpstr>
      <vt:lpstr>Fast Transients</vt:lpstr>
      <vt:lpstr>Lorimer Burst</vt:lpstr>
      <vt:lpstr>Lorimer Follow-Up:  Terrestrial Origin? Burke-Spolaor 2011 </vt:lpstr>
      <vt:lpstr>Lorimer Follow-Up:  A New Event</vt:lpstr>
      <vt:lpstr>ATA Fly’s Eye Experiment</vt:lpstr>
      <vt:lpstr>Fly’s Eye Results</vt:lpstr>
      <vt:lpstr>PowerPoint Presentation</vt:lpstr>
      <vt:lpstr>Search for Electrostatic Discharges from Martian Dust Storms</vt:lpstr>
      <vt:lpstr>Kurtosis as Indicator of Short-Timescale Variability</vt:lpstr>
      <vt:lpstr>Martian Discharges are Likely RFI</vt:lpstr>
      <vt:lpstr>Individual Pulse Imaging</vt:lpstr>
      <vt:lpstr>PowerPoint Presentation</vt:lpstr>
      <vt:lpstr>EVLA Results on Fast Imaging</vt:lpstr>
      <vt:lpstr>EVLA RRAT Trap</vt:lpstr>
      <vt:lpstr>PowerPoint Presentation</vt:lpstr>
      <vt:lpstr>PowerPoint Presentation</vt:lpstr>
      <vt:lpstr>PowerPoint Presentation</vt:lpstr>
      <vt:lpstr>PowerPoint Presentation</vt:lpstr>
      <vt:lpstr>RRAT Trap First Results:   Arcsecond Localization of a RRAT</vt:lpstr>
      <vt:lpstr>Future Work with Bispectrum</vt:lpstr>
      <vt:lpstr>Some Lessons Learned &amp; Questions</vt:lpstr>
      <vt:lpstr>A New Era of Radio Transient Science</vt:lpstr>
      <vt:lpstr>Collaborators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Geoffrey Bower</dc:creator>
  <cp:lastModifiedBy>Geoffrey Bower</cp:lastModifiedBy>
  <cp:revision>310</cp:revision>
  <dcterms:created xsi:type="dcterms:W3CDTF">2011-09-15T21:29:39Z</dcterms:created>
  <dcterms:modified xsi:type="dcterms:W3CDTF">2012-07-26T04:59:03Z</dcterms:modified>
</cp:coreProperties>
</file>