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57" r:id="rId3"/>
    <p:sldId id="342" r:id="rId4"/>
    <p:sldId id="323" r:id="rId5"/>
    <p:sldId id="282" r:id="rId6"/>
    <p:sldId id="267" r:id="rId7"/>
    <p:sldId id="290" r:id="rId8"/>
    <p:sldId id="284" r:id="rId9"/>
    <p:sldId id="285" r:id="rId10"/>
    <p:sldId id="305" r:id="rId11"/>
    <p:sldId id="338" r:id="rId12"/>
    <p:sldId id="339" r:id="rId13"/>
    <p:sldId id="343" r:id="rId14"/>
    <p:sldId id="337" r:id="rId15"/>
    <p:sldId id="333" r:id="rId16"/>
    <p:sldId id="298" r:id="rId17"/>
    <p:sldId id="332" r:id="rId18"/>
    <p:sldId id="316" r:id="rId19"/>
    <p:sldId id="308" r:id="rId20"/>
    <p:sldId id="306" r:id="rId21"/>
    <p:sldId id="307" r:id="rId22"/>
    <p:sldId id="331" r:id="rId23"/>
    <p:sldId id="309" r:id="rId24"/>
    <p:sldId id="310" r:id="rId25"/>
    <p:sldId id="312" r:id="rId26"/>
    <p:sldId id="325" r:id="rId27"/>
    <p:sldId id="326" r:id="rId28"/>
    <p:sldId id="327" r:id="rId29"/>
    <p:sldId id="328" r:id="rId30"/>
    <p:sldId id="329" r:id="rId31"/>
    <p:sldId id="330" r:id="rId32"/>
    <p:sldId id="334" r:id="rId33"/>
    <p:sldId id="335" r:id="rId34"/>
    <p:sldId id="336" r:id="rId35"/>
    <p:sldId id="34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12" autoAdjust="0"/>
    <p:restoredTop sz="86323" autoAdjust="0"/>
  </p:normalViewPr>
  <p:slideViewPr>
    <p:cSldViewPr>
      <p:cViewPr>
        <p:scale>
          <a:sx n="77" d="100"/>
          <a:sy n="77" d="100"/>
        </p:scale>
        <p:origin x="-1200" y="-2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107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7/26/2012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6015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7/26/2012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747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DE224-BFCF-634A-82C8-D125C923857D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4C5C3F3-30E0-F545-90A2-1E443B633A2B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9" y="4344989"/>
            <a:ext cx="5483225" cy="41132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971" tIns="43485" rIns="86971" bIns="43485"/>
          <a:lstStyle/>
          <a:p>
            <a:r>
              <a:rPr lang="en-US">
                <a:latin typeface="Times" charset="0"/>
              </a:rPr>
              <a:t>1AU x 1e-21 = 149 598 000 000 meters x 1e-21 = 1.5e11m x 1e-21 = 1.5 e-10 m = 3 Bohr radius</a:t>
            </a:r>
          </a:p>
          <a:p>
            <a:r>
              <a:rPr lang="en-US">
                <a:latin typeface="Times" charset="0"/>
              </a:rPr>
              <a:t>1 Bohr radius = 0.5 e-10 m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984B7B20-E9DF-4B04-9AE9-EF3E586F19B1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0C5A1CD-FCED-4C0E-AC2A-9ECB561AE0F2}" type="slidenum">
              <a:rPr lang="en-US" sz="1200">
                <a:latin typeface="Gill Sans MT Condensed" pitchFamily="34" charset="0"/>
              </a:rPr>
              <a:pPr algn="r"/>
              <a:t>5</a:t>
            </a:fld>
            <a:endParaRPr lang="en-US" sz="1200" dirty="0">
              <a:latin typeface="Gill Sans MT Condensed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932CFDD0-A0CD-4630-BACE-B1FF025E717C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00C6B53-87D7-48B8-9D32-9183AC96C87F}" type="slidenum">
              <a:rPr lang="en-US" sz="1200">
                <a:latin typeface="Gill Sans MT Condensed" pitchFamily="34" charset="0"/>
              </a:rPr>
              <a:pPr algn="r"/>
              <a:t>22</a:t>
            </a:fld>
            <a:endParaRPr lang="en-US" sz="1200">
              <a:latin typeface="Gill Sans MT Condensed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00C6B53-87D7-48B8-9D32-9183AC96C87F}" type="slidenum">
              <a:rPr lang="en-US" sz="1200">
                <a:latin typeface="Gill Sans MT Condensed" pitchFamily="34" charset="0"/>
              </a:rPr>
              <a:pPr algn="r"/>
              <a:t>23</a:t>
            </a:fld>
            <a:endParaRPr lang="en-US" sz="1200">
              <a:latin typeface="Gill Sans MT Condensed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5903" y="8687405"/>
            <a:ext cx="2972097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00C6B53-87D7-48B8-9D32-9183AC96C87F}" type="slidenum">
              <a:rPr lang="en-US" sz="1200">
                <a:latin typeface="Gill Sans MT Condensed" pitchFamily="34" charset="0"/>
              </a:rPr>
              <a:pPr algn="r"/>
              <a:t>25</a:t>
            </a:fld>
            <a:endParaRPr lang="en-US" sz="1200">
              <a:latin typeface="Gill Sans MT Condensed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664DAE4C-93DA-4723-8693-E61D676A5F83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37891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E5368E16-35B8-47E0-8355-876AEC76D17C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E0BAABF9-4A30-4DAD-82BF-43CCCA5A60D1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7/26/2012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8F601-A807-4D03-B8F1-33ABE773D01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76397-356E-4FB7-8F47-BAA4AFDB395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8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239000" cy="1014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Arial Narrow" pitchFamily="-110" charset="0"/>
              </a:defRPr>
            </a:lvl1pPr>
          </a:lstStyle>
          <a:p>
            <a:pPr>
              <a:defRPr/>
            </a:pPr>
            <a:r>
              <a:rPr lang="en-US" smtClean="0"/>
              <a:t>NSHP/NSBP Conference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86BE5F-03E8-704E-A078-D33680425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6717"/>
      </p:ext>
    </p:extLst>
  </p:cSld>
  <p:clrMapOvr>
    <a:masterClrMapping/>
  </p:clrMapOvr>
  <p:transition advClick="0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1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7/26/2012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5" Type="http://schemas.openxmlformats.org/officeDocument/2006/relationships/image" Target="../media/image10.wmf"/><Relationship Id="rId10" Type="http://schemas.openxmlformats.org/officeDocument/2006/relationships/image" Target="../media/image14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1470025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tx2"/>
                </a:solidFill>
              </a:rPr>
              <a:t>A Multi-Messenger Search for Radio Transients and Gravitational Waves</a:t>
            </a:r>
            <a:endParaRPr lang="fr-FR" dirty="0" smtClean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143000" y="4953000"/>
            <a:ext cx="7086600" cy="1752600"/>
          </a:xfrm>
        </p:spPr>
        <p:txBody>
          <a:bodyPr/>
          <a:lstStyle/>
          <a:p>
            <a:pPr algn="ctr"/>
            <a:r>
              <a:rPr lang="fr-CA" sz="1800" dirty="0" smtClean="0">
                <a:solidFill>
                  <a:schemeClr val="tx2"/>
                </a:solidFill>
              </a:rPr>
              <a:t>Michael Kavic &amp; </a:t>
            </a:r>
            <a:r>
              <a:rPr lang="fr-CA" sz="1800" dirty="0" err="1" smtClean="0">
                <a:solidFill>
                  <a:schemeClr val="tx2"/>
                </a:solidFill>
              </a:rPr>
              <a:t>Leandro</a:t>
            </a:r>
            <a:r>
              <a:rPr lang="fr-CA" sz="1800" dirty="0" smtClean="0">
                <a:solidFill>
                  <a:schemeClr val="tx2"/>
                </a:solidFill>
              </a:rPr>
              <a:t> </a:t>
            </a:r>
            <a:r>
              <a:rPr lang="fr-CA" sz="1800" dirty="0" err="1" smtClean="0">
                <a:solidFill>
                  <a:schemeClr val="tx2"/>
                </a:solidFill>
              </a:rPr>
              <a:t>Quezada</a:t>
            </a:r>
            <a:r>
              <a:rPr lang="fr-CA" sz="1800" dirty="0" smtClean="0">
                <a:solidFill>
                  <a:schemeClr val="tx2"/>
                </a:solidFill>
              </a:rPr>
              <a:t> (Long Island </a:t>
            </a:r>
            <a:r>
              <a:rPr lang="fr-CA" sz="1800" dirty="0" err="1" smtClean="0">
                <a:solidFill>
                  <a:schemeClr val="tx2"/>
                </a:solidFill>
              </a:rPr>
              <a:t>University</a:t>
            </a:r>
            <a:r>
              <a:rPr lang="fr-CA" sz="1800" dirty="0" smtClean="0">
                <a:solidFill>
                  <a:schemeClr val="tx2"/>
                </a:solidFill>
              </a:rPr>
              <a:t>)</a:t>
            </a:r>
          </a:p>
          <a:p>
            <a:pPr algn="ctr"/>
            <a:r>
              <a:rPr lang="fr-CA" sz="1800" dirty="0" smtClean="0">
                <a:solidFill>
                  <a:schemeClr val="tx2"/>
                </a:solidFill>
              </a:rPr>
              <a:t>LWA </a:t>
            </a:r>
            <a:r>
              <a:rPr lang="fr-CA" sz="1800" dirty="0" err="1" smtClean="0">
                <a:solidFill>
                  <a:schemeClr val="tx2"/>
                </a:solidFill>
              </a:rPr>
              <a:t>Users</a:t>
            </a:r>
            <a:r>
              <a:rPr lang="fr-CA" sz="1800" dirty="0" smtClean="0">
                <a:solidFill>
                  <a:schemeClr val="tx2"/>
                </a:solidFill>
              </a:rPr>
              <a:t> Meeting July 26th, 2012</a:t>
            </a:r>
          </a:p>
          <a:p>
            <a:pPr algn="ctr"/>
            <a:endParaRPr lang="fr-CA" sz="1800" dirty="0" smtClean="0">
              <a:solidFill>
                <a:schemeClr val="tx2"/>
              </a:solidFill>
            </a:endParaRPr>
          </a:p>
          <a:p>
            <a:pPr algn="ctr"/>
            <a:r>
              <a:rPr lang="fr-CA" sz="1800" dirty="0" err="1" smtClean="0">
                <a:solidFill>
                  <a:schemeClr val="tx2"/>
                </a:solidFill>
              </a:rPr>
              <a:t>Collaborators</a:t>
            </a:r>
            <a:r>
              <a:rPr lang="fr-CA" sz="1800" dirty="0" smtClean="0">
                <a:solidFill>
                  <a:schemeClr val="tx2"/>
                </a:solidFill>
              </a:rPr>
              <a:t>: Peter </a:t>
            </a:r>
            <a:r>
              <a:rPr lang="fr-CA" sz="1800" dirty="0" err="1" smtClean="0">
                <a:solidFill>
                  <a:schemeClr val="tx2"/>
                </a:solidFill>
              </a:rPr>
              <a:t>Shawhan</a:t>
            </a:r>
            <a:r>
              <a:rPr lang="fr-CA" sz="1800" dirty="0" smtClean="0">
                <a:solidFill>
                  <a:schemeClr val="tx2"/>
                </a:solidFill>
              </a:rPr>
              <a:t>, </a:t>
            </a:r>
            <a:r>
              <a:rPr lang="fr-CA" sz="1800" dirty="0" err="1" smtClean="0">
                <a:solidFill>
                  <a:schemeClr val="tx2"/>
                </a:solidFill>
              </a:rPr>
              <a:t>Cregg</a:t>
            </a:r>
            <a:r>
              <a:rPr lang="fr-CA" sz="1800" dirty="0" smtClean="0">
                <a:solidFill>
                  <a:schemeClr val="tx2"/>
                </a:solidFill>
              </a:rPr>
              <a:t> </a:t>
            </a:r>
            <a:r>
              <a:rPr lang="fr-CA" sz="1800" dirty="0" err="1" smtClean="0">
                <a:solidFill>
                  <a:schemeClr val="tx2"/>
                </a:solidFill>
              </a:rPr>
              <a:t>Yancey</a:t>
            </a:r>
            <a:r>
              <a:rPr lang="fr-CA" sz="1800" dirty="0" smtClean="0">
                <a:solidFill>
                  <a:schemeClr val="tx2"/>
                </a:solidFill>
              </a:rPr>
              <a:t> (UMD),</a:t>
            </a:r>
          </a:p>
          <a:p>
            <a:pPr algn="ctr"/>
            <a:r>
              <a:rPr lang="fr-CA" sz="1800" dirty="0" smtClean="0">
                <a:solidFill>
                  <a:schemeClr val="tx2"/>
                </a:solidFill>
              </a:rPr>
              <a:t> John </a:t>
            </a:r>
            <a:r>
              <a:rPr lang="fr-CA" sz="1800" dirty="0" err="1" smtClean="0">
                <a:solidFill>
                  <a:schemeClr val="tx2"/>
                </a:solidFill>
              </a:rPr>
              <a:t>Simonetti</a:t>
            </a:r>
            <a:r>
              <a:rPr lang="fr-CA" sz="1800" dirty="0" smtClean="0">
                <a:solidFill>
                  <a:schemeClr val="tx2"/>
                </a:solidFill>
              </a:rPr>
              <a:t>, Steven </a:t>
            </a:r>
            <a:r>
              <a:rPr lang="fr-CA" sz="1800" dirty="0" err="1" smtClean="0">
                <a:solidFill>
                  <a:schemeClr val="tx2"/>
                </a:solidFill>
              </a:rPr>
              <a:t>Ellingson</a:t>
            </a:r>
            <a:r>
              <a:rPr lang="fr-CA" sz="1800" dirty="0" smtClean="0">
                <a:solidFill>
                  <a:schemeClr val="tx2"/>
                </a:solidFill>
              </a:rPr>
              <a:t> (VT), Sean </a:t>
            </a:r>
            <a:r>
              <a:rPr lang="fr-CA" sz="1800" dirty="0" err="1" smtClean="0">
                <a:solidFill>
                  <a:schemeClr val="tx2"/>
                </a:solidFill>
              </a:rPr>
              <a:t>Cutchin</a:t>
            </a:r>
            <a:r>
              <a:rPr lang="fr-CA" sz="1800" dirty="0" smtClean="0">
                <a:solidFill>
                  <a:schemeClr val="tx2"/>
                </a:solidFill>
              </a:rPr>
              <a:t> (NRL)  </a:t>
            </a:r>
          </a:p>
          <a:p>
            <a:pPr algn="ctr"/>
            <a:r>
              <a:rPr lang="fr-CA" sz="1800" dirty="0" smtClean="0">
                <a:solidFill>
                  <a:schemeClr val="tx2"/>
                </a:solidFill>
              </a:rPr>
              <a:t> </a:t>
            </a:r>
            <a:r>
              <a:rPr lang="fr-CA" sz="1800" dirty="0">
                <a:solidFill>
                  <a:schemeClr val="tx2"/>
                </a:solidFill>
              </a:rPr>
              <a:t>Jonah </a:t>
            </a:r>
            <a:r>
              <a:rPr lang="fr-CA" sz="1800" dirty="0" err="1">
                <a:solidFill>
                  <a:schemeClr val="tx2"/>
                </a:solidFill>
              </a:rPr>
              <a:t>Kanner</a:t>
            </a:r>
            <a:r>
              <a:rPr lang="fr-CA" sz="1800" dirty="0">
                <a:solidFill>
                  <a:schemeClr val="tx2"/>
                </a:solidFill>
              </a:rPr>
              <a:t> (NASA-Goddard)</a:t>
            </a:r>
            <a:endParaRPr lang="fr-CA" sz="1800" dirty="0" smtClean="0">
              <a:solidFill>
                <a:schemeClr val="tx2"/>
              </a:solidFill>
            </a:endParaRPr>
          </a:p>
          <a:p>
            <a:pPr algn="ctr"/>
            <a:endParaRPr lang="fr-FR" sz="2500" dirty="0" smtClean="0">
              <a:solidFill>
                <a:schemeClr val="bg1"/>
              </a:solidFill>
            </a:endParaRPr>
          </a:p>
          <a:p>
            <a:pPr algn="ctr"/>
            <a:endParaRPr lang="fr-FR" sz="25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8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445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chemeClr val="tx2"/>
                </a:solidFill>
              </a:rPr>
              <a:t>Background distribution from LIGO-Virgo GW burst search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82" y="1376299"/>
            <a:ext cx="6410325" cy="507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9587" y="1721466"/>
            <a:ext cx="240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Abadie</a:t>
            </a:r>
            <a:r>
              <a:rPr lang="en-US" sz="1400" dirty="0" smtClean="0"/>
              <a:t> et al., PRD 81, 102001 (2010)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543675" y="2971800"/>
            <a:ext cx="495300" cy="461899"/>
          </a:xfrm>
          <a:prstGeom prst="straightConnector1">
            <a:avLst/>
          </a:prstGeom>
          <a:ln w="25400">
            <a:solidFill>
              <a:srgbClr val="00B0F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19875" y="23254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Blind injection (simulated signal)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59069" y="325431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Over duration of science run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14675" y="4648200"/>
            <a:ext cx="297180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86476" y="4648200"/>
            <a:ext cx="0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675" y="2971800"/>
            <a:ext cx="1808019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2694" y="2971800"/>
            <a:ext cx="0" cy="24384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018684" y="3128899"/>
            <a:ext cx="0" cy="1366901"/>
          </a:xfrm>
          <a:prstGeom prst="straightConnector1">
            <a:avLst/>
          </a:prstGeom>
          <a:ln w="762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922694" y="5715000"/>
            <a:ext cx="1163782" cy="1"/>
          </a:xfrm>
          <a:prstGeom prst="straightConnector1">
            <a:avLst/>
          </a:prstGeom>
          <a:ln w="762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1000" y="1376299"/>
            <a:ext cx="181927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Requiring coincidence of a GW candidate with a radio burst may allow the GW false alarm rate to be increased by a factor of 1000.  That would allow the SNR threshold to be reduced by a factor of ~1.5, giving sensitivity to (1.5)</a:t>
            </a:r>
            <a:r>
              <a:rPr lang="en-US" sz="2400" baseline="30000" dirty="0" smtClean="0">
                <a:solidFill>
                  <a:schemeClr val="tx2"/>
                </a:solidFill>
              </a:rPr>
              <a:t>3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C00000"/>
                </a:solidFill>
              </a:rPr>
              <a:t>~ 3 times the volume of space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n-NO" dirty="0" smtClean="0">
              <a:solidFill>
                <a:schemeClr val="tx2"/>
              </a:solidFill>
            </a:endParaRPr>
          </a:p>
          <a:p>
            <a:endParaRPr lang="nn-NO" dirty="0">
              <a:solidFill>
                <a:schemeClr val="tx2"/>
              </a:solidFill>
            </a:endParaRPr>
          </a:p>
        </p:txBody>
      </p:sp>
      <p:sp>
        <p:nvSpPr>
          <p:cNvPr id="4" name="AutoShape 2" descr="https://mail-attachment.googleusercontent.com/attachment/u/0/?ui=2&amp;ik=f9a49e942f&amp;view=att&amp;th=135870bd422f75cd&amp;attid=0.1.3&amp;disp=inline&amp;safe=1&amp;zw&amp;saduie=AG9B_P-8ZB0vIFNmL8v9Cr_nXfUs&amp;sadet=1343241856945&amp;sads=TZXB3ETxaNaLs4qavisLTACkH8E&amp;sads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-attachment.googleusercontent.com/attachment/u/0/?ui=2&amp;ik=f9a49e942f&amp;view=att&amp;th=135870bd422f75cd&amp;attid=0.1.3&amp;disp=inline&amp;safe=1&amp;zw&amp;saduie=AG9B_P-8ZB0vIFNmL8v9Cr_nXfUs&amp;sadet=1343241856945&amp;sads=TZXB3ETxaNaLs4qavisLTACkH8E&amp;sadssc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MKAVIC\Desktop\gw_energy_histo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657578" cy="532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Coincident Events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4892699" cy="496128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5 </a:t>
            </a:r>
            <a:r>
              <a:rPr lang="en-US" dirty="0">
                <a:solidFill>
                  <a:schemeClr val="tx2"/>
                </a:solidFill>
              </a:rPr>
              <a:t>DRSUs containing 10 Tb </a:t>
            </a:r>
            <a:r>
              <a:rPr lang="en-US" dirty="0" smtClean="0">
                <a:solidFill>
                  <a:schemeClr val="tx2"/>
                </a:solidFill>
              </a:rPr>
              <a:t>each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Data is being reduced at Virginia Tech (Tempest) and at LIU (</a:t>
            </a:r>
            <a:r>
              <a:rPr lang="en-US" dirty="0" err="1" smtClean="0">
                <a:solidFill>
                  <a:schemeClr val="tx2"/>
                </a:solidFill>
              </a:rPr>
              <a:t>Arcturus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err="1" smtClean="0">
                <a:solidFill>
                  <a:schemeClr val="tx2"/>
                </a:solidFill>
              </a:rPr>
              <a:t>Arcturus</a:t>
            </a:r>
            <a:r>
              <a:rPr lang="en-US" dirty="0" smtClean="0">
                <a:solidFill>
                  <a:schemeClr val="tx2"/>
                </a:solidFill>
              </a:rPr>
              <a:t> is a dedicated cluster for LWA data reduction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Specs: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6 node </a:t>
            </a:r>
            <a:r>
              <a:rPr lang="en-US" dirty="0" smtClean="0">
                <a:solidFill>
                  <a:schemeClr val="tx2"/>
                </a:solidFill>
              </a:rPr>
              <a:t>Dell </a:t>
            </a:r>
            <a:r>
              <a:rPr lang="en-US" dirty="0">
                <a:solidFill>
                  <a:schemeClr val="tx2"/>
                </a:solidFill>
              </a:rPr>
              <a:t>Precision T1600 Tower </a:t>
            </a:r>
            <a:r>
              <a:rPr lang="en-US" dirty="0" smtClean="0">
                <a:solidFill>
                  <a:schemeClr val="tx2"/>
                </a:solidFill>
              </a:rPr>
              <a:t>Workstation </a:t>
            </a:r>
            <a:r>
              <a:rPr lang="en-US" dirty="0">
                <a:solidFill>
                  <a:schemeClr val="tx2"/>
                </a:solidFill>
              </a:rPr>
              <a:t>cluster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250 Gb hard drive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8 Gb RAM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Intel Pentium Dual Core Xeon Processors</a:t>
            </a: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Data Infrastructure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4" name="Picture 6" descr="C:\Users\MKAVIC\Desktop\IMG_0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13" y="3875259"/>
            <a:ext cx="2757787" cy="206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 descr="C:\Users\MKAVIC\Desktop\IMG_0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57220"/>
            <a:ext cx="2704077" cy="2028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C:\Users\MKAVIC\Desktop\IMG_09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0915" y="2421517"/>
            <a:ext cx="4286381" cy="2757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005213" y="6028895"/>
            <a:ext cx="275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Arcturus</a:t>
            </a:r>
            <a:endParaRPr lang="en-US" sz="2400" b="1" dirty="0" smtClean="0"/>
          </a:p>
          <a:p>
            <a:endParaRPr lang="en-US" sz="2400" dirty="0"/>
          </a:p>
        </p:txBody>
      </p:sp>
      <p:pic>
        <p:nvPicPr>
          <p:cNvPr id="2059" name="Picture 11" descr="C:\Users\MKAVIC\Desktop\tempest200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12" y="1657219"/>
            <a:ext cx="2833987" cy="428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6005211" y="6003323"/>
            <a:ext cx="2833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Tempest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097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4876800" cy="4648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Preliminary coincident observations with LIGO conducted during LWA-1 commissioning.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MOU for coincident search approved by LSC collaboration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First planned coincident observations conducted early 2012.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Observation </a:t>
            </a:r>
            <a:r>
              <a:rPr lang="en-US" dirty="0">
                <a:solidFill>
                  <a:schemeClr val="tx2"/>
                </a:solidFill>
              </a:rPr>
              <a:t>made </a:t>
            </a:r>
            <a:r>
              <a:rPr lang="en-US" dirty="0" smtClean="0">
                <a:solidFill>
                  <a:schemeClr val="tx2"/>
                </a:solidFill>
              </a:rPr>
              <a:t>in </a:t>
            </a:r>
            <a:r>
              <a:rPr lang="en-US" dirty="0">
                <a:solidFill>
                  <a:schemeClr val="tx2"/>
                </a:solidFill>
              </a:rPr>
              <a:t>DRX </a:t>
            </a:r>
            <a:r>
              <a:rPr lang="en-US" dirty="0" smtClean="0">
                <a:solidFill>
                  <a:schemeClr val="tx2"/>
                </a:solidFill>
              </a:rPr>
              <a:t>mode: ~30 hours (~120 beam hours) , </a:t>
            </a:r>
            <a:r>
              <a:rPr lang="en-US" dirty="0">
                <a:solidFill>
                  <a:schemeClr val="tx2"/>
                </a:solidFill>
              </a:rPr>
              <a:t>4</a:t>
            </a:r>
            <a:r>
              <a:rPr lang="en-US" dirty="0" smtClean="0">
                <a:solidFill>
                  <a:schemeClr val="tx2"/>
                </a:solidFill>
              </a:rPr>
              <a:t> beams, 2 tunings per beam. 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Beams (x2) pointed at </a:t>
            </a:r>
            <a:r>
              <a:rPr lang="en-US" dirty="0" err="1">
                <a:solidFill>
                  <a:schemeClr val="tx2"/>
                </a:solidFill>
              </a:rPr>
              <a:t>Ursa</a:t>
            </a:r>
            <a:r>
              <a:rPr lang="en-US" dirty="0">
                <a:solidFill>
                  <a:schemeClr val="tx2"/>
                </a:solidFill>
              </a:rPr>
              <a:t> Major Reference Field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and Pulsar B0950+08 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Data taken coincidently with GEO. (LIGO is currently undergoing an upgrade.)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Data pipeline established and coincident search code created.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D</a:t>
            </a:r>
            <a:r>
              <a:rPr lang="en-US" dirty="0" smtClean="0">
                <a:solidFill>
                  <a:schemeClr val="tx2"/>
                </a:solidFill>
              </a:rPr>
              <a:t>ata reduction ongoing, comparative analysis with GEO to begin in the near future.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Current Status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4" name="Picture 2" descr="http://i1-news.softpedia-static.com/images/news2/GEO600-Starts-Continuous-Search-for-Gravitational-Wave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2362200" cy="3521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://www.jpl.nasa.gov/images/lwa/lwa20110126b-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0"/>
            <a:ext cx="3124200" cy="1708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873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nn-NO" dirty="0" smtClean="0">
                <a:solidFill>
                  <a:schemeClr val="tx2"/>
                </a:solidFill>
              </a:rPr>
              <a:t>Pulsar </a:t>
            </a:r>
            <a:r>
              <a:rPr lang="nn-NO" dirty="0">
                <a:solidFill>
                  <a:schemeClr val="tx2"/>
                </a:solidFill>
              </a:rPr>
              <a:t>(B0950+08) observed at 38 MHz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162800" cy="552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4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14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Multi-messenger Astronomy can help give a clearer, more complete picture of the nature of an astronomical event as well as make searches for such events more sensitive.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 The nature the properties of low-frequency EM and GW signals makes this approach particularly effective.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The LWA is searching the low-frequency radio band for transient radio events. The LSC is searching for the first direct detection of GWs. 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These instruments have an overlapping list of primary sources and gather data in an analogous fashion making a coincident search a promising proposition.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Initial coincident observations have been performed. Data reduction and coincident comparison is underway.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Refined coincident observation are ongoing.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Outlook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Coincident observations between 2 all-sky instruments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Data logged by both instrument for ex post facto comparison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Radio transients used as external trigger for GW search in LIGO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This has the potential to pick out true GW signals which would otherwise be lost in background noise.</a:t>
            </a:r>
          </a:p>
          <a:p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 smtClean="0">
                <a:solidFill>
                  <a:schemeClr val="tx2"/>
                </a:solidFill>
              </a:rPr>
              <a:t>Data has been taken coincidently during ETA’s first science run as well as during LWA preliminary observing period. Further coincident observations are planned both with Geo and Advanced LIGO.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 coincident search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79133"/>
            <a:ext cx="2743200" cy="165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9700"/>
            <a:ext cx="3889374" cy="251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038600" y="4800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8153400" y="3822700"/>
            <a:ext cx="152400" cy="292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LWA </a:t>
            </a:r>
            <a:r>
              <a:rPr lang="en-US" dirty="0" err="1" smtClean="0">
                <a:solidFill>
                  <a:schemeClr val="tx2"/>
                </a:solidFill>
              </a:rPr>
              <a:t>beamforming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2530" name="Picture 2" descr="http://www.maam.org/wwii/photos/camp/search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82" y="1676400"/>
            <a:ext cx="3457575" cy="4610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533400" y="1818408"/>
            <a:ext cx="3352800" cy="343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LWA-1 is configurable in a variety of different data collection modes including an all-sky and a DRX beam- forming  configuration.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1800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Beam-forming involves synchronizing the signal from multiple antennas for increased sensitivity to a particular portion of the sky</a:t>
            </a:r>
            <a:r>
              <a:rPr lang="en-US" sz="1600" dirty="0" smtClean="0">
                <a:solidFill>
                  <a:schemeClr val="tx2"/>
                </a:solidFill>
              </a:rPr>
              <a:t>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81600"/>
            <a:ext cx="2438399" cy="144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3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LWA-direct-sampling </a:t>
            </a:r>
            <a:r>
              <a:rPr lang="en-US" dirty="0">
                <a:solidFill>
                  <a:schemeClr val="tx2"/>
                </a:solidFill>
              </a:rPr>
              <a:t>receiver</a:t>
            </a:r>
          </a:p>
        </p:txBody>
      </p:sp>
      <p:pic>
        <p:nvPicPr>
          <p:cNvPr id="7170" name="Picture 2" descr="C:\Users\Mike\Desktop\Round 2\Most Recent Versions\l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0"/>
            <a:ext cx="5156200" cy="3434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3189"/>
            <a:ext cx="2996526" cy="206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524000"/>
            <a:ext cx="15049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173182" y="3900023"/>
            <a:ext cx="3352800" cy="289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256+2 “outrigger” stands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528 Analog Receivers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Analog-to-Digital converters (196 million samples per second).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Data stored on “DRSU” hard drive arrays. (5Tb~10 hours of data)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2000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73993"/>
            <a:ext cx="2967182" cy="221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5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13161DBB-C327-48CF-9B4B-5649AD4ED6EA}" type="slidenum">
              <a:rPr lang="en-US" sz="1400"/>
              <a:pPr eaLnBrk="1" hangingPunct="1"/>
              <a:t>19</a:t>
            </a:fld>
            <a:endParaRPr lang="en-US" sz="140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Gravity vs. Electromagnetism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5791200"/>
            <a:ext cx="8610600" cy="533400"/>
          </a:xfrm>
        </p:spPr>
        <p:txBody>
          <a:bodyPr>
            <a:normAutofit fontScale="92500"/>
          </a:bodyPr>
          <a:lstStyle/>
          <a:p>
            <a:pPr eaLnBrk="1" hangingPunct="1">
              <a:buFont typeface="Symbol" pitchFamily="18" charset="2"/>
              <a:buChar char="®"/>
            </a:pPr>
            <a:r>
              <a:rPr lang="en-US" dirty="0" smtClean="0"/>
              <a:t> A fundamentally different way of observing the Cosmos!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63319" y="1571704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u="sng" dirty="0">
                <a:solidFill>
                  <a:schemeClr val="tx2"/>
                </a:solidFill>
              </a:rPr>
              <a:t>Electromagnetism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986082" y="1571703"/>
            <a:ext cx="8819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u="sng" dirty="0">
                <a:solidFill>
                  <a:schemeClr val="tx2"/>
                </a:solidFill>
              </a:rPr>
              <a:t>Gravity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52400" y="2076450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A strong force, but with</a:t>
            </a:r>
          </a:p>
          <a:p>
            <a:pPr eaLnBrk="1" hangingPunct="1"/>
            <a:r>
              <a:rPr lang="en-US" sz="1800" dirty="0">
                <a:solidFill>
                  <a:schemeClr val="tx2"/>
                </a:solidFill>
              </a:rPr>
              <a:t>   opposing charges ( </a:t>
            </a:r>
            <a:r>
              <a:rPr lang="en-US" sz="1800" dirty="0">
                <a:solidFill>
                  <a:schemeClr val="tx2"/>
                </a:solidFill>
                <a:latin typeface="Symbol" pitchFamily="18" charset="2"/>
              </a:rPr>
              <a:t>+</a:t>
            </a:r>
            <a:r>
              <a:rPr lang="en-US" sz="1800" dirty="0">
                <a:solidFill>
                  <a:schemeClr val="tx2"/>
                </a:solidFill>
              </a:rPr>
              <a:t> and </a:t>
            </a:r>
            <a:r>
              <a:rPr lang="en-US" sz="1800" dirty="0">
                <a:solidFill>
                  <a:schemeClr val="tx2"/>
                </a:solidFill>
                <a:latin typeface="Symbol" pitchFamily="18" charset="2"/>
              </a:rPr>
              <a:t>- 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724400" y="2033369"/>
            <a:ext cx="18966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A weak force, but with</a:t>
            </a:r>
          </a:p>
          <a:p>
            <a:pPr eaLnBrk="1" hangingPunct="1"/>
            <a:r>
              <a:rPr lang="en-US" sz="1800" dirty="0">
                <a:solidFill>
                  <a:schemeClr val="tx2"/>
                </a:solidFill>
              </a:rPr>
              <a:t>   only one charge (mass)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152400" y="277495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Fields generated by</a:t>
            </a:r>
          </a:p>
          <a:p>
            <a:pPr eaLnBrk="1" hangingPunct="1"/>
            <a:r>
              <a:rPr lang="en-US" sz="1800" dirty="0">
                <a:solidFill>
                  <a:schemeClr val="tx2"/>
                </a:solidFill>
              </a:rPr>
              <a:t>   microscopic charge separations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724400" y="2717800"/>
            <a:ext cx="2236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Fields generated by</a:t>
            </a:r>
          </a:p>
          <a:p>
            <a:pPr eaLnBrk="1" hangingPunct="1"/>
            <a:r>
              <a:rPr lang="en-US" sz="1800" dirty="0">
                <a:solidFill>
                  <a:schemeClr val="tx2"/>
                </a:solidFill>
              </a:rPr>
              <a:t>   bulk accumulation of matter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152400" y="3429000"/>
            <a:ext cx="2263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>
                <a:solidFill>
                  <a:schemeClr val="tx2"/>
                </a:solidFill>
              </a:rPr>
              <a:t> Waves are easy to detect, but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   easily blocked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4724400" y="3429000"/>
            <a:ext cx="26741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>
                <a:solidFill>
                  <a:schemeClr val="tx2"/>
                </a:solidFill>
              </a:rPr>
              <a:t> Waves are hard to detect, but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   pass undisturbed through anything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28600" y="4114800"/>
            <a:ext cx="23663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Show the surfaces of bodies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4800600" y="4114800"/>
            <a:ext cx="2746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Reveal the bulk motion of matter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152400" y="4646613"/>
            <a:ext cx="21804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 Used to construct </a:t>
            </a:r>
            <a:r>
              <a:rPr lang="en-US" sz="1800" i="1" dirty="0">
                <a:solidFill>
                  <a:schemeClr val="tx2"/>
                </a:solidFill>
              </a:rPr>
              <a:t>images</a:t>
            </a:r>
            <a:r>
              <a:rPr lang="en-US" sz="1800" dirty="0">
                <a:solidFill>
                  <a:schemeClr val="tx2"/>
                </a:solidFill>
              </a:rPr>
              <a:t> of</a:t>
            </a:r>
          </a:p>
          <a:p>
            <a:pPr eaLnBrk="1" hangingPunct="1"/>
            <a:r>
              <a:rPr lang="en-US" sz="1800" dirty="0">
                <a:solidFill>
                  <a:schemeClr val="tx2"/>
                </a:solidFill>
              </a:rPr>
              <a:t>   celestial objects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4724400" y="4648200"/>
            <a:ext cx="27478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>
                <a:solidFill>
                  <a:schemeClr val="tx2"/>
                </a:solidFill>
              </a:rPr>
              <a:t> Can be though of as </a:t>
            </a:r>
            <a:r>
              <a:rPr lang="en-US" sz="1800" i="1">
                <a:solidFill>
                  <a:schemeClr val="tx2"/>
                </a:solidFill>
              </a:rPr>
              <a:t>sounds</a:t>
            </a:r>
            <a:r>
              <a:rPr lang="en-US" sz="1800">
                <a:solidFill>
                  <a:schemeClr val="tx2"/>
                </a:solidFill>
              </a:rPr>
              <a:t> emitted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</a:rPr>
              <a:t>   by those objects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304800" y="469900"/>
            <a:ext cx="7772400" cy="9144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If observing new </a:t>
            </a:r>
            <a:r>
              <a:rPr lang="en-US" sz="1600" i="1" dirty="0" smtClean="0">
                <a:solidFill>
                  <a:schemeClr val="tx2"/>
                </a:solidFill>
                <a:latin typeface="+mn-lt"/>
              </a:rPr>
              <a:t>wavelengths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of light lead to such revolutions in astronomy, what might we expect when we observe an entirely new </a:t>
            </a:r>
            <a:r>
              <a:rPr lang="en-US" sz="1600" i="1" dirty="0" smtClean="0">
                <a:solidFill>
                  <a:schemeClr val="tx2"/>
                </a:solidFill>
                <a:latin typeface="+mn-lt"/>
              </a:rPr>
              <a:t>spectrum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670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0" y="304800"/>
            <a:ext cx="6257925" cy="1143000"/>
          </a:xfrm>
        </p:spPr>
        <p:txBody>
          <a:bodyPr/>
          <a:lstStyle/>
          <a:p>
            <a:pPr algn="l"/>
            <a:r>
              <a:rPr lang="fr-CA" dirty="0" smtClean="0">
                <a:solidFill>
                  <a:srgbClr val="42607C"/>
                </a:solidFill>
              </a:rPr>
              <a:t>The Plan….</a:t>
            </a:r>
            <a:endParaRPr lang="fr-FR" dirty="0" smtClean="0">
              <a:solidFill>
                <a:srgbClr val="42607C"/>
              </a:solidFill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914401" y="1600200"/>
            <a:ext cx="7772400" cy="4525963"/>
          </a:xfrm>
        </p:spPr>
        <p:txBody>
          <a:bodyPr/>
          <a:lstStyle/>
          <a:p>
            <a:endParaRPr lang="fr-FR" dirty="0" smtClean="0">
              <a:solidFill>
                <a:srgbClr val="42607C"/>
              </a:solidFill>
            </a:endParaRPr>
          </a:p>
          <a:p>
            <a:r>
              <a:rPr lang="fr-FR" sz="2400" dirty="0" smtClean="0">
                <a:solidFill>
                  <a:srgbClr val="42607C"/>
                </a:solidFill>
              </a:rPr>
              <a:t>Multi-</a:t>
            </a:r>
            <a:r>
              <a:rPr lang="fr-FR" sz="2400" dirty="0" err="1" smtClean="0">
                <a:solidFill>
                  <a:srgbClr val="42607C"/>
                </a:solidFill>
              </a:rPr>
              <a:t>messenger</a:t>
            </a:r>
            <a:r>
              <a:rPr lang="fr-FR" sz="2400" dirty="0" smtClean="0">
                <a:solidFill>
                  <a:srgbClr val="42607C"/>
                </a:solidFill>
              </a:rPr>
              <a:t>  </a:t>
            </a:r>
            <a:r>
              <a:rPr lang="fr-FR" sz="2400" dirty="0" err="1" smtClean="0">
                <a:solidFill>
                  <a:srgbClr val="42607C"/>
                </a:solidFill>
              </a:rPr>
              <a:t>astronomy</a:t>
            </a:r>
            <a:endParaRPr lang="fr-FR" sz="2400" dirty="0" smtClean="0">
              <a:solidFill>
                <a:srgbClr val="42607C"/>
              </a:solidFill>
            </a:endParaRPr>
          </a:p>
          <a:p>
            <a:endParaRPr lang="fr-FR" sz="2400" dirty="0" smtClean="0">
              <a:solidFill>
                <a:srgbClr val="42607C"/>
              </a:solidFill>
            </a:endParaRPr>
          </a:p>
          <a:p>
            <a:pPr algn="l"/>
            <a:r>
              <a:rPr lang="fr-FR" sz="2400" dirty="0" err="1" smtClean="0">
                <a:solidFill>
                  <a:srgbClr val="42607C"/>
                </a:solidFill>
              </a:rPr>
              <a:t>Searching</a:t>
            </a:r>
            <a:r>
              <a:rPr lang="fr-FR" sz="2400" dirty="0" smtClean="0">
                <a:solidFill>
                  <a:srgbClr val="42607C"/>
                </a:solidFill>
              </a:rPr>
              <a:t> for </a:t>
            </a:r>
            <a:r>
              <a:rPr lang="fr-FR" sz="2400" dirty="0">
                <a:solidFill>
                  <a:srgbClr val="42607C"/>
                </a:solidFill>
              </a:rPr>
              <a:t>r</a:t>
            </a:r>
            <a:r>
              <a:rPr lang="fr-FR" sz="2400" dirty="0" smtClean="0">
                <a:solidFill>
                  <a:srgbClr val="42607C"/>
                </a:solidFill>
              </a:rPr>
              <a:t>adio </a:t>
            </a:r>
            <a:r>
              <a:rPr lang="fr-FR" sz="2400" dirty="0" err="1" smtClean="0">
                <a:solidFill>
                  <a:srgbClr val="42607C"/>
                </a:solidFill>
              </a:rPr>
              <a:t>transients</a:t>
            </a:r>
            <a:r>
              <a:rPr lang="fr-FR" sz="2400" dirty="0">
                <a:solidFill>
                  <a:srgbClr val="42607C"/>
                </a:solidFill>
              </a:rPr>
              <a:t> </a:t>
            </a:r>
            <a:r>
              <a:rPr lang="fr-FR" sz="2400" dirty="0" smtClean="0">
                <a:solidFill>
                  <a:srgbClr val="42607C"/>
                </a:solidFill>
              </a:rPr>
              <a:t>&amp; </a:t>
            </a:r>
            <a:r>
              <a:rPr lang="fr-FR" sz="2400" dirty="0" err="1" smtClean="0">
                <a:solidFill>
                  <a:srgbClr val="42607C"/>
                </a:solidFill>
              </a:rPr>
              <a:t>gravitational</a:t>
            </a:r>
            <a:r>
              <a:rPr lang="fr-FR" sz="2400" dirty="0" smtClean="0">
                <a:solidFill>
                  <a:srgbClr val="42607C"/>
                </a:solidFill>
              </a:rPr>
              <a:t> </a:t>
            </a:r>
            <a:r>
              <a:rPr lang="fr-FR" sz="2400" dirty="0" err="1">
                <a:solidFill>
                  <a:srgbClr val="42607C"/>
                </a:solidFill>
              </a:rPr>
              <a:t>w</a:t>
            </a:r>
            <a:r>
              <a:rPr lang="fr-FR" sz="2400" dirty="0" err="1" smtClean="0">
                <a:solidFill>
                  <a:srgbClr val="42607C"/>
                </a:solidFill>
              </a:rPr>
              <a:t>aves</a:t>
            </a:r>
            <a:endParaRPr lang="fr-FR" sz="2400" dirty="0" smtClean="0">
              <a:solidFill>
                <a:srgbClr val="42607C"/>
              </a:solidFill>
            </a:endParaRPr>
          </a:p>
          <a:p>
            <a:endParaRPr lang="fr-FR" sz="2400" dirty="0" smtClean="0">
              <a:solidFill>
                <a:srgbClr val="42607C"/>
              </a:solidFill>
            </a:endParaRPr>
          </a:p>
          <a:p>
            <a:r>
              <a:rPr lang="fr-FR" sz="2400" dirty="0" err="1" smtClean="0">
                <a:solidFill>
                  <a:srgbClr val="42607C"/>
                </a:solidFill>
              </a:rPr>
              <a:t>Current</a:t>
            </a:r>
            <a:r>
              <a:rPr lang="fr-FR" sz="2400" dirty="0" smtClean="0">
                <a:solidFill>
                  <a:srgbClr val="42607C"/>
                </a:solidFill>
              </a:rPr>
              <a:t> </a:t>
            </a:r>
            <a:r>
              <a:rPr lang="fr-FR" sz="2400" dirty="0" err="1" smtClean="0">
                <a:solidFill>
                  <a:srgbClr val="42607C"/>
                </a:solidFill>
              </a:rPr>
              <a:t>status</a:t>
            </a:r>
            <a:r>
              <a:rPr lang="fr-FR" sz="2400" dirty="0" smtClean="0">
                <a:solidFill>
                  <a:srgbClr val="42607C"/>
                </a:solidFill>
              </a:rPr>
              <a:t> of </a:t>
            </a:r>
            <a:r>
              <a:rPr lang="fr-FR" sz="2400" dirty="0" err="1" smtClean="0">
                <a:solidFill>
                  <a:srgbClr val="42607C"/>
                </a:solidFill>
              </a:rPr>
              <a:t>coincident</a:t>
            </a:r>
            <a:r>
              <a:rPr lang="fr-FR" sz="2400" dirty="0" smtClean="0">
                <a:solidFill>
                  <a:srgbClr val="42607C"/>
                </a:solidFill>
              </a:rPr>
              <a:t> </a:t>
            </a:r>
            <a:r>
              <a:rPr lang="fr-FR" sz="2400" dirty="0" err="1" smtClean="0">
                <a:solidFill>
                  <a:srgbClr val="42607C"/>
                </a:solidFill>
              </a:rPr>
              <a:t>search</a:t>
            </a:r>
            <a:endParaRPr lang="fr-FR" sz="2400" dirty="0" smtClean="0">
              <a:solidFill>
                <a:srgbClr val="426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Follow-ups &amp; External Triggers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Multi-messenger searches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438400"/>
            <a:ext cx="62673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</a:rPr>
              <a:t>LSC/Virgo current agreements with: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chemeClr val="tx2"/>
                </a:solidFill>
              </a:rPr>
              <a:t>-rays: SWIFT, Fermi GBM, LAT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X-rays: RXTE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Neutrinos: </a:t>
            </a:r>
            <a:r>
              <a:rPr lang="en-US" dirty="0" err="1" smtClean="0">
                <a:solidFill>
                  <a:schemeClr val="tx2"/>
                </a:solidFill>
              </a:rPr>
              <a:t>Antares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 err="1" smtClean="0">
                <a:solidFill>
                  <a:schemeClr val="tx2"/>
                </a:solidFill>
              </a:rPr>
              <a:t>IceCube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Wide-field Optical: QUEST, ROTSE,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TAROT, Pi of </a:t>
            </a:r>
            <a:r>
              <a:rPr lang="en-US" dirty="0" err="1" smtClean="0">
                <a:solidFill>
                  <a:schemeClr val="tx2"/>
                </a:solidFill>
              </a:rPr>
              <a:t>theSky</a:t>
            </a:r>
            <a:r>
              <a:rPr lang="en-US" dirty="0" smtClean="0">
                <a:solidFill>
                  <a:schemeClr val="tx2"/>
                </a:solidFill>
              </a:rPr>
              <a:t>,  </a:t>
            </a:r>
            <a:r>
              <a:rPr lang="en-US" dirty="0" err="1" smtClean="0">
                <a:solidFill>
                  <a:schemeClr val="tx2"/>
                </a:solidFill>
              </a:rPr>
              <a:t>SkyMapper</a:t>
            </a:r>
            <a:r>
              <a:rPr lang="en-US" dirty="0" smtClean="0">
                <a:solidFill>
                  <a:schemeClr val="tx2"/>
                </a:solidFill>
              </a:rPr>
              <a:t>, PTF</a:t>
            </a:r>
            <a:br>
              <a:rPr lang="en-US" dirty="0" smtClean="0">
                <a:solidFill>
                  <a:schemeClr val="tx2"/>
                </a:solidFill>
              </a:rPr>
            </a:br>
            <a:endParaRPr lang="en-US" dirty="0" smtClean="0">
              <a:solidFill>
                <a:schemeClr val="tx2"/>
              </a:solidFill>
            </a:endParaRPr>
          </a:p>
          <a:p>
            <a:pPr algn="l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Radio: LOFAR, LWA/ETA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b="1" dirty="0" smtClean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w Cen MT" pitchFamily="34" charset="0"/>
              </a:rPr>
              <a:t>September 23, 2011</a:t>
            </a: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DEFCB8-45D1-45B9-B447-7C5D3270812F}" type="slidenum">
              <a:rPr lang="en-US" smtClean="0">
                <a:solidFill>
                  <a:srgbClr val="FFFFFF"/>
                </a:solidFill>
                <a:latin typeface="Tw Cen MT" pitchFamily="34" charset="0"/>
              </a:rPr>
              <a:pPr eaLnBrk="1" hangingPunct="1"/>
              <a:t>21</a:t>
            </a:fld>
            <a:endParaRPr lang="en-US" smtClean="0">
              <a:solidFill>
                <a:srgbClr val="FFFFFF"/>
              </a:solidFill>
              <a:latin typeface="Tw Cen MT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05896"/>
            <a:ext cx="3581400" cy="447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99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7772400" cy="113188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ETA</a:t>
            </a:r>
            <a:r>
              <a:rPr lang="en-US" sz="2800" dirty="0" smtClean="0"/>
              <a:t>-Spectrogram</a:t>
            </a: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630337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753100"/>
            <a:ext cx="90678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Preliminary ETA data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: Before (Upper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anel) and After (Lower Panel) RFI Mitigation </a:t>
            </a: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5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52400"/>
            <a:ext cx="7772400" cy="113188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chemeClr val="tx1"/>
                </a:solidFill>
                <a:latin typeface="Papyrus" pitchFamily="66" charset="0"/>
              </a:rPr>
              <a:t>ETA-Candidate Pulses</a:t>
            </a:r>
            <a:br>
              <a:rPr lang="en-US" sz="2800" dirty="0" smtClean="0">
                <a:solidFill>
                  <a:schemeClr val="tx1"/>
                </a:solidFill>
                <a:latin typeface="Papyrus" pitchFamily="66" charset="0"/>
              </a:rPr>
            </a:br>
            <a:endParaRPr lang="en-US" sz="2800" dirty="0" smtClean="0">
              <a:solidFill>
                <a:schemeClr val="tx1"/>
              </a:solidFill>
              <a:latin typeface="Papyrus" pitchFamily="66" charset="0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1" y="1371600"/>
            <a:ext cx="858309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2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LIGO Sensitivity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8438" name="Picture 6" descr="http://blogs.discovermagazine.com/cosmicvariance/files/2009/07/ligo_noise_s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553200" cy="492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20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46112"/>
            <a:ext cx="7772400" cy="1131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>
                <a:solidFill>
                  <a:schemeClr val="tx2"/>
                </a:solidFill>
              </a:rPr>
              <a:t>Eight-meter-wavelength Transient Array (ETA)</a:t>
            </a:r>
            <a:r>
              <a:rPr lang="en-US" sz="3200" dirty="0" smtClean="0">
                <a:solidFill>
                  <a:schemeClr val="tx2"/>
                </a:solidFill>
                <a:latin typeface="Papyrus" pitchFamily="66" charset="0"/>
              </a:rPr>
              <a:t/>
            </a:r>
            <a:br>
              <a:rPr lang="en-US" sz="3200" dirty="0" smtClean="0">
                <a:solidFill>
                  <a:schemeClr val="tx2"/>
                </a:solidFill>
                <a:latin typeface="Papyrus" pitchFamily="66" charset="0"/>
              </a:rPr>
            </a:br>
            <a:endParaRPr lang="en-US" sz="3200" dirty="0" smtClean="0">
              <a:solidFill>
                <a:schemeClr val="tx2"/>
              </a:solidFill>
              <a:latin typeface="Papyrus" pitchFamily="66" charset="0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4876800" y="1107281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	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The ETA-1 was composed of  10 dual-polarization dipole antennas.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It is sensitive to a bandwidth of 27-49 </a:t>
            </a:r>
            <a:r>
              <a:rPr lang="en-US" dirty="0" err="1" smtClean="0">
                <a:solidFill>
                  <a:schemeClr val="tx2"/>
                </a:solidFill>
              </a:rPr>
              <a:t>MHz.</a:t>
            </a:r>
            <a:endParaRPr lang="en-US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Operated at the Pisgah Astronomical Research Institute (PARI) for its first science run.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Currently being updated and reconstituted in western Virginia, ETA-2 will observe coincidently with LWA. (a baseline of ~2400 km)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~40 hours of data have been collected and are currently being analyzed.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dirty="0" smtClean="0">
                <a:latin typeface="Bookman Old Style" pitchFamily="18" charset="0"/>
              </a:rPr>
              <a:t>    </a:t>
            </a:r>
            <a:endParaRPr lang="en-US" dirty="0">
              <a:latin typeface="Bookman Old Style" pitchFamily="18" charset="0"/>
            </a:endParaRPr>
          </a:p>
        </p:txBody>
      </p:sp>
      <p:pic>
        <p:nvPicPr>
          <p:cNvPr id="13723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66118"/>
            <a:ext cx="4495800" cy="323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7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24025"/>
            <a:ext cx="424005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Long Wavelength Array (LWA)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6" y="1219200"/>
            <a:ext cx="4156944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267200" y="1219200"/>
            <a:ext cx="685800" cy="1066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28600" y="3908425"/>
            <a:ext cx="3352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The LWA is sensitive to a bandwidth of 10-88 </a:t>
            </a:r>
            <a:r>
              <a:rPr lang="en-US" sz="1800" dirty="0" err="1" smtClean="0">
                <a:solidFill>
                  <a:schemeClr val="tx2"/>
                </a:solidFill>
              </a:rPr>
              <a:t>MHz.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1800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The first station of the LWA (LWA-1) is composed of an array of 256 dual-polarization dipole antennas laid out in a 100m diameter aperture.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" name="Picture 2" descr="http://www.jpl.nasa.gov/images/lwa/lwa20110126b-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352528"/>
            <a:ext cx="4343400" cy="2375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33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1828800"/>
            <a:ext cx="6477000" cy="396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18" descr="C:\cygwin\home\teviet\LaTeX\Talks\MNS-2008-02\multimodal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sz="1400"/>
              <a:t>2011-09-22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sz="1400"/>
              <a:t>LIGO-G1100966</a:t>
            </a: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9D7AFDB1-0AB9-4CF2-997D-F298BBFA471B}" type="slidenum">
              <a:rPr lang="en-US" sz="1400"/>
              <a:pPr eaLnBrk="1" hangingPunct="1"/>
              <a:t>27</a:t>
            </a:fld>
            <a:endParaRPr lang="en-US" sz="1400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An analogy</a:t>
            </a:r>
          </a:p>
        </p:txBody>
      </p:sp>
      <p:sp>
        <p:nvSpPr>
          <p:cNvPr id="10247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457200" y="1547018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7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47800" y="1828800"/>
            <a:ext cx="6477000" cy="396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sz="1400"/>
              <a:t>2011-09-22</a:t>
            </a: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sz="1400"/>
              <a:t>LIGO-G1100966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A9138BB1-8DB6-4F4D-B512-FC7A9F75C12E}" type="slidenum">
              <a:rPr lang="en-US" sz="1400"/>
              <a:pPr eaLnBrk="1" hangingPunct="1"/>
              <a:t>28</a:t>
            </a:fld>
            <a:endParaRPr lang="en-US" sz="140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An analogy</a:t>
            </a:r>
          </a:p>
        </p:txBody>
      </p:sp>
      <p:pic>
        <p:nvPicPr>
          <p:cNvPr id="11270" name="Picture 4" descr="C:\cygwin\home\teviet\LaTeX\Talks\MNS-2008-02\multimodal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94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3400" y="1828800"/>
            <a:ext cx="8305800" cy="396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sz="1400"/>
              <a:t>2011-09-22</a:t>
            </a:r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r>
              <a:rPr lang="en-US" sz="1400"/>
              <a:t>LIGO-G1100966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NimbusSa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NimbusSanT" pitchFamily="2" charset="0"/>
              </a:defRPr>
            </a:lvl9pPr>
          </a:lstStyle>
          <a:p>
            <a:pPr eaLnBrk="1" hangingPunct="1"/>
            <a:fld id="{FA27396D-4E69-4148-A35B-168460A0219D}" type="slidenum">
              <a:rPr lang="en-US" sz="1400"/>
              <a:pPr eaLnBrk="1" hangingPunct="1"/>
              <a:t>29</a:t>
            </a:fld>
            <a:endParaRPr lang="en-US" sz="140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An analogy</a:t>
            </a:r>
          </a:p>
        </p:txBody>
      </p:sp>
      <p:pic>
        <p:nvPicPr>
          <p:cNvPr id="12294" name="Picture 5" descr="C:\cygwin\home\teviet\LaTeX\Talks\MNS-2008-02\multimodal0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</a:t>
            </a:r>
          </a:p>
        </p:txBody>
      </p:sp>
      <p:pic>
        <p:nvPicPr>
          <p:cNvPr id="2" name="emergency0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CA" dirty="0" smtClean="0">
                <a:solidFill>
                  <a:schemeClr val="tx2"/>
                </a:solidFill>
              </a:rPr>
              <a:t>Multi-Messenger </a:t>
            </a:r>
            <a:r>
              <a:rPr lang="fr-CA" dirty="0" err="1" smtClean="0">
                <a:solidFill>
                  <a:schemeClr val="tx2"/>
                </a:solidFill>
              </a:rPr>
              <a:t>Astronomy</a:t>
            </a:r>
            <a:endParaRPr lang="fr-FR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9" y="2882900"/>
            <a:ext cx="2649311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0200"/>
            <a:ext cx="2180844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9336"/>
            <a:ext cx="3429000" cy="192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49500" y="4861728"/>
            <a:ext cx="762000" cy="223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597025" y="90488"/>
            <a:ext cx="7546975" cy="8382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Compact Object Mergers</a:t>
            </a:r>
          </a:p>
        </p:txBody>
      </p:sp>
      <p:sp>
        <p:nvSpPr>
          <p:cNvPr id="143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bg1"/>
                </a:solidFill>
                <a:latin typeface="Tw Cen MT" pitchFamily="34" charset="0"/>
              </a:rPr>
              <a:t>September 23, 2011</a:t>
            </a:r>
          </a:p>
        </p:txBody>
      </p:sp>
      <p:sp>
        <p:nvSpPr>
          <p:cNvPr id="143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bg1"/>
                </a:solidFill>
                <a:latin typeface="Tw Cen MT" pitchFamily="34" charset="0"/>
              </a:rPr>
              <a:t>NSBP/NSHP 2011</a:t>
            </a:r>
          </a:p>
        </p:txBody>
      </p:sp>
      <p:sp>
        <p:nvSpPr>
          <p:cNvPr id="143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4D0F3A-E0EE-48D0-83E0-31E3C2BA7697}" type="slidenum">
              <a:rPr lang="en-US" smtClean="0">
                <a:solidFill>
                  <a:schemeClr val="bg1"/>
                </a:solidFill>
                <a:latin typeface="Tw Cen MT" pitchFamily="34" charset="0"/>
              </a:rPr>
              <a:pPr eaLnBrk="1" hangingPunct="1"/>
              <a:t>30</a:t>
            </a:fld>
            <a:endParaRPr lang="en-US" smtClean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0" y="57912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Image Credit: Daniel Price (U/Exeter) and Stephan </a:t>
            </a:r>
            <a:r>
              <a:rPr lang="en-US" dirty="0" err="1">
                <a:solidFill>
                  <a:schemeClr val="tx2"/>
                </a:solidFill>
              </a:rPr>
              <a:t>Rosswog</a:t>
            </a:r>
            <a:r>
              <a:rPr lang="en-US" dirty="0">
                <a:solidFill>
                  <a:schemeClr val="tx2"/>
                </a:solidFill>
              </a:rPr>
              <a:t> (Int. U/Bremen).</a:t>
            </a:r>
          </a:p>
        </p:txBody>
      </p:sp>
    </p:spTree>
    <p:extLst>
      <p:ext uri="{BB962C8B-B14F-4D97-AF65-F5344CB8AC3E}">
        <p14:creationId xmlns:p14="http://schemas.microsoft.com/office/powerpoint/2010/main" val="11518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50" y="1549400"/>
            <a:ext cx="8915400" cy="50292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Electromagnetic waves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Some familiar spectral bands:</a:t>
            </a:r>
          </a:p>
        </p:txBody>
      </p:sp>
      <p:pic>
        <p:nvPicPr>
          <p:cNvPr id="5127" name="Picture 7" descr="C:\cygwin\home\teviet\LaTeX\Talks\MNS-2008-02\emspec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0"/>
            <a:ext cx="8801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C:\cygwin\home\teviet\LaTeX\Talks\MNS-2008-02\f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1" descr="C:\cygwin\home\teviet\LaTeX\Talks\MNS-2008-02\vi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Line 12"/>
          <p:cNvSpPr>
            <a:spLocks noChangeShapeType="1"/>
          </p:cNvSpPr>
          <p:nvPr/>
        </p:nvSpPr>
        <p:spPr bwMode="auto">
          <a:xfrm flipH="1">
            <a:off x="914400" y="4495800"/>
            <a:ext cx="1066800" cy="10668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3"/>
          <p:cNvSpPr>
            <a:spLocks noChangeShapeType="1"/>
          </p:cNvSpPr>
          <p:nvPr/>
        </p:nvSpPr>
        <p:spPr bwMode="auto">
          <a:xfrm flipH="1">
            <a:off x="5105400" y="4495800"/>
            <a:ext cx="1600200" cy="914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-127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All-Sky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152400" y="913386"/>
            <a:ext cx="3352800" cy="525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92500" lnSpcReduction="10000"/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hlink"/>
              </a:buClr>
              <a:buSzPct val="120000"/>
              <a:buNone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	</a:t>
            </a: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120000"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Dipole antennas at very low frequency can observe the entire sky above the horizon with a large collecting area.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Gravitational wave interferometers are sensitive to signals above and below the horizon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This is particularly useful for detecting transient events which can come from a seemingly random part of the sky.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386" name="Picture 2" descr="http://images.astronet.ru/pubd/2005/07/29/0001207410/408_allsky_big.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5434445" cy="3105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38800" y="5181598"/>
                <a:ext cx="2819400" cy="91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tx2"/>
                    </a:solidFill>
                  </a:rPr>
                  <a:t>A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sz="3200" dirty="0" smtClean="0">
                    <a:solidFill>
                      <a:schemeClr val="tx2"/>
                    </a:solidFill>
                  </a:rPr>
                  <a:t> </a:t>
                </a:r>
                <a:r>
                  <a:rPr lang="el-GR" sz="3200" dirty="0" smtClean="0">
                    <a:solidFill>
                      <a:schemeClr val="tx2"/>
                    </a:solidFill>
                  </a:rPr>
                  <a:t>λ</a:t>
                </a:r>
                <a:r>
                  <a:rPr lang="en-US" sz="3200" baseline="30000" dirty="0" smtClean="0">
                    <a:solidFill>
                      <a:schemeClr val="tx2"/>
                    </a:solidFill>
                  </a:rPr>
                  <a:t>2</a:t>
                </a:r>
              </a:p>
              <a:p>
                <a:endParaRPr lang="en-US" sz="3200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181598"/>
                <a:ext cx="2819400" cy="913070"/>
              </a:xfrm>
              <a:prstGeom prst="rect">
                <a:avLst/>
              </a:prstGeom>
              <a:blipFill rotWithShape="1">
                <a:blip r:embed="rId3"/>
                <a:stretch>
                  <a:fillRect l="-5400" t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0" y="304800"/>
            <a:ext cx="6257925" cy="1143000"/>
          </a:xfrm>
        </p:spPr>
        <p:txBody>
          <a:bodyPr/>
          <a:lstStyle/>
          <a:p>
            <a:pPr algn="l"/>
            <a:r>
              <a:rPr lang="fr-CA" dirty="0" smtClean="0">
                <a:solidFill>
                  <a:srgbClr val="42607C"/>
                </a:solidFill>
              </a:rPr>
              <a:t>The Plan….</a:t>
            </a:r>
            <a:endParaRPr lang="fr-FR" dirty="0" smtClean="0">
              <a:solidFill>
                <a:srgbClr val="42607C"/>
              </a:solidFill>
            </a:endParaRPr>
          </a:p>
        </p:txBody>
      </p:sp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914401" y="1600200"/>
            <a:ext cx="7772400" cy="4525963"/>
          </a:xfrm>
        </p:spPr>
        <p:txBody>
          <a:bodyPr/>
          <a:lstStyle/>
          <a:p>
            <a:endParaRPr lang="fr-FR" dirty="0" smtClean="0">
              <a:solidFill>
                <a:srgbClr val="42607C"/>
              </a:solidFill>
            </a:endParaRPr>
          </a:p>
          <a:p>
            <a:r>
              <a:rPr lang="fr-FR" sz="2400" dirty="0" smtClean="0">
                <a:solidFill>
                  <a:srgbClr val="42607C"/>
                </a:solidFill>
              </a:rPr>
              <a:t>Multi-</a:t>
            </a:r>
            <a:r>
              <a:rPr lang="fr-FR" sz="2400" dirty="0" err="1" smtClean="0">
                <a:solidFill>
                  <a:srgbClr val="42607C"/>
                </a:solidFill>
              </a:rPr>
              <a:t>messenger</a:t>
            </a:r>
            <a:r>
              <a:rPr lang="fr-FR" sz="2400" dirty="0" smtClean="0">
                <a:solidFill>
                  <a:srgbClr val="42607C"/>
                </a:solidFill>
              </a:rPr>
              <a:t>  </a:t>
            </a:r>
            <a:r>
              <a:rPr lang="fr-FR" sz="2400" dirty="0" err="1" smtClean="0">
                <a:solidFill>
                  <a:srgbClr val="42607C"/>
                </a:solidFill>
              </a:rPr>
              <a:t>astronomy</a:t>
            </a:r>
            <a:endParaRPr lang="fr-FR" sz="2400" dirty="0" smtClean="0">
              <a:solidFill>
                <a:srgbClr val="42607C"/>
              </a:solidFill>
            </a:endParaRPr>
          </a:p>
          <a:p>
            <a:endParaRPr lang="fr-FR" sz="2400" dirty="0" smtClean="0">
              <a:solidFill>
                <a:srgbClr val="42607C"/>
              </a:solidFill>
            </a:endParaRPr>
          </a:p>
          <a:p>
            <a:pPr algn="l"/>
            <a:r>
              <a:rPr lang="fr-FR" sz="2400" dirty="0" err="1" smtClean="0">
                <a:solidFill>
                  <a:srgbClr val="42607C"/>
                </a:solidFill>
              </a:rPr>
              <a:t>Searching</a:t>
            </a:r>
            <a:r>
              <a:rPr lang="fr-FR" sz="2400" dirty="0" smtClean="0">
                <a:solidFill>
                  <a:srgbClr val="42607C"/>
                </a:solidFill>
              </a:rPr>
              <a:t> for </a:t>
            </a:r>
            <a:r>
              <a:rPr lang="fr-FR" sz="2400" dirty="0">
                <a:solidFill>
                  <a:srgbClr val="42607C"/>
                </a:solidFill>
              </a:rPr>
              <a:t>r</a:t>
            </a:r>
            <a:r>
              <a:rPr lang="fr-FR" sz="2400" dirty="0" smtClean="0">
                <a:solidFill>
                  <a:srgbClr val="42607C"/>
                </a:solidFill>
              </a:rPr>
              <a:t>adio </a:t>
            </a:r>
            <a:r>
              <a:rPr lang="fr-FR" sz="2400" dirty="0" err="1" smtClean="0">
                <a:solidFill>
                  <a:srgbClr val="42607C"/>
                </a:solidFill>
              </a:rPr>
              <a:t>transients</a:t>
            </a:r>
            <a:r>
              <a:rPr lang="fr-FR" sz="2400" dirty="0">
                <a:solidFill>
                  <a:srgbClr val="42607C"/>
                </a:solidFill>
              </a:rPr>
              <a:t> </a:t>
            </a:r>
            <a:r>
              <a:rPr lang="fr-FR" sz="2400" dirty="0" smtClean="0">
                <a:solidFill>
                  <a:srgbClr val="42607C"/>
                </a:solidFill>
              </a:rPr>
              <a:t>&amp; </a:t>
            </a:r>
            <a:r>
              <a:rPr lang="fr-FR" sz="2400" dirty="0" err="1" smtClean="0">
                <a:solidFill>
                  <a:srgbClr val="42607C"/>
                </a:solidFill>
              </a:rPr>
              <a:t>gravitational</a:t>
            </a:r>
            <a:r>
              <a:rPr lang="fr-FR" sz="2400" dirty="0" smtClean="0">
                <a:solidFill>
                  <a:srgbClr val="42607C"/>
                </a:solidFill>
              </a:rPr>
              <a:t> </a:t>
            </a:r>
            <a:r>
              <a:rPr lang="fr-FR" sz="2400" dirty="0" err="1">
                <a:solidFill>
                  <a:srgbClr val="42607C"/>
                </a:solidFill>
              </a:rPr>
              <a:t>w</a:t>
            </a:r>
            <a:r>
              <a:rPr lang="fr-FR" sz="2400" dirty="0" err="1" smtClean="0">
                <a:solidFill>
                  <a:srgbClr val="42607C"/>
                </a:solidFill>
              </a:rPr>
              <a:t>aves</a:t>
            </a:r>
            <a:endParaRPr lang="fr-FR" sz="2400" dirty="0" smtClean="0">
              <a:solidFill>
                <a:srgbClr val="42607C"/>
              </a:solidFill>
            </a:endParaRPr>
          </a:p>
          <a:p>
            <a:endParaRPr lang="fr-FR" sz="2400" dirty="0" smtClean="0">
              <a:solidFill>
                <a:srgbClr val="42607C"/>
              </a:solidFill>
            </a:endParaRPr>
          </a:p>
          <a:p>
            <a:r>
              <a:rPr lang="fr-FR" sz="2400" dirty="0" smtClean="0">
                <a:solidFill>
                  <a:srgbClr val="42607C"/>
                </a:solidFill>
              </a:rPr>
              <a:t>Common sources</a:t>
            </a:r>
            <a:endParaRPr lang="fr-FR" sz="2400" dirty="0">
              <a:solidFill>
                <a:srgbClr val="42607C"/>
              </a:solidFill>
            </a:endParaRPr>
          </a:p>
          <a:p>
            <a:endParaRPr lang="fr-FR" sz="2400" dirty="0" smtClean="0">
              <a:solidFill>
                <a:srgbClr val="42607C"/>
              </a:solidFill>
            </a:endParaRPr>
          </a:p>
          <a:p>
            <a:r>
              <a:rPr lang="fr-FR" sz="2400" dirty="0" smtClean="0">
                <a:solidFill>
                  <a:srgbClr val="42607C"/>
                </a:solidFill>
              </a:rPr>
              <a:t>A </a:t>
            </a:r>
            <a:r>
              <a:rPr lang="fr-FR" sz="2400" dirty="0" err="1" smtClean="0">
                <a:solidFill>
                  <a:srgbClr val="42607C"/>
                </a:solidFill>
              </a:rPr>
              <a:t>coincident</a:t>
            </a:r>
            <a:r>
              <a:rPr lang="fr-FR" sz="2400" dirty="0" smtClean="0">
                <a:solidFill>
                  <a:srgbClr val="42607C"/>
                </a:solidFill>
              </a:rPr>
              <a:t>  </a:t>
            </a:r>
            <a:r>
              <a:rPr lang="fr-FR" sz="2400" dirty="0" err="1" smtClean="0">
                <a:solidFill>
                  <a:srgbClr val="42607C"/>
                </a:solidFill>
              </a:rPr>
              <a:t>search</a:t>
            </a:r>
            <a:endParaRPr lang="fr-FR" sz="2400" dirty="0" smtClean="0">
              <a:solidFill>
                <a:srgbClr val="426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2"/>
                </a:solidFill>
                <a:ea typeface="+mj-ea"/>
                <a:cs typeface="+mj-cs"/>
              </a:rPr>
              <a:t>Advanced LIGO detectors</a:t>
            </a:r>
            <a:endParaRPr lang="en-US" sz="14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4625" y="1117600"/>
            <a:ext cx="5100638" cy="2030413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000" b="1" dirty="0">
                <a:solidFill>
                  <a:schemeClr val="tx2"/>
                </a:solidFill>
              </a:rPr>
              <a:t>Neutron Star 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solidFill>
                  <a:schemeClr val="tx2"/>
                </a:solidFill>
                <a:ea typeface="ＭＳ Ｐゴシック" charset="-128"/>
              </a:rPr>
              <a:t>Initial LIGO: ~15 </a:t>
            </a:r>
            <a:r>
              <a:rPr lang="en-US" sz="2000" dirty="0" err="1">
                <a:solidFill>
                  <a:schemeClr val="tx2"/>
                </a:solidFill>
                <a:ea typeface="ＭＳ Ｐゴシック" charset="-128"/>
              </a:rPr>
              <a:t>Mpc</a:t>
            </a:r>
            <a:r>
              <a:rPr lang="en-US" sz="2000" dirty="0">
                <a:solidFill>
                  <a:schemeClr val="tx2"/>
                </a:solidFill>
                <a:ea typeface="ＭＳ Ｐゴシック" charset="-128"/>
              </a:rPr>
              <a:t> </a:t>
            </a:r>
            <a:r>
              <a:rPr lang="en-US" sz="2000" dirty="0" err="1">
                <a:solidFill>
                  <a:schemeClr val="tx2"/>
                </a:solidFill>
                <a:ea typeface="ＭＳ Ｐゴシック" charset="-128"/>
                <a:sym typeface="Symbol" charset="2"/>
              </a:rPr>
              <a:t></a:t>
            </a:r>
            <a:r>
              <a:rPr lang="en-US" sz="2000" dirty="0">
                <a:solidFill>
                  <a:schemeClr val="tx2"/>
                </a:solidFill>
                <a:ea typeface="ＭＳ Ｐゴシック" charset="-128"/>
                <a:sym typeface="Symbol" charset="2"/>
              </a:rPr>
              <a:t>  rate ~1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-128"/>
                <a:sym typeface="Symbol" charset="2"/>
              </a:rPr>
              <a:t>/50yrs</a:t>
            </a:r>
            <a:endParaRPr lang="en-US" sz="2000" dirty="0">
              <a:solidFill>
                <a:schemeClr val="tx2"/>
              </a:solidFill>
              <a:ea typeface="ＭＳ Ｐゴシック" charset="-128"/>
              <a:sym typeface="Symbol" charset="2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solidFill>
                  <a:schemeClr val="tx2"/>
                </a:solidFill>
                <a:ea typeface="ＭＳ Ｐゴシック" charset="-128"/>
                <a:sym typeface="Symbol" charset="2"/>
              </a:rPr>
              <a:t>Advanced LIGO: </a:t>
            </a:r>
            <a:r>
              <a:rPr lang="en-US" sz="2000" dirty="0">
                <a:solidFill>
                  <a:schemeClr val="tx2"/>
                </a:solidFill>
                <a:ea typeface="ＭＳ Ｐゴシック" charset="-128"/>
              </a:rPr>
              <a:t>~ </a:t>
            </a:r>
            <a:r>
              <a:rPr lang="en-US" sz="2000" dirty="0" smtClean="0">
                <a:solidFill>
                  <a:schemeClr val="tx2"/>
                </a:solidFill>
                <a:ea typeface="ＭＳ Ｐゴシック" charset="-128"/>
              </a:rPr>
              <a:t>200 </a:t>
            </a:r>
            <a:r>
              <a:rPr lang="en-US" sz="2000" dirty="0" err="1">
                <a:solidFill>
                  <a:schemeClr val="tx2"/>
                </a:solidFill>
                <a:ea typeface="ＭＳ Ｐゴシック" charset="-128"/>
              </a:rPr>
              <a:t>Mpc</a:t>
            </a:r>
            <a:r>
              <a:rPr lang="en-US" sz="2000" dirty="0">
                <a:solidFill>
                  <a:schemeClr val="tx2"/>
                </a:solidFill>
                <a:ea typeface="ＭＳ Ｐゴシック" charset="-128"/>
              </a:rPr>
              <a:t> </a:t>
            </a:r>
            <a:endParaRPr lang="en-US" sz="2000" dirty="0" smtClean="0">
              <a:solidFill>
                <a:schemeClr val="tx2"/>
              </a:solidFill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i="1" dirty="0" smtClean="0">
                <a:solidFill>
                  <a:schemeClr val="tx2"/>
                </a:solidFill>
                <a:ea typeface="ＭＳ Ｐゴシック" charset="-128"/>
              </a:rPr>
              <a:t>Realistic </a:t>
            </a:r>
            <a:r>
              <a:rPr lang="en-US" sz="2000" i="1" dirty="0">
                <a:solidFill>
                  <a:schemeClr val="tx2"/>
                </a:solidFill>
                <a:ea typeface="ＭＳ Ｐゴシック" charset="-128"/>
              </a:rPr>
              <a:t>rate ~</a:t>
            </a:r>
            <a:r>
              <a:rPr lang="en-US" sz="2000" i="1" dirty="0" smtClean="0">
                <a:solidFill>
                  <a:schemeClr val="tx2"/>
                </a:solidFill>
                <a:ea typeface="ＭＳ Ｐゴシック" charset="-128"/>
              </a:rPr>
              <a:t> 40</a:t>
            </a:r>
            <a:r>
              <a:rPr lang="en-US" sz="2000" i="1" dirty="0">
                <a:solidFill>
                  <a:schemeClr val="tx2"/>
                </a:solidFill>
                <a:ea typeface="ＭＳ Ｐゴシック" charset="-128"/>
              </a:rPr>
              <a:t>/year !</a:t>
            </a:r>
          </a:p>
        </p:txBody>
      </p:sp>
      <p:pic>
        <p:nvPicPr>
          <p:cNvPr id="58373" name="Picture 5" descr="BeverlysPi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3663" y="914400"/>
            <a:ext cx="36734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302000" y="2387006"/>
            <a:ext cx="1270000" cy="9614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5" y="4077814"/>
            <a:ext cx="5290320" cy="220090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927208" y="5383214"/>
            <a:ext cx="350324" cy="262769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51545" y="6278717"/>
            <a:ext cx="373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 </a:t>
            </a:r>
            <a:r>
              <a:rPr lang="en-US" dirty="0" smtClean="0">
                <a:solidFill>
                  <a:schemeClr val="tx2"/>
                </a:solidFill>
              </a:rPr>
              <a:t>Class. Quant. </a:t>
            </a:r>
            <a:r>
              <a:rPr lang="en-US" dirty="0" err="1" smtClean="0">
                <a:solidFill>
                  <a:schemeClr val="tx2"/>
                </a:solidFill>
              </a:rPr>
              <a:t>Grav</a:t>
            </a:r>
            <a:r>
              <a:rPr lang="en-US" dirty="0" smtClean="0">
                <a:solidFill>
                  <a:schemeClr val="tx2"/>
                </a:solidFill>
              </a:rPr>
              <a:t>. </a:t>
            </a:r>
            <a:r>
              <a:rPr lang="en-US" b="1" dirty="0" smtClean="0">
                <a:solidFill>
                  <a:schemeClr val="tx2"/>
                </a:solidFill>
              </a:rPr>
              <a:t>27</a:t>
            </a:r>
            <a:r>
              <a:rPr lang="en-US" dirty="0" smtClean="0">
                <a:solidFill>
                  <a:schemeClr val="tx2"/>
                </a:solidFill>
              </a:rPr>
              <a:t>, 173001 (2010)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189844" y="2407379"/>
            <a:ext cx="2763884" cy="1745115"/>
            <a:chOff x="144" y="2019"/>
            <a:chExt cx="2648" cy="2014"/>
          </a:xfrm>
        </p:grpSpPr>
        <p:pic>
          <p:nvPicPr>
            <p:cNvPr id="11" name="Picture 8" descr="refdes0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2019"/>
              <a:ext cx="2640" cy="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 rot="19301421">
              <a:off x="1046" y="2669"/>
              <a:ext cx="1746" cy="4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26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862961" y="3276600"/>
            <a:ext cx="3928239" cy="304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0"/>
            <a:ext cx="7772400" cy="1143000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US" b="0" dirty="0">
                <a:solidFill>
                  <a:schemeClr val="tx2"/>
                </a:solidFill>
                <a:ea typeface="+mj-ea"/>
                <a:cs typeface="+mj-cs"/>
              </a:rPr>
              <a:t>Gravitational waves</a:t>
            </a:r>
            <a:endParaRPr lang="en-US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4281430" y="1798207"/>
            <a:ext cx="441960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Gravitational waves are </a:t>
            </a:r>
            <a:r>
              <a:rPr lang="en-US" sz="1800" dirty="0" err="1">
                <a:solidFill>
                  <a:schemeClr val="tx2"/>
                </a:solidFill>
              </a:rPr>
              <a:t>quadrupolar</a:t>
            </a:r>
            <a:r>
              <a:rPr lang="en-US" sz="1800" dirty="0">
                <a:solidFill>
                  <a:schemeClr val="tx2"/>
                </a:solidFill>
              </a:rPr>
              <a:t> distortions of distances between freely falling masses. They are produced by time-varying mass </a:t>
            </a:r>
            <a:r>
              <a:rPr lang="en-US" sz="1800" dirty="0" err="1">
                <a:solidFill>
                  <a:schemeClr val="tx2"/>
                </a:solidFill>
              </a:rPr>
              <a:t>quadrupoles</a:t>
            </a:r>
            <a:r>
              <a:rPr lang="en-US" sz="1800" dirty="0">
                <a:solidFill>
                  <a:schemeClr val="tx2"/>
                </a:solidFill>
              </a:rPr>
              <a:t>.</a:t>
            </a:r>
            <a:endParaRPr lang="en-US" sz="1800" baseline="30000" dirty="0">
              <a:solidFill>
                <a:schemeClr val="tx2"/>
              </a:solidFill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353200"/>
              </p:ext>
            </p:extLst>
          </p:nvPr>
        </p:nvGraphicFramePr>
        <p:xfrm>
          <a:off x="2036243" y="3276600"/>
          <a:ext cx="35718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4" imgW="1905000" imgH="609600" progId="Equation.3">
                  <p:embed/>
                </p:oleObj>
              </mc:Choice>
              <mc:Fallback>
                <p:oleObj name="Equation" r:id="rId4" imgW="19050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243" y="3276600"/>
                        <a:ext cx="35718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8763" y="1027113"/>
            <a:ext cx="3898900" cy="1989137"/>
            <a:chOff x="0" y="449"/>
            <a:chExt cx="5600" cy="2859"/>
          </a:xfrm>
        </p:grpSpPr>
        <p:sp>
          <p:nvSpPr>
            <p:cNvPr id="18466" name="Line 17"/>
            <p:cNvSpPr>
              <a:spLocks noChangeShapeType="1"/>
            </p:cNvSpPr>
            <p:nvPr/>
          </p:nvSpPr>
          <p:spPr bwMode="auto">
            <a:xfrm flipV="1">
              <a:off x="0" y="864"/>
              <a:ext cx="5594" cy="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80" y="1980"/>
              <a:ext cx="1328" cy="1328"/>
              <a:chOff x="80" y="1980"/>
              <a:chExt cx="1328" cy="1328"/>
            </a:xfrm>
          </p:grpSpPr>
          <p:sp>
            <p:nvSpPr>
              <p:cNvPr id="18491" name="Oval 19"/>
              <p:cNvSpPr>
                <a:spLocks noChangeArrowheads="1"/>
              </p:cNvSpPr>
              <p:nvPr/>
            </p:nvSpPr>
            <p:spPr bwMode="auto">
              <a:xfrm>
                <a:off x="395" y="2289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2" name="Line 20"/>
              <p:cNvSpPr>
                <a:spLocks noChangeShapeType="1"/>
              </p:cNvSpPr>
              <p:nvPr/>
            </p:nvSpPr>
            <p:spPr bwMode="auto">
              <a:xfrm flipV="1">
                <a:off x="405" y="2687"/>
                <a:ext cx="30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3" name="Oval 21"/>
              <p:cNvSpPr>
                <a:spLocks noChangeArrowheads="1"/>
              </p:cNvSpPr>
              <p:nvPr/>
            </p:nvSpPr>
            <p:spPr bwMode="auto">
              <a:xfrm>
                <a:off x="80" y="23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4" name="Oval 22"/>
              <p:cNvSpPr>
                <a:spLocks noChangeArrowheads="1"/>
              </p:cNvSpPr>
              <p:nvPr/>
            </p:nvSpPr>
            <p:spPr bwMode="auto">
              <a:xfrm rot="-5400000">
                <a:off x="84" y="2371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08" y="1635"/>
              <a:ext cx="1328" cy="1328"/>
              <a:chOff x="1460" y="1197"/>
              <a:chExt cx="1328" cy="1328"/>
            </a:xfrm>
          </p:grpSpPr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1460" y="1505"/>
                <a:ext cx="1328" cy="720"/>
                <a:chOff x="1460" y="1505"/>
                <a:chExt cx="1328" cy="720"/>
              </a:xfrm>
            </p:grpSpPr>
            <p:sp>
              <p:nvSpPr>
                <p:cNvPr id="18489" name="Oval 25"/>
                <p:cNvSpPr>
                  <a:spLocks noChangeArrowheads="1"/>
                </p:cNvSpPr>
                <p:nvPr/>
              </p:nvSpPr>
              <p:spPr bwMode="auto">
                <a:xfrm>
                  <a:off x="1460" y="1586"/>
                  <a:ext cx="1328" cy="54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90" name="Oval 26"/>
                <p:cNvSpPr>
                  <a:spLocks noChangeArrowheads="1"/>
                </p:cNvSpPr>
                <p:nvPr/>
              </p:nvSpPr>
              <p:spPr bwMode="auto">
                <a:xfrm>
                  <a:off x="1769" y="1505"/>
                  <a:ext cx="720" cy="72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87" name="Line 27"/>
              <p:cNvSpPr>
                <a:spLocks noChangeShapeType="1"/>
              </p:cNvSpPr>
              <p:nvPr/>
            </p:nvSpPr>
            <p:spPr bwMode="auto">
              <a:xfrm flipV="1">
                <a:off x="1604" y="1863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8" name="Oval 28"/>
              <p:cNvSpPr>
                <a:spLocks noChangeArrowheads="1"/>
              </p:cNvSpPr>
              <p:nvPr/>
            </p:nvSpPr>
            <p:spPr bwMode="auto">
              <a:xfrm rot="-5400000">
                <a:off x="1467" y="1588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2136" y="1231"/>
              <a:ext cx="1328" cy="1328"/>
              <a:chOff x="2446" y="809"/>
              <a:chExt cx="1328" cy="1328"/>
            </a:xfrm>
          </p:grpSpPr>
          <p:sp>
            <p:nvSpPr>
              <p:cNvPr id="18482" name="Oval 30"/>
              <p:cNvSpPr>
                <a:spLocks noChangeArrowheads="1"/>
              </p:cNvSpPr>
              <p:nvPr/>
            </p:nvSpPr>
            <p:spPr bwMode="auto">
              <a:xfrm>
                <a:off x="2760" y="1105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3" name="Line 31"/>
              <p:cNvSpPr>
                <a:spLocks noChangeShapeType="1"/>
              </p:cNvSpPr>
              <p:nvPr/>
            </p:nvSpPr>
            <p:spPr bwMode="auto">
              <a:xfrm flipV="1">
                <a:off x="2692" y="1467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4" name="Oval 32"/>
              <p:cNvSpPr>
                <a:spLocks noChangeArrowheads="1"/>
              </p:cNvSpPr>
              <p:nvPr/>
            </p:nvSpPr>
            <p:spPr bwMode="auto">
              <a:xfrm rot="-5400000">
                <a:off x="2472" y="1200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5" name="Oval 33"/>
              <p:cNvSpPr>
                <a:spLocks noChangeArrowheads="1"/>
              </p:cNvSpPr>
              <p:nvPr/>
            </p:nvSpPr>
            <p:spPr bwMode="auto">
              <a:xfrm>
                <a:off x="2446" y="11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164" y="872"/>
              <a:ext cx="1408" cy="1328"/>
              <a:chOff x="3404" y="474"/>
              <a:chExt cx="1408" cy="1328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 rot="-5400000">
                <a:off x="3393" y="778"/>
                <a:ext cx="1328" cy="720"/>
                <a:chOff x="1460" y="1505"/>
                <a:chExt cx="1328" cy="720"/>
              </a:xfrm>
            </p:grpSpPr>
            <p:sp>
              <p:nvSpPr>
                <p:cNvPr id="18480" name="Oval 36"/>
                <p:cNvSpPr>
                  <a:spLocks noChangeArrowheads="1"/>
                </p:cNvSpPr>
                <p:nvPr/>
              </p:nvSpPr>
              <p:spPr bwMode="auto">
                <a:xfrm>
                  <a:off x="1460" y="1586"/>
                  <a:ext cx="1328" cy="54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81" name="Oval 37"/>
                <p:cNvSpPr>
                  <a:spLocks noChangeArrowheads="1"/>
                </p:cNvSpPr>
                <p:nvPr/>
              </p:nvSpPr>
              <p:spPr bwMode="auto">
                <a:xfrm>
                  <a:off x="1769" y="1505"/>
                  <a:ext cx="720" cy="72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77" name="Line 38"/>
              <p:cNvSpPr>
                <a:spLocks noChangeShapeType="1"/>
              </p:cNvSpPr>
              <p:nvPr/>
            </p:nvSpPr>
            <p:spPr bwMode="auto">
              <a:xfrm flipV="1">
                <a:off x="3617" y="1130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8" name="Line 39"/>
              <p:cNvSpPr>
                <a:spLocks noChangeShapeType="1"/>
              </p:cNvSpPr>
              <p:nvPr/>
            </p:nvSpPr>
            <p:spPr bwMode="auto">
              <a:xfrm flipV="1">
                <a:off x="4387" y="852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9" name="Oval 40"/>
              <p:cNvSpPr>
                <a:spLocks noChangeArrowheads="1"/>
              </p:cNvSpPr>
              <p:nvPr/>
            </p:nvSpPr>
            <p:spPr bwMode="auto">
              <a:xfrm>
                <a:off x="3404" y="861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4272" y="449"/>
              <a:ext cx="1328" cy="1328"/>
              <a:chOff x="2446" y="809"/>
              <a:chExt cx="1328" cy="1328"/>
            </a:xfrm>
          </p:grpSpPr>
          <p:sp>
            <p:nvSpPr>
              <p:cNvPr id="18472" name="Oval 42"/>
              <p:cNvSpPr>
                <a:spLocks noChangeArrowheads="1"/>
              </p:cNvSpPr>
              <p:nvPr/>
            </p:nvSpPr>
            <p:spPr bwMode="auto">
              <a:xfrm>
                <a:off x="2760" y="1105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3" name="Line 43"/>
              <p:cNvSpPr>
                <a:spLocks noChangeShapeType="1"/>
              </p:cNvSpPr>
              <p:nvPr/>
            </p:nvSpPr>
            <p:spPr bwMode="auto">
              <a:xfrm flipV="1">
                <a:off x="2692" y="1467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4" name="Oval 44"/>
              <p:cNvSpPr>
                <a:spLocks noChangeArrowheads="1"/>
              </p:cNvSpPr>
              <p:nvPr/>
            </p:nvSpPr>
            <p:spPr bwMode="auto">
              <a:xfrm rot="-5400000">
                <a:off x="2472" y="1200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5" name="Oval 45"/>
              <p:cNvSpPr>
                <a:spLocks noChangeArrowheads="1"/>
              </p:cNvSpPr>
              <p:nvPr/>
            </p:nvSpPr>
            <p:spPr bwMode="auto">
              <a:xfrm>
                <a:off x="2446" y="11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106"/>
          <p:cNvGrpSpPr>
            <a:grpSpLocks noChangeAspect="1"/>
          </p:cNvGrpSpPr>
          <p:nvPr/>
        </p:nvGrpSpPr>
        <p:grpSpPr bwMode="auto">
          <a:xfrm>
            <a:off x="266700" y="1014413"/>
            <a:ext cx="3894138" cy="1995487"/>
            <a:chOff x="0" y="429"/>
            <a:chExt cx="5618" cy="2879"/>
          </a:xfrm>
        </p:grpSpPr>
        <p:sp>
          <p:nvSpPr>
            <p:cNvPr id="18443" name="Line 107"/>
            <p:cNvSpPr>
              <a:spLocks noChangeAspect="1" noChangeShapeType="1"/>
            </p:cNvSpPr>
            <p:nvPr/>
          </p:nvSpPr>
          <p:spPr bwMode="auto">
            <a:xfrm flipV="1">
              <a:off x="0" y="864"/>
              <a:ext cx="5594" cy="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4" name="Oval 108"/>
            <p:cNvSpPr>
              <a:spLocks noChangeAspect="1" noChangeArrowheads="1"/>
            </p:cNvSpPr>
            <p:nvPr/>
          </p:nvSpPr>
          <p:spPr bwMode="auto">
            <a:xfrm rot="2700000">
              <a:off x="388" y="2295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Line 109"/>
            <p:cNvSpPr>
              <a:spLocks noChangeAspect="1" noChangeShapeType="1"/>
            </p:cNvSpPr>
            <p:nvPr/>
          </p:nvSpPr>
          <p:spPr bwMode="auto">
            <a:xfrm flipV="1">
              <a:off x="391" y="2686"/>
              <a:ext cx="30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6" name="Oval 110"/>
            <p:cNvSpPr>
              <a:spLocks noChangeAspect="1" noChangeArrowheads="1"/>
            </p:cNvSpPr>
            <p:nvPr/>
          </p:nvSpPr>
          <p:spPr bwMode="auto">
            <a:xfrm rot="2700000">
              <a:off x="79" y="2371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7" name="Oval 111"/>
            <p:cNvSpPr>
              <a:spLocks noChangeAspect="1" noChangeArrowheads="1"/>
            </p:cNvSpPr>
            <p:nvPr/>
          </p:nvSpPr>
          <p:spPr bwMode="auto">
            <a:xfrm rot="-2700000">
              <a:off x="82" y="2373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12"/>
            <p:cNvGrpSpPr>
              <a:grpSpLocks noChangeAspect="1"/>
            </p:cNvGrpSpPr>
            <p:nvPr/>
          </p:nvGrpSpPr>
          <p:grpSpPr bwMode="auto">
            <a:xfrm rot="2700000">
              <a:off x="1105" y="1941"/>
              <a:ext cx="1328" cy="720"/>
              <a:chOff x="1460" y="1505"/>
              <a:chExt cx="1328" cy="720"/>
            </a:xfrm>
          </p:grpSpPr>
          <p:sp>
            <p:nvSpPr>
              <p:cNvPr id="18464" name="Oval 113"/>
              <p:cNvSpPr>
                <a:spLocks noChangeAspect="1" noChangeArrowheads="1"/>
              </p:cNvSpPr>
              <p:nvPr/>
            </p:nvSpPr>
            <p:spPr bwMode="auto">
              <a:xfrm>
                <a:off x="1460" y="1586"/>
                <a:ext cx="1328" cy="54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5" name="Oval 114"/>
              <p:cNvSpPr>
                <a:spLocks noChangeAspect="1" noChangeArrowheads="1"/>
              </p:cNvSpPr>
              <p:nvPr/>
            </p:nvSpPr>
            <p:spPr bwMode="auto">
              <a:xfrm>
                <a:off x="1769" y="1505"/>
                <a:ext cx="720" cy="7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49" name="Line 115"/>
            <p:cNvSpPr>
              <a:spLocks noChangeAspect="1" noChangeShapeType="1"/>
            </p:cNvSpPr>
            <p:nvPr/>
          </p:nvSpPr>
          <p:spPr bwMode="auto">
            <a:xfrm flipV="1">
              <a:off x="1283" y="2305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Oval 116"/>
            <p:cNvSpPr>
              <a:spLocks noChangeAspect="1" noChangeArrowheads="1"/>
            </p:cNvSpPr>
            <p:nvPr/>
          </p:nvSpPr>
          <p:spPr bwMode="auto">
            <a:xfrm rot="-2700000">
              <a:off x="1112" y="203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1" name="Oval 117"/>
            <p:cNvSpPr>
              <a:spLocks noChangeAspect="1" noChangeArrowheads="1"/>
            </p:cNvSpPr>
            <p:nvPr/>
          </p:nvSpPr>
          <p:spPr bwMode="auto">
            <a:xfrm rot="2700000">
              <a:off x="2452" y="1536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2" name="Line 118"/>
            <p:cNvSpPr>
              <a:spLocks noChangeAspect="1" noChangeShapeType="1"/>
            </p:cNvSpPr>
            <p:nvPr/>
          </p:nvSpPr>
          <p:spPr bwMode="auto">
            <a:xfrm flipV="1">
              <a:off x="2389" y="1890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Oval 119"/>
            <p:cNvSpPr>
              <a:spLocks noChangeAspect="1" noChangeArrowheads="1"/>
            </p:cNvSpPr>
            <p:nvPr/>
          </p:nvSpPr>
          <p:spPr bwMode="auto">
            <a:xfrm rot="-2700000">
              <a:off x="2154" y="164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Oval 120"/>
            <p:cNvSpPr>
              <a:spLocks noChangeAspect="1" noChangeArrowheads="1"/>
            </p:cNvSpPr>
            <p:nvPr/>
          </p:nvSpPr>
          <p:spPr bwMode="auto">
            <a:xfrm rot="2700000">
              <a:off x="2155" y="1602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21"/>
            <p:cNvGrpSpPr>
              <a:grpSpLocks noChangeAspect="1"/>
            </p:cNvGrpSpPr>
            <p:nvPr/>
          </p:nvGrpSpPr>
          <p:grpSpPr bwMode="auto">
            <a:xfrm rot="-2700000">
              <a:off x="3167" y="1139"/>
              <a:ext cx="1328" cy="720"/>
              <a:chOff x="1460" y="1505"/>
              <a:chExt cx="1328" cy="720"/>
            </a:xfrm>
          </p:grpSpPr>
          <p:sp>
            <p:nvSpPr>
              <p:cNvPr id="18462" name="Oval 122"/>
              <p:cNvSpPr>
                <a:spLocks noChangeAspect="1" noChangeArrowheads="1"/>
              </p:cNvSpPr>
              <p:nvPr/>
            </p:nvSpPr>
            <p:spPr bwMode="auto">
              <a:xfrm>
                <a:off x="1460" y="1586"/>
                <a:ext cx="1328" cy="54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3" name="Oval 123"/>
              <p:cNvSpPr>
                <a:spLocks noChangeAspect="1" noChangeArrowheads="1"/>
              </p:cNvSpPr>
              <p:nvPr/>
            </p:nvSpPr>
            <p:spPr bwMode="auto">
              <a:xfrm>
                <a:off x="1769" y="1505"/>
                <a:ext cx="720" cy="7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56" name="Line 124"/>
            <p:cNvSpPr>
              <a:spLocks noChangeAspect="1" noChangeShapeType="1"/>
            </p:cNvSpPr>
            <p:nvPr/>
          </p:nvSpPr>
          <p:spPr bwMode="auto">
            <a:xfrm flipV="1">
              <a:off x="3353" y="1538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Oval 125"/>
            <p:cNvSpPr>
              <a:spLocks noChangeAspect="1" noChangeArrowheads="1"/>
            </p:cNvSpPr>
            <p:nvPr/>
          </p:nvSpPr>
          <p:spPr bwMode="auto">
            <a:xfrm rot="2700000">
              <a:off x="3178" y="1231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8" name="Oval 126"/>
            <p:cNvSpPr>
              <a:spLocks noChangeAspect="1" noChangeArrowheads="1"/>
            </p:cNvSpPr>
            <p:nvPr/>
          </p:nvSpPr>
          <p:spPr bwMode="auto">
            <a:xfrm rot="2700000">
              <a:off x="4588" y="754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9" name="Line 127"/>
            <p:cNvSpPr>
              <a:spLocks noChangeAspect="1" noChangeShapeType="1"/>
            </p:cNvSpPr>
            <p:nvPr/>
          </p:nvSpPr>
          <p:spPr bwMode="auto">
            <a:xfrm flipV="1">
              <a:off x="4525" y="1102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Oval 128"/>
            <p:cNvSpPr>
              <a:spLocks noChangeAspect="1" noChangeArrowheads="1"/>
            </p:cNvSpPr>
            <p:nvPr/>
          </p:nvSpPr>
          <p:spPr bwMode="auto">
            <a:xfrm rot="-2700000">
              <a:off x="4290" y="858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Oval 129"/>
            <p:cNvSpPr>
              <a:spLocks noChangeAspect="1" noChangeArrowheads="1"/>
            </p:cNvSpPr>
            <p:nvPr/>
          </p:nvSpPr>
          <p:spPr bwMode="auto">
            <a:xfrm rot="2700000">
              <a:off x="4291" y="82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602771"/>
              </p:ext>
            </p:extLst>
          </p:nvPr>
        </p:nvGraphicFramePr>
        <p:xfrm>
          <a:off x="3245432" y="5407333"/>
          <a:ext cx="1020433" cy="75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6" imgW="482600" imgH="355600" progId="Equation.3">
                  <p:embed/>
                </p:oleObj>
              </mc:Choice>
              <mc:Fallback>
                <p:oleObj name="Equation" r:id="rId6" imgW="4826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432" y="5407333"/>
                        <a:ext cx="1020433" cy="7518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4" descr="File:GravitationalWave CrossPolarization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9" y="3989088"/>
            <a:ext cx="1142518" cy="1142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File:GravitationalWave PlusPolarization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89" y="5407333"/>
            <a:ext cx="1140959" cy="1140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wner\Desktop\Wavy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0347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704" y="4674407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8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31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chemeClr val="tx2"/>
                </a:solidFill>
              </a:rPr>
              <a:t>The Laser Interferometer </a:t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Gravitational-Wave Observatory (LIGO)</a:t>
            </a: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4876800" y="914400"/>
            <a:ext cx="335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</a:pP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	</a:t>
            </a: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2 </a:t>
            </a:r>
            <a:r>
              <a:rPr lang="en-US" sz="1600" dirty="0">
                <a:solidFill>
                  <a:schemeClr val="tx2"/>
                </a:solidFill>
              </a:rPr>
              <a:t>large laser </a:t>
            </a:r>
            <a:r>
              <a:rPr lang="en-US" sz="1600" dirty="0" smtClean="0">
                <a:solidFill>
                  <a:schemeClr val="tx2"/>
                </a:solidFill>
              </a:rPr>
              <a:t>interferometers </a:t>
            </a:r>
            <a:r>
              <a:rPr lang="en-US" sz="1600" dirty="0">
                <a:solidFill>
                  <a:schemeClr val="tx2"/>
                </a:solidFill>
              </a:rPr>
              <a:t>located in Washington State and </a:t>
            </a:r>
            <a:r>
              <a:rPr lang="en-US" sz="1600" dirty="0" smtClean="0">
                <a:solidFill>
                  <a:schemeClr val="tx2"/>
                </a:solidFill>
              </a:rPr>
              <a:t>Louisiana</a:t>
            </a:r>
            <a:endParaRPr lang="en-US" sz="1600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Several </a:t>
            </a:r>
            <a:r>
              <a:rPr lang="en-US" sz="1600" dirty="0">
                <a:solidFill>
                  <a:schemeClr val="tx2"/>
                </a:solidFill>
              </a:rPr>
              <a:t>science runs have been completed without a positive detection.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LIGO </a:t>
            </a:r>
            <a:r>
              <a:rPr lang="en-US" sz="1600" dirty="0">
                <a:solidFill>
                  <a:schemeClr val="tx2"/>
                </a:solidFill>
              </a:rPr>
              <a:t>is a truly all-sky instrument, seeing both above and below the horizon.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LIGO data is logged and searched for positive detections much like LWA data.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Two other gravitational wave detectors  are part of the LSC collaboration. Virgo and Geo located in Italy and Germany respectively.</a:t>
            </a:r>
            <a:endParaRPr lang="en-US" sz="1600" dirty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20000"/>
              <a:buFontTx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120000"/>
              <a:buFontTx/>
              <a:buChar char="•"/>
            </a:pP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pic>
        <p:nvPicPr>
          <p:cNvPr id="13518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5509"/>
            <a:ext cx="2514600" cy="2522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ligo.caltech.edu/~ll_news/s5_news/s5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61962"/>
            <a:ext cx="2864051" cy="1922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76800"/>
            <a:ext cx="3048000" cy="181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1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Astronomical Sources of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Radio Transients &amp; Gravitational Waves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314" name="Picture 2" descr="http://www.stfc.ac.uk/resources/image/jpg/G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804" y="1752600"/>
            <a:ext cx="2716670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foxnews.com/images/368582/0_61_black_hole_mer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2" y="1840574"/>
            <a:ext cx="2514600" cy="1885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chandra.harvard.edu/photo/2007/g292/g292_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32" y="4274559"/>
            <a:ext cx="2093768" cy="2093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1539" y="362822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Gamma-Ray Bursts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202" y="373778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Compact Object Mergers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3716" y="637453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Supernovae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3324" name="Picture 12" descr="http://www.newscientist.com/data/images/ns/cms/mg19225780.101/mg19225780.101_2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14" y="4384115"/>
            <a:ext cx="2064327" cy="1644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02978" y="622296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Cosmic Strings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202" y="615156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Gravitational Waves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9" y="4486805"/>
            <a:ext cx="2409825" cy="1628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0.tqn.com/d/physics/1/0/r/-/-/-/BlackHo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59" y="1738755"/>
            <a:ext cx="2219638" cy="1775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02978" y="3577428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Primordial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Black Hole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DEFCB8-45D1-45B9-B447-7C5D3270812F}" type="slidenum">
              <a:rPr lang="en-US" smtClean="0">
                <a:solidFill>
                  <a:srgbClr val="FFFFFF"/>
                </a:solidFill>
                <a:latin typeface="Tw Cen MT" pitchFamily="34" charset="0"/>
              </a:rPr>
              <a:pPr eaLnBrk="1" hangingPunct="1"/>
              <a:t>7</a:t>
            </a:fld>
            <a:endParaRPr lang="en-US" smtClean="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5367450" y="292631"/>
            <a:ext cx="3953101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As 2 neutron stars merge</a:t>
            </a:r>
            <a:r>
              <a:rPr lang="en-US" sz="1600" dirty="0" smtClean="0">
                <a:solidFill>
                  <a:schemeClr val="tx2"/>
                </a:solidFill>
              </a:rPr>
              <a:t>, gravitational </a:t>
            </a:r>
            <a:r>
              <a:rPr lang="en-US" sz="1600" dirty="0">
                <a:solidFill>
                  <a:schemeClr val="tx2"/>
                </a:solidFill>
              </a:rPr>
              <a:t>waves carry away the </a:t>
            </a:r>
            <a:r>
              <a:rPr lang="en-US" sz="1600" dirty="0" smtClean="0">
                <a:solidFill>
                  <a:schemeClr val="tx2"/>
                </a:solidFill>
              </a:rPr>
              <a:t>history of </a:t>
            </a:r>
            <a:r>
              <a:rPr lang="en-US" sz="1600" dirty="0">
                <a:solidFill>
                  <a:schemeClr val="tx2"/>
                </a:solidFill>
              </a:rPr>
              <a:t>their </a:t>
            </a:r>
            <a:r>
              <a:rPr lang="en-US" sz="1600" dirty="0" smtClean="0">
                <a:solidFill>
                  <a:schemeClr val="tx2"/>
                </a:solidFill>
              </a:rPr>
              <a:t>motions.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A “chirp” signal is emitted with increasing frequency until merger at which point a coalescence wave-form is emitted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Neutron Star Binaries: Initial LIGO ~15Mpc (~1/50 year), Advanced LIGO: ~200Mpc (40/year!).</a:t>
            </a:r>
            <a:endParaRPr lang="en-US" sz="160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0" t="26791" b="31623"/>
          <a:stretch/>
        </p:blipFill>
        <p:spPr bwMode="auto">
          <a:xfrm>
            <a:off x="1523999" y="5103537"/>
            <a:ext cx="4180163" cy="150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228600" y="5586272"/>
            <a:ext cx="1066800" cy="397475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Neutron Star Merg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17.10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92631"/>
            <a:ext cx="4659312" cy="345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4" descr="http://people.umass.edu/sraypita/satyas_homepage/IMR_files/binaryblackholecoalescenc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4"/>
          <a:stretch/>
        </p:blipFill>
        <p:spPr bwMode="auto">
          <a:xfrm>
            <a:off x="1026479" y="3962400"/>
            <a:ext cx="3215953" cy="137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kanner\Desktop\Documents\LIGO\My Papers'nPresentations\Austin_talk\price_rosswog_press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06" y="3743434"/>
            <a:ext cx="2776988" cy="185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4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  <a:latin typeface="Tw Cen MT" pitchFamily="34" charset="0"/>
              </a:rPr>
              <a:t>September 23, 2011</a:t>
            </a:r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w Cen MT" pitchFamily="34" charset="0"/>
              </a:rPr>
              <a:t>NSBP/NSHP 2011</a:t>
            </a:r>
          </a:p>
        </p:txBody>
      </p:sp>
      <p:sp>
        <p:nvSpPr>
          <p:cNvPr id="153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DEFCB8-45D1-45B9-B447-7C5D3270812F}" type="slidenum">
              <a:rPr lang="en-US" smtClean="0">
                <a:solidFill>
                  <a:srgbClr val="FFFFFF"/>
                </a:solidFill>
                <a:latin typeface="Tw Cen MT" pitchFamily="34" charset="0"/>
              </a:rPr>
              <a:pPr eaLnBrk="1" hangingPunct="1"/>
              <a:t>8</a:t>
            </a:fld>
            <a:endParaRPr lang="en-US" dirty="0" smtClean="0">
              <a:solidFill>
                <a:srgbClr val="FFFFFF"/>
              </a:solidFill>
              <a:latin typeface="Tw Cen MT" pitchFamily="34" charset="0"/>
            </a:endParaRP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5486400" y="142746"/>
            <a:ext cx="25908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+mn-lt"/>
              </a:rPr>
              <a:t>Rotational energy is converted to increase the magnetic field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strength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of the system by nearly an order of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magnitude to B~10</a:t>
            </a:r>
            <a:r>
              <a:rPr lang="en-US" baseline="30000" dirty="0" smtClean="0">
                <a:solidFill>
                  <a:schemeClr val="tx2"/>
                </a:solidFill>
                <a:latin typeface="+mn-lt"/>
              </a:rPr>
              <a:t>15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G.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+mn-lt"/>
              </a:rPr>
              <a:t>This leads to a bright pulsar-like emission  emitted as the binary pair mergers.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73539" r="-50000" b="112092"/>
          <a:stretch/>
        </p:blipFill>
        <p:spPr bwMode="auto">
          <a:xfrm>
            <a:off x="4260850" y="3262184"/>
            <a:ext cx="622300" cy="89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2960717" cy="223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eutron star collisio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02.70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850" y="142746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66750" y="37732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M.S</a:t>
            </a:r>
            <a:r>
              <a:rPr lang="en-US" dirty="0">
                <a:solidFill>
                  <a:schemeClr val="tx2"/>
                </a:solidFill>
              </a:rPr>
              <a:t>. </a:t>
            </a:r>
            <a:r>
              <a:rPr lang="en-US" dirty="0" err="1" smtClean="0">
                <a:solidFill>
                  <a:schemeClr val="tx2"/>
                </a:solidFill>
              </a:rPr>
              <a:t>Pshirkov</a:t>
            </a:r>
            <a:r>
              <a:rPr lang="en-US" dirty="0" smtClean="0">
                <a:solidFill>
                  <a:schemeClr val="tx2"/>
                </a:solidFill>
              </a:rPr>
              <a:t>, K.A</a:t>
            </a:r>
            <a:r>
              <a:rPr lang="en-US" dirty="0">
                <a:solidFill>
                  <a:schemeClr val="tx2"/>
                </a:solidFill>
              </a:rPr>
              <a:t>. </a:t>
            </a:r>
            <a:r>
              <a:rPr lang="en-US" dirty="0" err="1" smtClean="0">
                <a:solidFill>
                  <a:schemeClr val="tx2"/>
                </a:solidFill>
              </a:rPr>
              <a:t>Postnov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Astrophys.Space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Sci. 330 (2010) 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  <a:latin typeface="Tw Cen MT" pitchFamily="34" charset="0"/>
              </a:rPr>
              <a:t>NSBP/NSHP 2011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73539" r="-50000" b="112092"/>
          <a:stretch/>
        </p:blipFill>
        <p:spPr bwMode="auto">
          <a:xfrm>
            <a:off x="4260850" y="3262184"/>
            <a:ext cx="622300" cy="89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1600200" cy="69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09734"/>
            <a:ext cx="30861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95374" y="5798145"/>
            <a:ext cx="322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LWA-1 </a:t>
            </a:r>
            <a:r>
              <a:rPr lang="en-US" b="1" dirty="0">
                <a:solidFill>
                  <a:schemeClr val="tx2"/>
                </a:solidFill>
              </a:rPr>
              <a:t>can detect these events out to ~</a:t>
            </a:r>
            <a:r>
              <a:rPr lang="en-US" b="1" dirty="0" smtClean="0">
                <a:solidFill>
                  <a:schemeClr val="tx2"/>
                </a:solidFill>
              </a:rPr>
              <a:t> 1 </a:t>
            </a:r>
            <a:r>
              <a:rPr lang="en-US" b="1" dirty="0" err="1" smtClean="0">
                <a:solidFill>
                  <a:schemeClr val="tx2"/>
                </a:solidFill>
              </a:rPr>
              <a:t>Gpc</a:t>
            </a:r>
            <a:r>
              <a:rPr lang="en-US" b="1" dirty="0" smtClean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99" y="4419600"/>
            <a:ext cx="2533651" cy="57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9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1448171"/>
            <a:ext cx="82296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LWA events used an external trigger gravitational wave detection can be used to establish a </a:t>
            </a:r>
            <a:r>
              <a:rPr lang="en-US" dirty="0" err="1" smtClean="0">
                <a:solidFill>
                  <a:schemeClr val="tx2"/>
                </a:solidFill>
              </a:rPr>
              <a:t>spatio</a:t>
            </a:r>
            <a:r>
              <a:rPr lang="en-US" dirty="0" smtClean="0">
                <a:solidFill>
                  <a:schemeClr val="tx2"/>
                </a:solidFill>
              </a:rPr>
              <a:t>-temporal search window within LIGO/Virgo/GEO data.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The spatial window is determined by degree to which transient radio signals can be localized.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>
                <a:solidFill>
                  <a:schemeClr val="tx2"/>
                </a:solidFill>
              </a:rPr>
              <a:t>LWA-1 station as a solitary instrument has 2 degree resolution at 80 MHz and 8 </a:t>
            </a:r>
            <a:r>
              <a:rPr lang="en-US" dirty="0" smtClean="0">
                <a:solidFill>
                  <a:schemeClr val="tx2"/>
                </a:solidFill>
              </a:rPr>
              <a:t>degree resolution </a:t>
            </a:r>
            <a:r>
              <a:rPr lang="en-US" dirty="0">
                <a:solidFill>
                  <a:schemeClr val="tx2"/>
                </a:solidFill>
              </a:rPr>
              <a:t>at 20 MHz, at the </a:t>
            </a:r>
            <a:r>
              <a:rPr lang="en-US" dirty="0" smtClean="0">
                <a:solidFill>
                  <a:schemeClr val="tx2"/>
                </a:solidFill>
              </a:rPr>
              <a:t>zenith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Using the measured dispersion of a transient radio signal we can calculate the approximate time the GW which does not dispersion should have arrive in the corresponding detector.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 Coincident Search Window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83926"/>
            <a:ext cx="2667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softchalk.com/lessonchallenge09/lesson/Psychology/Ears%20and%20s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676400"/>
            <a:ext cx="1295400" cy="130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6023492"/>
            <a:ext cx="1562100" cy="44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83926"/>
            <a:ext cx="2546467" cy="233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07" y="4114800"/>
            <a:ext cx="1708186" cy="37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23980"/>
            <a:ext cx="2286000" cy="436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9677400" y="410371"/>
            <a:ext cx="0" cy="25320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B57212-D278-4F09-9602-9B26806117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TS010073846</Template>
  <TotalTime>0</TotalTime>
  <Words>1220</Words>
  <Application>Microsoft Office PowerPoint</Application>
  <PresentationFormat>On-screen Show (4:3)</PresentationFormat>
  <Paragraphs>269</Paragraphs>
  <Slides>34</Slides>
  <Notes>11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TS010073846</vt:lpstr>
      <vt:lpstr>Equation</vt:lpstr>
      <vt:lpstr>A Multi-Messenger Search for Radio Transients and Gravitational Waves</vt:lpstr>
      <vt:lpstr>The Plan….</vt:lpstr>
      <vt:lpstr>Multi-Messenger Astronomy</vt:lpstr>
      <vt:lpstr>Gravitational waves</vt:lpstr>
      <vt:lpstr>The Laser Interferometer  Gravitational-Wave Observatory (LIGO)</vt:lpstr>
      <vt:lpstr>Astronomical Sources of  Radio Transients &amp; Gravitational Waves</vt:lpstr>
      <vt:lpstr>PowerPoint Presentation</vt:lpstr>
      <vt:lpstr>PowerPoint Presentation</vt:lpstr>
      <vt:lpstr>A Coincident Search Window</vt:lpstr>
      <vt:lpstr>Background distribution from LIGO-Virgo GW burst search</vt:lpstr>
      <vt:lpstr>Coincident Events</vt:lpstr>
      <vt:lpstr>Data Infrastructure</vt:lpstr>
      <vt:lpstr>Current Status</vt:lpstr>
      <vt:lpstr> Pulsar (B0950+08) observed at 38 MHz </vt:lpstr>
      <vt:lpstr>Outlook</vt:lpstr>
      <vt:lpstr>A coincident search</vt:lpstr>
      <vt:lpstr>LWA beamforming</vt:lpstr>
      <vt:lpstr>LWA-direct-sampling receiver</vt:lpstr>
      <vt:lpstr>Gravity vs. Electromagnetism</vt:lpstr>
      <vt:lpstr>Multi-messenger searches</vt:lpstr>
      <vt:lpstr>PowerPoint Presentation</vt:lpstr>
      <vt:lpstr>ETA-Spectrogram </vt:lpstr>
      <vt:lpstr>ETA-Candidate Pulses </vt:lpstr>
      <vt:lpstr>LIGO Sensitivity</vt:lpstr>
      <vt:lpstr>Eight-meter-wavelength Transient Array (ETA) </vt:lpstr>
      <vt:lpstr>Long Wavelength Array (LWA)</vt:lpstr>
      <vt:lpstr>An analogy</vt:lpstr>
      <vt:lpstr>An analogy</vt:lpstr>
      <vt:lpstr>An analogy</vt:lpstr>
      <vt:lpstr>Compact Object Mergers</vt:lpstr>
      <vt:lpstr>Electromagnetic waves</vt:lpstr>
      <vt:lpstr>All-Sky</vt:lpstr>
      <vt:lpstr>The Plan….</vt:lpstr>
      <vt:lpstr>Advanced LIGO detectors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2011-10-12T02:46:11Z</dcterms:created>
  <dcterms:modified xsi:type="dcterms:W3CDTF">2012-07-26T20:17:55Z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