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sldIdLst>
    <p:sldId id="256" r:id="rId2"/>
    <p:sldId id="258" r:id="rId3"/>
    <p:sldId id="259" r:id="rId4"/>
    <p:sldId id="260" r:id="rId5"/>
    <p:sldId id="261" r:id="rId6"/>
    <p:sldId id="262" r:id="rId7"/>
    <p:sldId id="276" r:id="rId8"/>
    <p:sldId id="264" r:id="rId9"/>
    <p:sldId id="275" r:id="rId10"/>
    <p:sldId id="277" r:id="rId11"/>
    <p:sldId id="278" r:id="rId12"/>
    <p:sldId id="266" r:id="rId13"/>
    <p:sldId id="269" r:id="rId14"/>
    <p:sldId id="280" r:id="rId15"/>
    <p:sldId id="265" r:id="rId16"/>
    <p:sldId id="272" r:id="rId17"/>
    <p:sldId id="273" r:id="rId18"/>
    <p:sldId id="271" r:id="rId19"/>
    <p:sldId id="257" r:id="rId20"/>
    <p:sldId id="279" r:id="rId21"/>
    <p:sldId id="270" r:id="rId22"/>
  </p:sldIdLst>
  <p:sldSz cx="10080625" cy="7559675"/>
  <p:notesSz cx="7315200" cy="9601200"/>
  <p:defaultTextStyle>
    <a:defPPr>
      <a:defRPr lang="en-GB"/>
    </a:defPPr>
    <a:lvl1pPr algn="l"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758">
          <p15:clr>
            <a:srgbClr val="A4A3A4"/>
          </p15:clr>
        </p15:guide>
        <p15:guide id="2" pos="20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20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758"/>
        <p:guide pos="20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
          <p:cNvSpPr>
            <a:spLocks noGrp="1" noRot="1" noChangeAspect="1" noChangeArrowheads="1" noTextEdit="1"/>
          </p:cNvSpPr>
          <p:nvPr>
            <p:ph type="sldImg"/>
          </p:nvPr>
        </p:nvSpPr>
        <p:spPr bwMode="auto">
          <a:xfrm>
            <a:off x="1463675" y="962025"/>
            <a:ext cx="4386263" cy="3289300"/>
          </a:xfrm>
          <a:prstGeom prst="rect">
            <a:avLst/>
          </a:prstGeom>
          <a:solidFill>
            <a:srgbClr val="FFFFFF"/>
          </a:solidFill>
          <a:ln w="9525">
            <a:solidFill>
              <a:srgbClr val="000000"/>
            </a:solidFill>
            <a:miter lim="800000"/>
            <a:headEnd/>
            <a:tailEnd/>
          </a:ln>
        </p:spPr>
      </p:sp>
      <p:sp>
        <p:nvSpPr>
          <p:cNvPr id="2050" name="Rectangle 2"/>
          <p:cNvSpPr txBox="1">
            <a:spLocks noGrp="1" noChangeArrowheads="1"/>
          </p:cNvSpPr>
          <p:nvPr>
            <p:ph type="body" idx="1"/>
          </p:nvPr>
        </p:nvSpPr>
        <p:spPr bwMode="auto">
          <a:xfrm>
            <a:off x="1117600" y="4570413"/>
            <a:ext cx="5084763" cy="36496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p14="http://schemas.microsoft.com/office/powerpoint/2010/main" val="279510391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
          <p:cNvSpPr>
            <a:spLocks noGrp="1" noRot="1" noChangeAspect="1" noChangeArrowheads="1" noTextEdit="1"/>
          </p:cNvSpPr>
          <p:nvPr>
            <p:ph type="sldImg"/>
          </p:nvPr>
        </p:nvSpPr>
        <p:spPr>
          <a:ln/>
        </p:spPr>
      </p:sp>
      <p:sp>
        <p:nvSpPr>
          <p:cNvPr id="22531"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3889974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465263" y="962025"/>
            <a:ext cx="4384675" cy="3287713"/>
          </a:xfrm>
          <a:ln/>
        </p:spPr>
      </p:sp>
      <p:sp>
        <p:nvSpPr>
          <p:cNvPr id="31747" name="Rectangle 3"/>
          <p:cNvSpPr txBox="1">
            <a:spLocks noGrp="1" noChangeArrowheads="1"/>
          </p:cNvSpPr>
          <p:nvPr>
            <p:ph type="body" idx="1"/>
          </p:nvPr>
        </p:nvSpPr>
        <p:spPr>
          <a:xfrm>
            <a:off x="1117600" y="4568825"/>
            <a:ext cx="5084763" cy="3652838"/>
          </a:xfrm>
          <a:noFill/>
          <a:ln/>
        </p:spPr>
        <p:txBody>
          <a:bodyPr wrap="none" anchor="ctr"/>
          <a:lstStyle/>
          <a:p>
            <a:endParaRPr lang="en-US" smtClean="0"/>
          </a:p>
        </p:txBody>
      </p:sp>
    </p:spTree>
    <p:extLst>
      <p:ext uri="{BB962C8B-B14F-4D97-AF65-F5344CB8AC3E}">
        <p14:creationId xmlns:p14="http://schemas.microsoft.com/office/powerpoint/2010/main" val="2101482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465263" y="962025"/>
            <a:ext cx="4384675" cy="3287713"/>
          </a:xfrm>
          <a:ln/>
        </p:spPr>
      </p:sp>
      <p:sp>
        <p:nvSpPr>
          <p:cNvPr id="32771" name="Rectangle 3"/>
          <p:cNvSpPr txBox="1">
            <a:spLocks noGrp="1" noChangeArrowheads="1"/>
          </p:cNvSpPr>
          <p:nvPr>
            <p:ph type="body" idx="1"/>
          </p:nvPr>
        </p:nvSpPr>
        <p:spPr>
          <a:xfrm>
            <a:off x="1117600" y="4568825"/>
            <a:ext cx="5084763" cy="3652838"/>
          </a:xfrm>
          <a:noFill/>
          <a:ln/>
        </p:spPr>
        <p:txBody>
          <a:bodyPr wrap="none" anchor="ctr"/>
          <a:lstStyle/>
          <a:p>
            <a:endParaRPr lang="en-US" smtClean="0"/>
          </a:p>
        </p:txBody>
      </p:sp>
    </p:spTree>
    <p:extLst>
      <p:ext uri="{BB962C8B-B14F-4D97-AF65-F5344CB8AC3E}">
        <p14:creationId xmlns:p14="http://schemas.microsoft.com/office/powerpoint/2010/main" val="2752602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noTextEdit="1"/>
          </p:cNvSpPr>
          <p:nvPr>
            <p:ph type="sldImg"/>
          </p:nvPr>
        </p:nvSpPr>
        <p:spPr>
          <a:ln/>
        </p:spPr>
      </p:sp>
      <p:sp>
        <p:nvSpPr>
          <p:cNvPr id="33795"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2227019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Rot="1" noChangeAspect="1" noChangeArrowheads="1" noTextEdit="1"/>
          </p:cNvSpPr>
          <p:nvPr>
            <p:ph type="sldImg"/>
          </p:nvPr>
        </p:nvSpPr>
        <p:spPr>
          <a:ln/>
        </p:spPr>
      </p:sp>
      <p:sp>
        <p:nvSpPr>
          <p:cNvPr id="34819"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3688305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Grp="1" noRot="1" noChangeAspect="1" noChangeArrowheads="1" noTextEdit="1"/>
          </p:cNvSpPr>
          <p:nvPr>
            <p:ph type="sldImg"/>
          </p:nvPr>
        </p:nvSpPr>
        <p:spPr>
          <a:ln/>
        </p:spPr>
      </p:sp>
      <p:sp>
        <p:nvSpPr>
          <p:cNvPr id="37891"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1781829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Grp="1" noRot="1" noChangeAspect="1" noChangeArrowheads="1" noTextEdit="1"/>
          </p:cNvSpPr>
          <p:nvPr>
            <p:ph type="sldImg"/>
          </p:nvPr>
        </p:nvSpPr>
        <p:spPr>
          <a:ln/>
        </p:spPr>
      </p:sp>
      <p:sp>
        <p:nvSpPr>
          <p:cNvPr id="38915"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2460948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a:spLocks noGrp="1" noRot="1" noChangeAspect="1" noChangeArrowheads="1" noTextEdit="1"/>
          </p:cNvSpPr>
          <p:nvPr>
            <p:ph type="sldImg"/>
          </p:nvPr>
        </p:nvSpPr>
        <p:spPr>
          <a:ln/>
        </p:spPr>
      </p:sp>
      <p:sp>
        <p:nvSpPr>
          <p:cNvPr id="39939"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1924518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Grp="1" noRot="1" noChangeAspect="1" noChangeArrowheads="1" noTextEdit="1"/>
          </p:cNvSpPr>
          <p:nvPr>
            <p:ph type="sldImg"/>
          </p:nvPr>
        </p:nvSpPr>
        <p:spPr>
          <a:ln/>
        </p:spPr>
      </p:sp>
      <p:sp>
        <p:nvSpPr>
          <p:cNvPr id="36867"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2640711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Grp="1" noRot="1" noChangeAspect="1" noChangeArrowheads="1" noTextEdit="1"/>
          </p:cNvSpPr>
          <p:nvPr>
            <p:ph type="sldImg"/>
          </p:nvPr>
        </p:nvSpPr>
        <p:spPr>
          <a:ln/>
        </p:spPr>
      </p:sp>
      <p:sp>
        <p:nvSpPr>
          <p:cNvPr id="40963"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40255704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357794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p:cNvSpPr>
            <a:spLocks noGrp="1" noRot="1" noChangeAspect="1" noChangeArrowheads="1" noTextEdit="1"/>
          </p:cNvSpPr>
          <p:nvPr>
            <p:ph type="sldImg"/>
          </p:nvPr>
        </p:nvSpPr>
        <p:spPr>
          <a:ln/>
        </p:spPr>
      </p:sp>
      <p:sp>
        <p:nvSpPr>
          <p:cNvPr id="23555"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2145901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a:spLocks noGrp="1" noRot="1" noChangeAspect="1" noChangeArrowheads="1" noTextEdit="1"/>
          </p:cNvSpPr>
          <p:nvPr>
            <p:ph type="sldImg"/>
          </p:nvPr>
        </p:nvSpPr>
        <p:spPr>
          <a:ln/>
        </p:spPr>
      </p:sp>
      <p:sp>
        <p:nvSpPr>
          <p:cNvPr id="35843"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2758709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Grp="1" noRot="1" noChangeAspect="1" noChangeArrowheads="1" noTextEdit="1"/>
          </p:cNvSpPr>
          <p:nvPr>
            <p:ph type="sldImg"/>
          </p:nvPr>
        </p:nvSpPr>
        <p:spPr>
          <a:ln/>
        </p:spPr>
      </p:sp>
      <p:sp>
        <p:nvSpPr>
          <p:cNvPr id="24579"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2992596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Grp="1" noRot="1" noChangeAspect="1" noChangeArrowheads="1" noTextEdit="1"/>
          </p:cNvSpPr>
          <p:nvPr>
            <p:ph type="sldImg"/>
          </p:nvPr>
        </p:nvSpPr>
        <p:spPr>
          <a:ln/>
        </p:spPr>
      </p:sp>
      <p:sp>
        <p:nvSpPr>
          <p:cNvPr id="25603"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1340394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p:cNvSpPr>
            <a:spLocks noGrp="1" noRot="1" noChangeAspect="1" noChangeArrowheads="1" noTextEdit="1"/>
          </p:cNvSpPr>
          <p:nvPr>
            <p:ph type="sldImg"/>
          </p:nvPr>
        </p:nvSpPr>
        <p:spPr>
          <a:ln/>
        </p:spPr>
      </p:sp>
      <p:sp>
        <p:nvSpPr>
          <p:cNvPr id="26627"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333755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
          <p:cNvSpPr>
            <a:spLocks noGrp="1" noRot="1" noChangeAspect="1" noChangeArrowheads="1" noTextEdit="1"/>
          </p:cNvSpPr>
          <p:nvPr>
            <p:ph type="sldImg"/>
          </p:nvPr>
        </p:nvSpPr>
        <p:spPr>
          <a:ln/>
        </p:spPr>
      </p:sp>
      <p:sp>
        <p:nvSpPr>
          <p:cNvPr id="27651"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1570450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3113220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p:cNvSpPr>
            <a:spLocks noGrp="1" noRot="1" noChangeAspect="1" noChangeArrowheads="1" noTextEdit="1"/>
          </p:cNvSpPr>
          <p:nvPr>
            <p:ph type="sldImg"/>
          </p:nvPr>
        </p:nvSpPr>
        <p:spPr>
          <a:ln/>
        </p:spPr>
      </p:sp>
      <p:sp>
        <p:nvSpPr>
          <p:cNvPr id="29699" name="Rectangle 2"/>
          <p:cNvSpPr txBox="1">
            <a:spLocks noGrp="1" noChangeArrowheads="1"/>
          </p:cNvSpPr>
          <p:nvPr>
            <p:ph type="body" idx="1"/>
          </p:nvPr>
        </p:nvSpPr>
        <p:spPr>
          <a:noFill/>
          <a:ln/>
        </p:spPr>
        <p:txBody>
          <a:bodyPr wrap="none" lIns="87051" tIns="43525" rIns="87051" bIns="43525" anchor="ctr"/>
          <a:lstStyle/>
          <a:p>
            <a:endParaRPr lang="en-US" smtClean="0"/>
          </a:p>
        </p:txBody>
      </p:sp>
    </p:spTree>
    <p:extLst>
      <p:ext uri="{BB962C8B-B14F-4D97-AF65-F5344CB8AC3E}">
        <p14:creationId xmlns:p14="http://schemas.microsoft.com/office/powerpoint/2010/main" val="370912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txBox="1">
            <a:spLocks noGrp="1" noChangeArrowheads="1"/>
          </p:cNvSpPr>
          <p:nvPr>
            <p:ph type="body" idx="1"/>
          </p:nvPr>
        </p:nvSpPr>
        <p:spPr>
          <a:noFill/>
          <a:ln/>
        </p:spPr>
        <p:txBody>
          <a:bodyPr wrap="none" anchor="ctr"/>
          <a:lstStyle/>
          <a:p>
            <a:endParaRPr lang="en-US" smtClean="0"/>
          </a:p>
        </p:txBody>
      </p:sp>
    </p:spTree>
    <p:extLst>
      <p:ext uri="{BB962C8B-B14F-4D97-AF65-F5344CB8AC3E}">
        <p14:creationId xmlns:p14="http://schemas.microsoft.com/office/powerpoint/2010/main" val="136062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1763713"/>
            <a:ext cx="9072563" cy="49895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504825" y="1763713"/>
            <a:ext cx="9072563" cy="49895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50EEBCE-A79D-4AC2-B30D-E153687257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00000"/>
            </a:gs>
            <a:gs pos="50000">
              <a:srgbClr val="000080"/>
            </a:gs>
            <a:gs pos="100000">
              <a:srgbClr val="800000"/>
            </a:gs>
          </a:gsLst>
          <a:lin ang="3600000" scaled="1"/>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7564437" y="7111999"/>
            <a:ext cx="2352675" cy="401638"/>
          </a:xfrm>
          <a:prstGeom prst="rect">
            <a:avLst/>
          </a:prstGeom>
        </p:spPr>
        <p:txBody>
          <a:bodyPr vert="horz" lIns="91440" tIns="45720" rIns="91440" bIns="45720" rtlCol="0" anchor="ctr"/>
          <a:lstStyle>
            <a:lvl1pPr algn="r">
              <a:defRPr sz="1600">
                <a:solidFill>
                  <a:schemeClr val="bg1"/>
                </a:solidFill>
              </a:defRPr>
            </a:lvl1pPr>
          </a:lstStyle>
          <a:p>
            <a:fld id="{650EEBCE-A79D-4AC2-B30D-E153687257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lnSpc>
          <a:spcPct val="102000"/>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ctr" defTabSz="457200" rtl="0" eaLnBrk="0" fontAlgn="base" hangingPunct="0">
        <a:lnSpc>
          <a:spcPct val="102000"/>
        </a:lnSpc>
        <a:spcBef>
          <a:spcPct val="0"/>
        </a:spcBef>
        <a:spcAft>
          <a:spcPct val="0"/>
        </a:spcAft>
        <a:buClr>
          <a:srgbClr val="000000"/>
        </a:buClr>
        <a:buSzPct val="45000"/>
        <a:buFont typeface="StarSymbol" charset="0"/>
        <a:defRPr sz="4400">
          <a:solidFill>
            <a:srgbClr val="000000"/>
          </a:solidFill>
          <a:latin typeface="Times" pitchFamily="16" charset="0"/>
        </a:defRPr>
      </a:lvl2pPr>
      <a:lvl3pPr algn="ctr" defTabSz="457200" rtl="0" eaLnBrk="0" fontAlgn="base" hangingPunct="0">
        <a:lnSpc>
          <a:spcPct val="102000"/>
        </a:lnSpc>
        <a:spcBef>
          <a:spcPct val="0"/>
        </a:spcBef>
        <a:spcAft>
          <a:spcPct val="0"/>
        </a:spcAft>
        <a:buClr>
          <a:srgbClr val="000000"/>
        </a:buClr>
        <a:buSzPct val="45000"/>
        <a:buFont typeface="StarSymbol" charset="0"/>
        <a:defRPr sz="4400">
          <a:solidFill>
            <a:srgbClr val="000000"/>
          </a:solidFill>
          <a:latin typeface="Times" pitchFamily="16" charset="0"/>
        </a:defRPr>
      </a:lvl3pPr>
      <a:lvl4pPr algn="ctr" defTabSz="457200" rtl="0" eaLnBrk="0" fontAlgn="base" hangingPunct="0">
        <a:lnSpc>
          <a:spcPct val="102000"/>
        </a:lnSpc>
        <a:spcBef>
          <a:spcPct val="0"/>
        </a:spcBef>
        <a:spcAft>
          <a:spcPct val="0"/>
        </a:spcAft>
        <a:buClr>
          <a:srgbClr val="000000"/>
        </a:buClr>
        <a:buSzPct val="45000"/>
        <a:buFont typeface="StarSymbol" charset="0"/>
        <a:defRPr sz="4400">
          <a:solidFill>
            <a:srgbClr val="000000"/>
          </a:solidFill>
          <a:latin typeface="Times" pitchFamily="16" charset="0"/>
        </a:defRPr>
      </a:lvl4pPr>
      <a:lvl5pPr algn="ctr" defTabSz="457200" rtl="0" eaLnBrk="0" fontAlgn="base" hangingPunct="0">
        <a:lnSpc>
          <a:spcPct val="102000"/>
        </a:lnSpc>
        <a:spcBef>
          <a:spcPct val="0"/>
        </a:spcBef>
        <a:spcAft>
          <a:spcPct val="0"/>
        </a:spcAft>
        <a:buClr>
          <a:srgbClr val="000000"/>
        </a:buClr>
        <a:buSzPct val="45000"/>
        <a:buFont typeface="StarSymbol" charset="0"/>
        <a:defRPr sz="4400">
          <a:solidFill>
            <a:srgbClr val="000000"/>
          </a:solidFill>
          <a:latin typeface="Times" pitchFamily="16" charset="0"/>
        </a:defRPr>
      </a:lvl5pPr>
      <a:lvl6pPr marL="1897063"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defRPr>
      </a:lvl6pPr>
      <a:lvl7pPr marL="2354263"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defRPr>
      </a:lvl7pPr>
      <a:lvl8pPr marL="2811463"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defRPr>
      </a:lvl8pPr>
      <a:lvl9pPr marL="3268663"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8" charset="0"/>
        </a:defRPr>
      </a:lvl9pPr>
    </p:titleStyle>
    <p:bodyStyle>
      <a:lvl1pPr marL="431800" indent="-323850" algn="l" defTabSz="457200" rtl="0" eaLnBrk="0" fontAlgn="base" hangingPunct="0">
        <a:lnSpc>
          <a:spcPct val="102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57200" rtl="0" eaLnBrk="0" fontAlgn="base" hangingPunct="0">
        <a:lnSpc>
          <a:spcPct val="102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5400" indent="-215900" algn="l" defTabSz="457200" rtl="0" eaLnBrk="0" fontAlgn="base" hangingPunct="0">
        <a:lnSpc>
          <a:spcPct val="102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7200" indent="-215900" algn="l" defTabSz="457200" rtl="0" eaLnBrk="0" fontAlgn="base" hangingPunct="0">
        <a:lnSpc>
          <a:spcPct val="102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9000" indent="-215900" algn="l" defTabSz="457200" rtl="0" eaLnBrk="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6200" indent="-215900"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3400" indent="-215900"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7pPr>
      <a:lvl8pPr marL="3530600" indent="-215900"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7800" indent="-215900"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hyperlink" Target="http://astro.unl.edu/classaction/animations/light/radialvelocitydemo.html"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7.wmf"/></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1"/>
          <p:cNvSpPr txBox="1">
            <a:spLocks noChangeArrowheads="1"/>
          </p:cNvSpPr>
          <p:nvPr/>
        </p:nvSpPr>
        <p:spPr bwMode="auto">
          <a:xfrm>
            <a:off x="1301750" y="288925"/>
            <a:ext cx="7558088" cy="452438"/>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sz="3200">
                <a:solidFill>
                  <a:srgbClr val="FFFF00"/>
                </a:solidFill>
              </a:rPr>
              <a:t>Spectroscopy and Atoms</a:t>
            </a:r>
          </a:p>
        </p:txBody>
      </p:sp>
      <p:sp>
        <p:nvSpPr>
          <p:cNvPr id="1027" name="Text Box 4"/>
          <p:cNvSpPr txBox="1">
            <a:spLocks noChangeArrowheads="1"/>
          </p:cNvSpPr>
          <p:nvPr/>
        </p:nvSpPr>
        <p:spPr bwMode="auto">
          <a:xfrm>
            <a:off x="392113" y="1392238"/>
            <a:ext cx="7018268" cy="3416320"/>
          </a:xfrm>
          <a:prstGeom prst="rect">
            <a:avLst/>
          </a:prstGeom>
          <a:noFill/>
          <a:ln w="9525">
            <a:noFill/>
            <a:miter lim="800000"/>
            <a:headEnd/>
            <a:tailEnd/>
          </a:ln>
        </p:spPr>
        <p:txBody>
          <a:bodyPr wrap="none">
            <a:spAutoFit/>
          </a:bodyPr>
          <a:lstStyle/>
          <a:p>
            <a:r>
              <a:rPr lang="en-US" dirty="0"/>
              <a:t>How do we know:</a:t>
            </a:r>
          </a:p>
          <a:p>
            <a:endParaRPr lang="en-US" dirty="0"/>
          </a:p>
          <a:p>
            <a:r>
              <a:rPr lang="en-US" dirty="0"/>
              <a:t>- T</a:t>
            </a:r>
            <a:r>
              <a:rPr lang="en-US" dirty="0" smtClean="0"/>
              <a:t>emperature</a:t>
            </a:r>
            <a:r>
              <a:rPr lang="en-US" dirty="0"/>
              <a:t>, </a:t>
            </a:r>
            <a:r>
              <a:rPr lang="en-US" dirty="0" smtClean="0"/>
              <a:t>density of stars.</a:t>
            </a:r>
            <a:endParaRPr lang="en-US" dirty="0"/>
          </a:p>
          <a:p>
            <a:endParaRPr lang="en-US" dirty="0"/>
          </a:p>
          <a:p>
            <a:r>
              <a:rPr lang="en-US" dirty="0"/>
              <a:t>- Chemical make-up and ages of stars, galaxies</a:t>
            </a:r>
          </a:p>
          <a:p>
            <a:endParaRPr lang="en-US" dirty="0"/>
          </a:p>
          <a:p>
            <a:r>
              <a:rPr lang="en-US" dirty="0"/>
              <a:t>- Masses and orbits of stars, galaxies, </a:t>
            </a:r>
            <a:r>
              <a:rPr lang="en-US" dirty="0" err="1"/>
              <a:t>extrasolar</a:t>
            </a:r>
            <a:r>
              <a:rPr lang="en-US" dirty="0"/>
              <a:t> planets</a:t>
            </a:r>
          </a:p>
          <a:p>
            <a:pPr>
              <a:buFontTx/>
              <a:buChar char="-"/>
            </a:pPr>
            <a:endParaRPr lang="en-US" dirty="0"/>
          </a:p>
          <a:p>
            <a:pPr>
              <a:buFontTx/>
              <a:buChar char="-"/>
            </a:pPr>
            <a:r>
              <a:rPr lang="en-US" dirty="0"/>
              <a:t> expansion of universe, acceleration of universe.</a:t>
            </a:r>
          </a:p>
        </p:txBody>
      </p:sp>
      <p:sp>
        <p:nvSpPr>
          <p:cNvPr id="3077" name="Text Box 5"/>
          <p:cNvSpPr txBox="1">
            <a:spLocks noChangeArrowheads="1"/>
          </p:cNvSpPr>
          <p:nvPr/>
        </p:nvSpPr>
        <p:spPr bwMode="auto">
          <a:xfrm>
            <a:off x="2068512" y="5377698"/>
            <a:ext cx="5734262" cy="461665"/>
          </a:xfrm>
          <a:prstGeom prst="rect">
            <a:avLst/>
          </a:prstGeom>
          <a:noFill/>
          <a:ln w="9525">
            <a:noFill/>
            <a:miter lim="800000"/>
            <a:headEnd/>
            <a:tailEnd/>
          </a:ln>
        </p:spPr>
        <p:txBody>
          <a:bodyPr wrap="none">
            <a:spAutoFit/>
          </a:bodyPr>
          <a:lstStyle/>
          <a:p>
            <a:r>
              <a:rPr lang="en-US" u="sng" dirty="0">
                <a:solidFill>
                  <a:srgbClr val="FF0000"/>
                </a:solidFill>
              </a:rPr>
              <a:t>All rely on taking and understanding </a:t>
            </a:r>
            <a:r>
              <a:rPr lang="en-US" u="sng" dirty="0" smtClean="0">
                <a:solidFill>
                  <a:srgbClr val="FF0000"/>
                </a:solidFill>
              </a:rPr>
              <a:t>spectra</a:t>
            </a:r>
            <a:endParaRPr lang="en-US" u="sng" dirty="0">
              <a:solidFill>
                <a:srgbClr val="FF0000"/>
              </a:solidFill>
            </a:endParaRPr>
          </a:p>
        </p:txBody>
      </p:sp>
      <p:sp>
        <p:nvSpPr>
          <p:cNvPr id="2" name="Slide Number Placeholder 1"/>
          <p:cNvSpPr>
            <a:spLocks noGrp="1"/>
          </p:cNvSpPr>
          <p:nvPr>
            <p:ph type="sldNum" sz="quarter" idx="10"/>
          </p:nvPr>
        </p:nvSpPr>
        <p:spPr/>
        <p:txBody>
          <a:bodyPr/>
          <a:lstStyle/>
          <a:p>
            <a:fld id="{650EEBCE-A79D-4AC2-B30D-E15368725709}" type="slidenum">
              <a:rPr lang="en-US" smtClean="0"/>
              <a:pPr/>
              <a:t>1</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additive="base">
                                        <p:cTn id="7" dur="500" fill="hold"/>
                                        <p:tgtEl>
                                          <p:spTgt spid="3077"/>
                                        </p:tgtEl>
                                        <p:attrNameLst>
                                          <p:attrName>ppt_x</p:attrName>
                                        </p:attrNameLst>
                                      </p:cBhvr>
                                      <p:tavLst>
                                        <p:tav tm="0">
                                          <p:val>
                                            <p:strVal val="#ppt_x"/>
                                          </p:val>
                                        </p:tav>
                                        <p:tav tm="100000">
                                          <p:val>
                                            <p:strVal val="#ppt_x"/>
                                          </p:val>
                                        </p:tav>
                                      </p:tavLst>
                                    </p:anim>
                                    <p:anim calcmode="lin" valueType="num">
                                      <p:cBhvr additive="base">
                                        <p:cTn id="8"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2"/>
          <p:cNvSpPr>
            <a:spLocks noChangeArrowheads="1"/>
          </p:cNvSpPr>
          <p:nvPr/>
        </p:nvSpPr>
        <p:spPr bwMode="auto">
          <a:xfrm>
            <a:off x="696913" y="2941638"/>
            <a:ext cx="8915400" cy="8580437"/>
          </a:xfrm>
          <a:prstGeom prst="ellipse">
            <a:avLst/>
          </a:prstGeom>
          <a:gradFill rotWithShape="1">
            <a:gsLst>
              <a:gs pos="0">
                <a:srgbClr val="FFFF00"/>
              </a:gs>
              <a:gs pos="100000">
                <a:srgbClr val="767600"/>
              </a:gs>
            </a:gsLst>
            <a:path path="shape">
              <a:fillToRect l="50000" t="50000" r="50000" b="50000"/>
            </a:path>
          </a:gradFill>
          <a:ln w="9525">
            <a:solidFill>
              <a:schemeClr val="tx1"/>
            </a:solidFill>
            <a:round/>
            <a:headEnd/>
            <a:tailEnd/>
          </a:ln>
        </p:spPr>
        <p:txBody>
          <a:bodyPr wrap="none" anchor="ctr"/>
          <a:lstStyle/>
          <a:p>
            <a:pPr algn="ctr"/>
            <a:endParaRPr lang="en-US"/>
          </a:p>
        </p:txBody>
      </p:sp>
      <p:sp>
        <p:nvSpPr>
          <p:cNvPr id="10243" name="Text Box 3"/>
          <p:cNvSpPr txBox="1">
            <a:spLocks noChangeArrowheads="1"/>
          </p:cNvSpPr>
          <p:nvPr/>
        </p:nvSpPr>
        <p:spPr bwMode="auto">
          <a:xfrm>
            <a:off x="1666875" y="171450"/>
            <a:ext cx="6542088" cy="365125"/>
          </a:xfrm>
          <a:prstGeom prst="rect">
            <a:avLst/>
          </a:prstGeom>
          <a:noFill/>
          <a:ln w="36720">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Lst>
            </a:pPr>
            <a:r>
              <a:rPr lang="en-GB" u="sng">
                <a:solidFill>
                  <a:srgbClr val="FFFFFF"/>
                </a:solidFill>
              </a:rPr>
              <a:t>So why do stars have absorption line spectra?</a:t>
            </a:r>
          </a:p>
        </p:txBody>
      </p:sp>
      <p:sp>
        <p:nvSpPr>
          <p:cNvPr id="10244" name="Text Box 4"/>
          <p:cNvSpPr txBox="1">
            <a:spLocks noChangeArrowheads="1"/>
          </p:cNvSpPr>
          <p:nvPr/>
        </p:nvSpPr>
        <p:spPr bwMode="auto">
          <a:xfrm>
            <a:off x="3440113" y="33988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45" name="Text Box 5"/>
          <p:cNvSpPr txBox="1">
            <a:spLocks noChangeArrowheads="1"/>
          </p:cNvSpPr>
          <p:nvPr/>
        </p:nvSpPr>
        <p:spPr bwMode="auto">
          <a:xfrm>
            <a:off x="4506913" y="31702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46" name="Text Box 6"/>
          <p:cNvSpPr txBox="1">
            <a:spLocks noChangeArrowheads="1"/>
          </p:cNvSpPr>
          <p:nvPr/>
        </p:nvSpPr>
        <p:spPr bwMode="auto">
          <a:xfrm>
            <a:off x="6640513" y="33988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47" name="Text Box 7"/>
          <p:cNvSpPr txBox="1">
            <a:spLocks noChangeArrowheads="1"/>
          </p:cNvSpPr>
          <p:nvPr/>
        </p:nvSpPr>
        <p:spPr bwMode="auto">
          <a:xfrm>
            <a:off x="6869113" y="35512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48" name="Text Box 8"/>
          <p:cNvSpPr txBox="1">
            <a:spLocks noChangeArrowheads="1"/>
          </p:cNvSpPr>
          <p:nvPr/>
        </p:nvSpPr>
        <p:spPr bwMode="auto">
          <a:xfrm>
            <a:off x="4964113" y="32464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49" name="Text Box 9"/>
          <p:cNvSpPr txBox="1">
            <a:spLocks noChangeArrowheads="1"/>
          </p:cNvSpPr>
          <p:nvPr/>
        </p:nvSpPr>
        <p:spPr bwMode="auto">
          <a:xfrm>
            <a:off x="6259513" y="34750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50" name="Text Box 10"/>
          <p:cNvSpPr txBox="1">
            <a:spLocks noChangeArrowheads="1"/>
          </p:cNvSpPr>
          <p:nvPr/>
        </p:nvSpPr>
        <p:spPr bwMode="auto">
          <a:xfrm>
            <a:off x="4041775" y="3092450"/>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51" name="Text Box 11"/>
          <p:cNvSpPr txBox="1">
            <a:spLocks noChangeArrowheads="1"/>
          </p:cNvSpPr>
          <p:nvPr/>
        </p:nvSpPr>
        <p:spPr bwMode="auto">
          <a:xfrm>
            <a:off x="5954713" y="33988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52" name="Text Box 12"/>
          <p:cNvSpPr txBox="1">
            <a:spLocks noChangeArrowheads="1"/>
          </p:cNvSpPr>
          <p:nvPr/>
        </p:nvSpPr>
        <p:spPr bwMode="auto">
          <a:xfrm>
            <a:off x="5116513" y="31702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53" name="Text Box 13"/>
          <p:cNvSpPr txBox="1">
            <a:spLocks noChangeArrowheads="1"/>
          </p:cNvSpPr>
          <p:nvPr/>
        </p:nvSpPr>
        <p:spPr bwMode="auto">
          <a:xfrm>
            <a:off x="5548313" y="2997200"/>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0254" name="Text Box 14"/>
          <p:cNvSpPr txBox="1">
            <a:spLocks noChangeArrowheads="1"/>
          </p:cNvSpPr>
          <p:nvPr/>
        </p:nvSpPr>
        <p:spPr bwMode="auto">
          <a:xfrm>
            <a:off x="2601913" y="3856038"/>
            <a:ext cx="263525" cy="3651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grpSp>
        <p:nvGrpSpPr>
          <p:cNvPr id="2" name="Group 15"/>
          <p:cNvGrpSpPr>
            <a:grpSpLocks/>
          </p:cNvGrpSpPr>
          <p:nvPr/>
        </p:nvGrpSpPr>
        <p:grpSpPr bwMode="auto">
          <a:xfrm rot="10800000">
            <a:off x="4278313" y="1493838"/>
            <a:ext cx="1365250" cy="1390650"/>
            <a:chOff x="2745" y="3094"/>
            <a:chExt cx="860" cy="876"/>
          </a:xfrm>
        </p:grpSpPr>
        <p:sp>
          <p:nvSpPr>
            <p:cNvPr id="10270" name="Freeform 16"/>
            <p:cNvSpPr>
              <a:spLocks noChangeArrowheads="1"/>
            </p:cNvSpPr>
            <p:nvPr/>
          </p:nvSpPr>
          <p:spPr bwMode="auto">
            <a:xfrm>
              <a:off x="2745" y="3097"/>
              <a:ext cx="148" cy="362"/>
            </a:xfrm>
            <a:custGeom>
              <a:avLst/>
              <a:gdLst>
                <a:gd name="T0" fmla="*/ 305 w 652"/>
                <a:gd name="T1" fmla="*/ 1595 h 1596"/>
                <a:gd name="T2" fmla="*/ 462 w 652"/>
                <a:gd name="T3" fmla="*/ 1216 h 1596"/>
                <a:gd name="T4" fmla="*/ 291 w 652"/>
                <a:gd name="T5" fmla="*/ 816 h 1596"/>
                <a:gd name="T6" fmla="*/ 391 w 652"/>
                <a:gd name="T7" fmla="*/ 428 h 1596"/>
                <a:gd name="T8" fmla="*/ 277 w 652"/>
                <a:gd name="T9" fmla="*/ 66 h 1596"/>
                <a:gd name="T10" fmla="*/ 144 w 652"/>
                <a:gd name="T11" fmla="*/ 0 h 1596"/>
                <a:gd name="T12" fmla="*/ 0 60000 65536"/>
                <a:gd name="T13" fmla="*/ 0 60000 65536"/>
                <a:gd name="T14" fmla="*/ 0 60000 65536"/>
                <a:gd name="T15" fmla="*/ 0 60000 65536"/>
                <a:gd name="T16" fmla="*/ 0 60000 65536"/>
                <a:gd name="T17" fmla="*/ 0 60000 65536"/>
                <a:gd name="T18" fmla="*/ 0 w 652"/>
                <a:gd name="T19" fmla="*/ 0 h 1596"/>
                <a:gd name="T20" fmla="*/ 652 w 652"/>
                <a:gd name="T21" fmla="*/ 1596 h 1596"/>
              </a:gdLst>
              <a:ahLst/>
              <a:cxnLst>
                <a:cxn ang="T12">
                  <a:pos x="T0" y="T1"/>
                </a:cxn>
                <a:cxn ang="T13">
                  <a:pos x="T2" y="T3"/>
                </a:cxn>
                <a:cxn ang="T14">
                  <a:pos x="T4" y="T5"/>
                </a:cxn>
                <a:cxn ang="T15">
                  <a:pos x="T6" y="T7"/>
                </a:cxn>
                <a:cxn ang="T16">
                  <a:pos x="T8" y="T9"/>
                </a:cxn>
                <a:cxn ang="T17">
                  <a:pos x="T10" y="T11"/>
                </a:cxn>
              </a:cxnLst>
              <a:rect l="T18" t="T19" r="T20" b="T21"/>
              <a:pathLst>
                <a:path w="652" h="1596">
                  <a:moveTo>
                    <a:pt x="305" y="1595"/>
                  </a:moveTo>
                  <a:cubicBezTo>
                    <a:pt x="67" y="1432"/>
                    <a:pt x="295" y="1279"/>
                    <a:pt x="462" y="1216"/>
                  </a:cubicBezTo>
                  <a:cubicBezTo>
                    <a:pt x="651" y="1146"/>
                    <a:pt x="517" y="925"/>
                    <a:pt x="291" y="816"/>
                  </a:cubicBezTo>
                  <a:cubicBezTo>
                    <a:pt x="0" y="677"/>
                    <a:pt x="259" y="504"/>
                    <a:pt x="391" y="428"/>
                  </a:cubicBezTo>
                  <a:cubicBezTo>
                    <a:pt x="542" y="339"/>
                    <a:pt x="567" y="109"/>
                    <a:pt x="277" y="66"/>
                  </a:cubicBezTo>
                  <a:lnTo>
                    <a:pt x="144" y="0"/>
                  </a:lnTo>
                </a:path>
              </a:pathLst>
            </a:custGeom>
            <a:noFill/>
            <a:ln w="18360">
              <a:solidFill>
                <a:srgbClr val="00FFFF"/>
              </a:solidFill>
              <a:round/>
              <a:headEnd/>
              <a:tailEnd/>
            </a:ln>
          </p:spPr>
          <p:txBody>
            <a:bodyPr/>
            <a:lstStyle/>
            <a:p>
              <a:endParaRPr lang="en-US"/>
            </a:p>
          </p:txBody>
        </p:sp>
        <p:sp>
          <p:nvSpPr>
            <p:cNvPr id="10271" name="Freeform 17"/>
            <p:cNvSpPr>
              <a:spLocks noChangeArrowheads="1"/>
            </p:cNvSpPr>
            <p:nvPr/>
          </p:nvSpPr>
          <p:spPr bwMode="auto">
            <a:xfrm>
              <a:off x="3444" y="3094"/>
              <a:ext cx="161" cy="803"/>
            </a:xfrm>
            <a:custGeom>
              <a:avLst/>
              <a:gdLst>
                <a:gd name="T0" fmla="*/ 402 w 712"/>
                <a:gd name="T1" fmla="*/ 3538 h 3539"/>
                <a:gd name="T2" fmla="*/ 525 w 712"/>
                <a:gd name="T3" fmla="*/ 2608 h 3539"/>
                <a:gd name="T4" fmla="*/ 311 w 712"/>
                <a:gd name="T5" fmla="*/ 1782 h 3539"/>
                <a:gd name="T6" fmla="*/ 374 w 712"/>
                <a:gd name="T7" fmla="*/ 855 h 3539"/>
                <a:gd name="T8" fmla="*/ 222 w 712"/>
                <a:gd name="T9" fmla="*/ 88 h 3539"/>
                <a:gd name="T10" fmla="*/ 80 w 712"/>
                <a:gd name="T11" fmla="*/ 0 h 3539"/>
                <a:gd name="T12" fmla="*/ 0 60000 65536"/>
                <a:gd name="T13" fmla="*/ 0 60000 65536"/>
                <a:gd name="T14" fmla="*/ 0 60000 65536"/>
                <a:gd name="T15" fmla="*/ 0 60000 65536"/>
                <a:gd name="T16" fmla="*/ 0 60000 65536"/>
                <a:gd name="T17" fmla="*/ 0 60000 65536"/>
                <a:gd name="T18" fmla="*/ 0 w 712"/>
                <a:gd name="T19" fmla="*/ 0 h 3539"/>
                <a:gd name="T20" fmla="*/ 712 w 712"/>
                <a:gd name="T21" fmla="*/ 3539 h 3539"/>
              </a:gdLst>
              <a:ahLst/>
              <a:cxnLst>
                <a:cxn ang="T12">
                  <a:pos x="T0" y="T1"/>
                </a:cxn>
                <a:cxn ang="T13">
                  <a:pos x="T2" y="T3"/>
                </a:cxn>
                <a:cxn ang="T14">
                  <a:pos x="T4" y="T5"/>
                </a:cxn>
                <a:cxn ang="T15">
                  <a:pos x="T6" y="T7"/>
                </a:cxn>
                <a:cxn ang="T16">
                  <a:pos x="T8" y="T9"/>
                </a:cxn>
                <a:cxn ang="T17">
                  <a:pos x="T10" y="T11"/>
                </a:cxn>
              </a:cxnLst>
              <a:rect l="T18" t="T19" r="T20" b="T21"/>
              <a:pathLst>
                <a:path w="712" h="3539">
                  <a:moveTo>
                    <a:pt x="402" y="3538"/>
                  </a:moveTo>
                  <a:cubicBezTo>
                    <a:pt x="141" y="3278"/>
                    <a:pt x="359" y="2826"/>
                    <a:pt x="525" y="2608"/>
                  </a:cubicBezTo>
                  <a:cubicBezTo>
                    <a:pt x="711" y="2365"/>
                    <a:pt x="553" y="1925"/>
                    <a:pt x="311" y="1782"/>
                  </a:cubicBezTo>
                  <a:cubicBezTo>
                    <a:pt x="0" y="1599"/>
                    <a:pt x="248" y="1087"/>
                    <a:pt x="374" y="855"/>
                  </a:cubicBezTo>
                  <a:cubicBezTo>
                    <a:pt x="522" y="588"/>
                    <a:pt x="524" y="52"/>
                    <a:pt x="222" y="88"/>
                  </a:cubicBezTo>
                  <a:lnTo>
                    <a:pt x="80" y="0"/>
                  </a:lnTo>
                </a:path>
              </a:pathLst>
            </a:custGeom>
            <a:noFill/>
            <a:ln w="18360">
              <a:solidFill>
                <a:srgbClr val="FF0000"/>
              </a:solidFill>
              <a:round/>
              <a:headEnd/>
              <a:tailEnd/>
            </a:ln>
          </p:spPr>
          <p:txBody>
            <a:bodyPr/>
            <a:lstStyle/>
            <a:p>
              <a:endParaRPr lang="en-US"/>
            </a:p>
          </p:txBody>
        </p:sp>
        <p:sp>
          <p:nvSpPr>
            <p:cNvPr id="10272" name="Freeform 18"/>
            <p:cNvSpPr>
              <a:spLocks noChangeArrowheads="1"/>
            </p:cNvSpPr>
            <p:nvPr/>
          </p:nvSpPr>
          <p:spPr bwMode="auto">
            <a:xfrm>
              <a:off x="2771" y="3452"/>
              <a:ext cx="148" cy="362"/>
            </a:xfrm>
            <a:custGeom>
              <a:avLst/>
              <a:gdLst>
                <a:gd name="T0" fmla="*/ 305 w 652"/>
                <a:gd name="T1" fmla="*/ 1595 h 1596"/>
                <a:gd name="T2" fmla="*/ 462 w 652"/>
                <a:gd name="T3" fmla="*/ 1216 h 1596"/>
                <a:gd name="T4" fmla="*/ 291 w 652"/>
                <a:gd name="T5" fmla="*/ 816 h 1596"/>
                <a:gd name="T6" fmla="*/ 391 w 652"/>
                <a:gd name="T7" fmla="*/ 428 h 1596"/>
                <a:gd name="T8" fmla="*/ 277 w 652"/>
                <a:gd name="T9" fmla="*/ 66 h 1596"/>
                <a:gd name="T10" fmla="*/ 144 w 652"/>
                <a:gd name="T11" fmla="*/ 0 h 1596"/>
                <a:gd name="T12" fmla="*/ 0 60000 65536"/>
                <a:gd name="T13" fmla="*/ 0 60000 65536"/>
                <a:gd name="T14" fmla="*/ 0 60000 65536"/>
                <a:gd name="T15" fmla="*/ 0 60000 65536"/>
                <a:gd name="T16" fmla="*/ 0 60000 65536"/>
                <a:gd name="T17" fmla="*/ 0 60000 65536"/>
                <a:gd name="T18" fmla="*/ 0 w 652"/>
                <a:gd name="T19" fmla="*/ 0 h 1596"/>
                <a:gd name="T20" fmla="*/ 652 w 652"/>
                <a:gd name="T21" fmla="*/ 1596 h 1596"/>
              </a:gdLst>
              <a:ahLst/>
              <a:cxnLst>
                <a:cxn ang="T12">
                  <a:pos x="T0" y="T1"/>
                </a:cxn>
                <a:cxn ang="T13">
                  <a:pos x="T2" y="T3"/>
                </a:cxn>
                <a:cxn ang="T14">
                  <a:pos x="T4" y="T5"/>
                </a:cxn>
                <a:cxn ang="T15">
                  <a:pos x="T6" y="T7"/>
                </a:cxn>
                <a:cxn ang="T16">
                  <a:pos x="T8" y="T9"/>
                </a:cxn>
                <a:cxn ang="T17">
                  <a:pos x="T10" y="T11"/>
                </a:cxn>
              </a:cxnLst>
              <a:rect l="T18" t="T19" r="T20" b="T21"/>
              <a:pathLst>
                <a:path w="652" h="1596">
                  <a:moveTo>
                    <a:pt x="305" y="1595"/>
                  </a:moveTo>
                  <a:cubicBezTo>
                    <a:pt x="67" y="1432"/>
                    <a:pt x="295" y="1279"/>
                    <a:pt x="462" y="1216"/>
                  </a:cubicBezTo>
                  <a:cubicBezTo>
                    <a:pt x="651" y="1146"/>
                    <a:pt x="517" y="925"/>
                    <a:pt x="291" y="816"/>
                  </a:cubicBezTo>
                  <a:cubicBezTo>
                    <a:pt x="0" y="677"/>
                    <a:pt x="259" y="504"/>
                    <a:pt x="391" y="428"/>
                  </a:cubicBezTo>
                  <a:cubicBezTo>
                    <a:pt x="542" y="339"/>
                    <a:pt x="567" y="109"/>
                    <a:pt x="277" y="66"/>
                  </a:cubicBezTo>
                  <a:lnTo>
                    <a:pt x="144" y="0"/>
                  </a:lnTo>
                </a:path>
              </a:pathLst>
            </a:custGeom>
            <a:noFill/>
            <a:ln w="18360">
              <a:solidFill>
                <a:srgbClr val="00FFFF"/>
              </a:solidFill>
              <a:round/>
              <a:headEnd/>
              <a:tailEnd/>
            </a:ln>
          </p:spPr>
          <p:txBody>
            <a:bodyPr/>
            <a:lstStyle/>
            <a:p>
              <a:endParaRPr lang="en-US"/>
            </a:p>
          </p:txBody>
        </p:sp>
        <p:sp>
          <p:nvSpPr>
            <p:cNvPr id="10273" name="Line 19"/>
            <p:cNvSpPr>
              <a:spLocks noChangeShapeType="1"/>
            </p:cNvSpPr>
            <p:nvPr/>
          </p:nvSpPr>
          <p:spPr bwMode="auto">
            <a:xfrm>
              <a:off x="2833" y="3809"/>
              <a:ext cx="1" cy="54"/>
            </a:xfrm>
            <a:prstGeom prst="line">
              <a:avLst/>
            </a:prstGeom>
            <a:noFill/>
            <a:ln w="73080">
              <a:solidFill>
                <a:srgbClr val="00FFFF"/>
              </a:solidFill>
              <a:round/>
              <a:headEnd/>
              <a:tailEnd type="triangle" w="med" len="med"/>
            </a:ln>
          </p:spPr>
          <p:txBody>
            <a:bodyPr/>
            <a:lstStyle/>
            <a:p>
              <a:endParaRPr lang="en-US"/>
            </a:p>
          </p:txBody>
        </p:sp>
        <p:sp>
          <p:nvSpPr>
            <p:cNvPr id="10274" name="Line 20"/>
            <p:cNvSpPr>
              <a:spLocks noChangeShapeType="1"/>
            </p:cNvSpPr>
            <p:nvPr/>
          </p:nvSpPr>
          <p:spPr bwMode="auto">
            <a:xfrm>
              <a:off x="3531" y="3903"/>
              <a:ext cx="1" cy="67"/>
            </a:xfrm>
            <a:prstGeom prst="line">
              <a:avLst/>
            </a:prstGeom>
            <a:noFill/>
            <a:ln w="73080">
              <a:solidFill>
                <a:srgbClr val="FF0000"/>
              </a:solidFill>
              <a:round/>
              <a:headEnd/>
              <a:tailEnd type="triangle" w="med" len="med"/>
            </a:ln>
          </p:spPr>
          <p:txBody>
            <a:bodyPr/>
            <a:lstStyle/>
            <a:p>
              <a:endParaRPr lang="en-US"/>
            </a:p>
          </p:txBody>
        </p:sp>
      </p:grpSp>
      <p:sp>
        <p:nvSpPr>
          <p:cNvPr id="46101" name="Text Box 21"/>
          <p:cNvSpPr txBox="1">
            <a:spLocks noChangeArrowheads="1"/>
          </p:cNvSpPr>
          <p:nvPr/>
        </p:nvSpPr>
        <p:spPr bwMode="auto">
          <a:xfrm>
            <a:off x="152400" y="1417638"/>
            <a:ext cx="4125913" cy="1460500"/>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GB" u="sng" dirty="0">
                <a:solidFill>
                  <a:srgbClr val="FFFFFF"/>
                </a:solidFill>
              </a:rPr>
              <a:t>Simple case</a:t>
            </a:r>
            <a:r>
              <a:rPr lang="en-GB" dirty="0">
                <a:solidFill>
                  <a:srgbClr val="FFFFFF"/>
                </a:solidFill>
              </a:rPr>
              <a:t>: let’s say these atoms can only absorb green photons.  </a:t>
            </a:r>
            <a:r>
              <a:rPr lang="en-GB">
                <a:solidFill>
                  <a:srgbClr val="FFFFFF"/>
                </a:solidFill>
              </a:rPr>
              <a:t>Get dark absorption line at green part of spectrum.</a:t>
            </a:r>
          </a:p>
        </p:txBody>
      </p:sp>
      <p:pic>
        <p:nvPicPr>
          <p:cNvPr id="46102" name="Picture 22"/>
          <p:cNvPicPr>
            <a:picLocks noChangeAspect="1" noChangeArrowheads="1"/>
          </p:cNvPicPr>
          <p:nvPr/>
        </p:nvPicPr>
        <p:blipFill>
          <a:blip r:embed="rId3"/>
          <a:srcRect/>
          <a:stretch>
            <a:fillRect/>
          </a:stretch>
        </p:blipFill>
        <p:spPr bwMode="auto">
          <a:xfrm>
            <a:off x="7478713" y="1417638"/>
            <a:ext cx="2236787" cy="1120775"/>
          </a:xfrm>
          <a:prstGeom prst="rect">
            <a:avLst/>
          </a:prstGeom>
          <a:noFill/>
          <a:ln w="9525">
            <a:noFill/>
            <a:miter lim="800000"/>
            <a:headEnd/>
            <a:tailEnd/>
          </a:ln>
        </p:spPr>
      </p:pic>
      <p:sp>
        <p:nvSpPr>
          <p:cNvPr id="46103" name="Line 23"/>
          <p:cNvSpPr>
            <a:spLocks noChangeShapeType="1"/>
          </p:cNvSpPr>
          <p:nvPr/>
        </p:nvSpPr>
        <p:spPr bwMode="auto">
          <a:xfrm>
            <a:off x="8697913" y="1417638"/>
            <a:ext cx="0" cy="1143000"/>
          </a:xfrm>
          <a:prstGeom prst="line">
            <a:avLst/>
          </a:prstGeom>
          <a:noFill/>
          <a:ln w="73080">
            <a:solidFill>
              <a:srgbClr val="000000"/>
            </a:solidFill>
            <a:round/>
            <a:headEnd/>
            <a:tailEnd/>
          </a:ln>
        </p:spPr>
        <p:txBody>
          <a:bodyPr/>
          <a:lstStyle/>
          <a:p>
            <a:endParaRPr lang="en-US"/>
          </a:p>
        </p:txBody>
      </p:sp>
      <p:grpSp>
        <p:nvGrpSpPr>
          <p:cNvPr id="3" name="Group 24"/>
          <p:cNvGrpSpPr>
            <a:grpSpLocks/>
          </p:cNvGrpSpPr>
          <p:nvPr/>
        </p:nvGrpSpPr>
        <p:grpSpPr bwMode="auto">
          <a:xfrm rot="10800000">
            <a:off x="4506913" y="5989638"/>
            <a:ext cx="1055687" cy="1371600"/>
            <a:chOff x="2678" y="403"/>
            <a:chExt cx="665" cy="864"/>
          </a:xfrm>
        </p:grpSpPr>
        <p:sp>
          <p:nvSpPr>
            <p:cNvPr id="10263" name="Line 25"/>
            <p:cNvSpPr>
              <a:spLocks noChangeShapeType="1"/>
            </p:cNvSpPr>
            <p:nvPr/>
          </p:nvSpPr>
          <p:spPr bwMode="auto">
            <a:xfrm>
              <a:off x="3027" y="1065"/>
              <a:ext cx="7" cy="88"/>
            </a:xfrm>
            <a:prstGeom prst="line">
              <a:avLst/>
            </a:prstGeom>
            <a:noFill/>
            <a:ln w="73080">
              <a:solidFill>
                <a:srgbClr val="00FF00"/>
              </a:solidFill>
              <a:round/>
              <a:headEnd/>
              <a:tailEnd type="triangle" w="med" len="med"/>
            </a:ln>
          </p:spPr>
          <p:txBody>
            <a:bodyPr/>
            <a:lstStyle/>
            <a:p>
              <a:endParaRPr lang="en-US"/>
            </a:p>
          </p:txBody>
        </p:sp>
        <p:sp>
          <p:nvSpPr>
            <p:cNvPr id="10264" name="Freeform 26"/>
            <p:cNvSpPr>
              <a:spLocks noChangeArrowheads="1"/>
            </p:cNvSpPr>
            <p:nvPr/>
          </p:nvSpPr>
          <p:spPr bwMode="auto">
            <a:xfrm>
              <a:off x="2678" y="446"/>
              <a:ext cx="148" cy="330"/>
            </a:xfrm>
            <a:custGeom>
              <a:avLst/>
              <a:gdLst>
                <a:gd name="T0" fmla="*/ 305 w 652"/>
                <a:gd name="T1" fmla="*/ 1453 h 1454"/>
                <a:gd name="T2" fmla="*/ 462 w 652"/>
                <a:gd name="T3" fmla="*/ 1108 h 1454"/>
                <a:gd name="T4" fmla="*/ 291 w 652"/>
                <a:gd name="T5" fmla="*/ 743 h 1454"/>
                <a:gd name="T6" fmla="*/ 391 w 652"/>
                <a:gd name="T7" fmla="*/ 390 h 1454"/>
                <a:gd name="T8" fmla="*/ 277 w 652"/>
                <a:gd name="T9" fmla="*/ 60 h 1454"/>
                <a:gd name="T10" fmla="*/ 144 w 652"/>
                <a:gd name="T11" fmla="*/ 0 h 1454"/>
                <a:gd name="T12" fmla="*/ 0 60000 65536"/>
                <a:gd name="T13" fmla="*/ 0 60000 65536"/>
                <a:gd name="T14" fmla="*/ 0 60000 65536"/>
                <a:gd name="T15" fmla="*/ 0 60000 65536"/>
                <a:gd name="T16" fmla="*/ 0 60000 65536"/>
                <a:gd name="T17" fmla="*/ 0 60000 65536"/>
                <a:gd name="T18" fmla="*/ 0 w 652"/>
                <a:gd name="T19" fmla="*/ 0 h 1454"/>
                <a:gd name="T20" fmla="*/ 652 w 652"/>
                <a:gd name="T21" fmla="*/ 1454 h 1454"/>
              </a:gdLst>
              <a:ahLst/>
              <a:cxnLst>
                <a:cxn ang="T12">
                  <a:pos x="T0" y="T1"/>
                </a:cxn>
                <a:cxn ang="T13">
                  <a:pos x="T2" y="T3"/>
                </a:cxn>
                <a:cxn ang="T14">
                  <a:pos x="T4" y="T5"/>
                </a:cxn>
                <a:cxn ang="T15">
                  <a:pos x="T6" y="T7"/>
                </a:cxn>
                <a:cxn ang="T16">
                  <a:pos x="T8" y="T9"/>
                </a:cxn>
                <a:cxn ang="T17">
                  <a:pos x="T10" y="T11"/>
                </a:cxn>
              </a:cxnLst>
              <a:rect l="T18" t="T19" r="T20" b="T21"/>
              <a:pathLst>
                <a:path w="652" h="1454">
                  <a:moveTo>
                    <a:pt x="305" y="1453"/>
                  </a:moveTo>
                  <a:cubicBezTo>
                    <a:pt x="67" y="1305"/>
                    <a:pt x="295" y="1165"/>
                    <a:pt x="462" y="1108"/>
                  </a:cubicBezTo>
                  <a:cubicBezTo>
                    <a:pt x="651" y="1044"/>
                    <a:pt x="517" y="843"/>
                    <a:pt x="291" y="743"/>
                  </a:cubicBezTo>
                  <a:cubicBezTo>
                    <a:pt x="0" y="617"/>
                    <a:pt x="259" y="459"/>
                    <a:pt x="391" y="390"/>
                  </a:cubicBezTo>
                  <a:cubicBezTo>
                    <a:pt x="542" y="309"/>
                    <a:pt x="567" y="99"/>
                    <a:pt x="277" y="60"/>
                  </a:cubicBezTo>
                  <a:lnTo>
                    <a:pt x="144" y="0"/>
                  </a:lnTo>
                </a:path>
              </a:pathLst>
            </a:custGeom>
            <a:noFill/>
            <a:ln w="18360">
              <a:solidFill>
                <a:srgbClr val="00FFFF"/>
              </a:solidFill>
              <a:round/>
              <a:headEnd/>
              <a:tailEnd/>
            </a:ln>
          </p:spPr>
          <p:txBody>
            <a:bodyPr/>
            <a:lstStyle/>
            <a:p>
              <a:endParaRPr lang="en-US"/>
            </a:p>
          </p:txBody>
        </p:sp>
        <p:sp>
          <p:nvSpPr>
            <p:cNvPr id="10265" name="Freeform 27"/>
            <p:cNvSpPr>
              <a:spLocks noChangeArrowheads="1"/>
            </p:cNvSpPr>
            <p:nvPr/>
          </p:nvSpPr>
          <p:spPr bwMode="auto">
            <a:xfrm>
              <a:off x="2704" y="768"/>
              <a:ext cx="148" cy="318"/>
            </a:xfrm>
            <a:custGeom>
              <a:avLst/>
              <a:gdLst>
                <a:gd name="T0" fmla="*/ 305 w 652"/>
                <a:gd name="T1" fmla="*/ 1401 h 1402"/>
                <a:gd name="T2" fmla="*/ 462 w 652"/>
                <a:gd name="T3" fmla="*/ 1068 h 1402"/>
                <a:gd name="T4" fmla="*/ 291 w 652"/>
                <a:gd name="T5" fmla="*/ 717 h 1402"/>
                <a:gd name="T6" fmla="*/ 391 w 652"/>
                <a:gd name="T7" fmla="*/ 376 h 1402"/>
                <a:gd name="T8" fmla="*/ 277 w 652"/>
                <a:gd name="T9" fmla="*/ 58 h 1402"/>
                <a:gd name="T10" fmla="*/ 144 w 652"/>
                <a:gd name="T11" fmla="*/ 0 h 1402"/>
                <a:gd name="T12" fmla="*/ 0 60000 65536"/>
                <a:gd name="T13" fmla="*/ 0 60000 65536"/>
                <a:gd name="T14" fmla="*/ 0 60000 65536"/>
                <a:gd name="T15" fmla="*/ 0 60000 65536"/>
                <a:gd name="T16" fmla="*/ 0 60000 65536"/>
                <a:gd name="T17" fmla="*/ 0 60000 65536"/>
                <a:gd name="T18" fmla="*/ 0 w 652"/>
                <a:gd name="T19" fmla="*/ 0 h 1402"/>
                <a:gd name="T20" fmla="*/ 652 w 652"/>
                <a:gd name="T21" fmla="*/ 1402 h 1402"/>
              </a:gdLst>
              <a:ahLst/>
              <a:cxnLst>
                <a:cxn ang="T12">
                  <a:pos x="T0" y="T1"/>
                </a:cxn>
                <a:cxn ang="T13">
                  <a:pos x="T2" y="T3"/>
                </a:cxn>
                <a:cxn ang="T14">
                  <a:pos x="T4" y="T5"/>
                </a:cxn>
                <a:cxn ang="T15">
                  <a:pos x="T6" y="T7"/>
                </a:cxn>
                <a:cxn ang="T16">
                  <a:pos x="T8" y="T9"/>
                </a:cxn>
                <a:cxn ang="T17">
                  <a:pos x="T10" y="T11"/>
                </a:cxn>
              </a:cxnLst>
              <a:rect l="T18" t="T19" r="T20" b="T21"/>
              <a:pathLst>
                <a:path w="652" h="1402">
                  <a:moveTo>
                    <a:pt x="305" y="1401"/>
                  </a:moveTo>
                  <a:cubicBezTo>
                    <a:pt x="67" y="1258"/>
                    <a:pt x="295" y="1123"/>
                    <a:pt x="462" y="1068"/>
                  </a:cubicBezTo>
                  <a:cubicBezTo>
                    <a:pt x="651" y="1007"/>
                    <a:pt x="517" y="812"/>
                    <a:pt x="291" y="717"/>
                  </a:cubicBezTo>
                  <a:cubicBezTo>
                    <a:pt x="0" y="595"/>
                    <a:pt x="259" y="443"/>
                    <a:pt x="391" y="376"/>
                  </a:cubicBezTo>
                  <a:cubicBezTo>
                    <a:pt x="542" y="298"/>
                    <a:pt x="567" y="96"/>
                    <a:pt x="277" y="58"/>
                  </a:cubicBezTo>
                  <a:lnTo>
                    <a:pt x="144" y="0"/>
                  </a:lnTo>
                </a:path>
              </a:pathLst>
            </a:custGeom>
            <a:noFill/>
            <a:ln w="18360">
              <a:solidFill>
                <a:srgbClr val="00FFFF"/>
              </a:solidFill>
              <a:round/>
              <a:headEnd/>
              <a:tailEnd/>
            </a:ln>
          </p:spPr>
          <p:txBody>
            <a:bodyPr/>
            <a:lstStyle/>
            <a:p>
              <a:endParaRPr lang="en-US"/>
            </a:p>
          </p:txBody>
        </p:sp>
        <p:sp>
          <p:nvSpPr>
            <p:cNvPr id="10266" name="Line 28"/>
            <p:cNvSpPr>
              <a:spLocks noChangeShapeType="1"/>
            </p:cNvSpPr>
            <p:nvPr/>
          </p:nvSpPr>
          <p:spPr bwMode="auto">
            <a:xfrm flipH="1">
              <a:off x="2775" y="1065"/>
              <a:ext cx="9" cy="61"/>
            </a:xfrm>
            <a:prstGeom prst="line">
              <a:avLst/>
            </a:prstGeom>
            <a:noFill/>
            <a:ln w="73080">
              <a:solidFill>
                <a:srgbClr val="00FFFF"/>
              </a:solidFill>
              <a:round/>
              <a:headEnd/>
              <a:tailEnd type="triangle" w="med" len="med"/>
            </a:ln>
          </p:spPr>
          <p:txBody>
            <a:bodyPr/>
            <a:lstStyle/>
            <a:p>
              <a:endParaRPr lang="en-US"/>
            </a:p>
          </p:txBody>
        </p:sp>
        <p:sp>
          <p:nvSpPr>
            <p:cNvPr id="10267" name="Freeform 29"/>
            <p:cNvSpPr>
              <a:spLocks noChangeArrowheads="1"/>
            </p:cNvSpPr>
            <p:nvPr/>
          </p:nvSpPr>
          <p:spPr bwMode="auto">
            <a:xfrm>
              <a:off x="3182" y="403"/>
              <a:ext cx="161" cy="803"/>
            </a:xfrm>
            <a:custGeom>
              <a:avLst/>
              <a:gdLst>
                <a:gd name="T0" fmla="*/ 402 w 712"/>
                <a:gd name="T1" fmla="*/ 3538 h 3539"/>
                <a:gd name="T2" fmla="*/ 525 w 712"/>
                <a:gd name="T3" fmla="*/ 2608 h 3539"/>
                <a:gd name="T4" fmla="*/ 311 w 712"/>
                <a:gd name="T5" fmla="*/ 1782 h 3539"/>
                <a:gd name="T6" fmla="*/ 374 w 712"/>
                <a:gd name="T7" fmla="*/ 855 h 3539"/>
                <a:gd name="T8" fmla="*/ 222 w 712"/>
                <a:gd name="T9" fmla="*/ 88 h 3539"/>
                <a:gd name="T10" fmla="*/ 80 w 712"/>
                <a:gd name="T11" fmla="*/ 0 h 3539"/>
                <a:gd name="T12" fmla="*/ 0 60000 65536"/>
                <a:gd name="T13" fmla="*/ 0 60000 65536"/>
                <a:gd name="T14" fmla="*/ 0 60000 65536"/>
                <a:gd name="T15" fmla="*/ 0 60000 65536"/>
                <a:gd name="T16" fmla="*/ 0 60000 65536"/>
                <a:gd name="T17" fmla="*/ 0 60000 65536"/>
                <a:gd name="T18" fmla="*/ 0 w 712"/>
                <a:gd name="T19" fmla="*/ 0 h 3539"/>
                <a:gd name="T20" fmla="*/ 712 w 712"/>
                <a:gd name="T21" fmla="*/ 3539 h 3539"/>
              </a:gdLst>
              <a:ahLst/>
              <a:cxnLst>
                <a:cxn ang="T12">
                  <a:pos x="T0" y="T1"/>
                </a:cxn>
                <a:cxn ang="T13">
                  <a:pos x="T2" y="T3"/>
                </a:cxn>
                <a:cxn ang="T14">
                  <a:pos x="T4" y="T5"/>
                </a:cxn>
                <a:cxn ang="T15">
                  <a:pos x="T6" y="T7"/>
                </a:cxn>
                <a:cxn ang="T16">
                  <a:pos x="T8" y="T9"/>
                </a:cxn>
                <a:cxn ang="T17">
                  <a:pos x="T10" y="T11"/>
                </a:cxn>
              </a:cxnLst>
              <a:rect l="T18" t="T19" r="T20" b="T21"/>
              <a:pathLst>
                <a:path w="712" h="3539">
                  <a:moveTo>
                    <a:pt x="402" y="3538"/>
                  </a:moveTo>
                  <a:cubicBezTo>
                    <a:pt x="141" y="3278"/>
                    <a:pt x="359" y="2826"/>
                    <a:pt x="525" y="2608"/>
                  </a:cubicBezTo>
                  <a:cubicBezTo>
                    <a:pt x="711" y="2365"/>
                    <a:pt x="553" y="1925"/>
                    <a:pt x="311" y="1782"/>
                  </a:cubicBezTo>
                  <a:cubicBezTo>
                    <a:pt x="0" y="1599"/>
                    <a:pt x="248" y="1087"/>
                    <a:pt x="374" y="855"/>
                  </a:cubicBezTo>
                  <a:cubicBezTo>
                    <a:pt x="522" y="588"/>
                    <a:pt x="524" y="52"/>
                    <a:pt x="222" y="88"/>
                  </a:cubicBezTo>
                  <a:lnTo>
                    <a:pt x="80" y="0"/>
                  </a:lnTo>
                </a:path>
              </a:pathLst>
            </a:custGeom>
            <a:noFill/>
            <a:ln w="18360">
              <a:solidFill>
                <a:srgbClr val="FF0000"/>
              </a:solidFill>
              <a:round/>
              <a:headEnd/>
              <a:tailEnd/>
            </a:ln>
          </p:spPr>
          <p:txBody>
            <a:bodyPr/>
            <a:lstStyle/>
            <a:p>
              <a:endParaRPr lang="en-US"/>
            </a:p>
          </p:txBody>
        </p:sp>
        <p:sp>
          <p:nvSpPr>
            <p:cNvPr id="10268" name="Line 30"/>
            <p:cNvSpPr>
              <a:spLocks noChangeShapeType="1"/>
            </p:cNvSpPr>
            <p:nvPr/>
          </p:nvSpPr>
          <p:spPr bwMode="auto">
            <a:xfrm>
              <a:off x="3265" y="1213"/>
              <a:ext cx="1" cy="54"/>
            </a:xfrm>
            <a:prstGeom prst="line">
              <a:avLst/>
            </a:prstGeom>
            <a:noFill/>
            <a:ln w="73080">
              <a:solidFill>
                <a:srgbClr val="FF0000"/>
              </a:solidFill>
              <a:round/>
              <a:headEnd/>
              <a:tailEnd type="triangle" w="med" len="med"/>
            </a:ln>
          </p:spPr>
          <p:txBody>
            <a:bodyPr/>
            <a:lstStyle/>
            <a:p>
              <a:endParaRPr lang="en-US"/>
            </a:p>
          </p:txBody>
        </p:sp>
        <p:sp>
          <p:nvSpPr>
            <p:cNvPr id="10269" name="Freeform 31"/>
            <p:cNvSpPr>
              <a:spLocks noChangeArrowheads="1"/>
            </p:cNvSpPr>
            <p:nvPr/>
          </p:nvSpPr>
          <p:spPr bwMode="auto">
            <a:xfrm>
              <a:off x="2950" y="467"/>
              <a:ext cx="160" cy="626"/>
            </a:xfrm>
            <a:custGeom>
              <a:avLst/>
              <a:gdLst>
                <a:gd name="T0" fmla="*/ 423 w 707"/>
                <a:gd name="T1" fmla="*/ 2758 h 2759"/>
                <a:gd name="T2" fmla="*/ 528 w 707"/>
                <a:gd name="T3" fmla="*/ 2030 h 2759"/>
                <a:gd name="T4" fmla="*/ 306 w 707"/>
                <a:gd name="T5" fmla="*/ 1388 h 2759"/>
                <a:gd name="T6" fmla="*/ 353 w 707"/>
                <a:gd name="T7" fmla="*/ 663 h 2759"/>
                <a:gd name="T8" fmla="*/ 191 w 707"/>
                <a:gd name="T9" fmla="*/ 67 h 2759"/>
                <a:gd name="T10" fmla="*/ 53 w 707"/>
                <a:gd name="T11" fmla="*/ 0 h 2759"/>
                <a:gd name="T12" fmla="*/ 0 60000 65536"/>
                <a:gd name="T13" fmla="*/ 0 60000 65536"/>
                <a:gd name="T14" fmla="*/ 0 60000 65536"/>
                <a:gd name="T15" fmla="*/ 0 60000 65536"/>
                <a:gd name="T16" fmla="*/ 0 60000 65536"/>
                <a:gd name="T17" fmla="*/ 0 60000 65536"/>
                <a:gd name="T18" fmla="*/ 0 w 707"/>
                <a:gd name="T19" fmla="*/ 0 h 2759"/>
                <a:gd name="T20" fmla="*/ 707 w 707"/>
                <a:gd name="T21" fmla="*/ 2759 h 2759"/>
              </a:gdLst>
              <a:ahLst/>
              <a:cxnLst>
                <a:cxn ang="T12">
                  <a:pos x="T0" y="T1"/>
                </a:cxn>
                <a:cxn ang="T13">
                  <a:pos x="T2" y="T3"/>
                </a:cxn>
                <a:cxn ang="T14">
                  <a:pos x="T4" y="T5"/>
                </a:cxn>
                <a:cxn ang="T15">
                  <a:pos x="T6" y="T7"/>
                </a:cxn>
                <a:cxn ang="T16">
                  <a:pos x="T8" y="T9"/>
                </a:cxn>
                <a:cxn ang="T17">
                  <a:pos x="T10" y="T11"/>
                </a:cxn>
              </a:cxnLst>
              <a:rect l="T18" t="T19" r="T20" b="T21"/>
              <a:pathLst>
                <a:path w="707" h="2759">
                  <a:moveTo>
                    <a:pt x="423" y="2758"/>
                  </a:moveTo>
                  <a:cubicBezTo>
                    <a:pt x="166" y="2561"/>
                    <a:pt x="370" y="2202"/>
                    <a:pt x="528" y="2030"/>
                  </a:cubicBezTo>
                  <a:cubicBezTo>
                    <a:pt x="706" y="1835"/>
                    <a:pt x="544" y="1495"/>
                    <a:pt x="306" y="1388"/>
                  </a:cubicBezTo>
                  <a:cubicBezTo>
                    <a:pt x="0" y="1251"/>
                    <a:pt x="234" y="847"/>
                    <a:pt x="353" y="663"/>
                  </a:cubicBezTo>
                  <a:cubicBezTo>
                    <a:pt x="491" y="449"/>
                    <a:pt x="485" y="33"/>
                    <a:pt x="191" y="67"/>
                  </a:cubicBezTo>
                  <a:lnTo>
                    <a:pt x="53" y="0"/>
                  </a:lnTo>
                </a:path>
              </a:pathLst>
            </a:custGeom>
            <a:noFill/>
            <a:ln w="18360">
              <a:solidFill>
                <a:srgbClr val="00FF00"/>
              </a:solidFill>
              <a:round/>
              <a:headEnd/>
              <a:tailEnd/>
            </a:ln>
          </p:spPr>
          <p:txBody>
            <a:bodyPr/>
            <a:lstStyle/>
            <a:p>
              <a:endParaRPr lang="en-US"/>
            </a:p>
          </p:txBody>
        </p:sp>
      </p:grpSp>
      <p:sp>
        <p:nvSpPr>
          <p:cNvPr id="10260" name="Text Box 32"/>
          <p:cNvSpPr txBox="1">
            <a:spLocks noChangeArrowheads="1"/>
          </p:cNvSpPr>
          <p:nvPr/>
        </p:nvSpPr>
        <p:spPr bwMode="auto">
          <a:xfrm>
            <a:off x="5494338" y="5380038"/>
            <a:ext cx="4294187" cy="1187450"/>
          </a:xfrm>
          <a:prstGeom prst="rect">
            <a:avLst/>
          </a:prstGeom>
          <a:noFill/>
          <a:ln w="9525">
            <a:noFill/>
            <a:miter lim="800000"/>
            <a:headEnd/>
            <a:tailEnd/>
          </a:ln>
        </p:spPr>
        <p:txBody>
          <a:bodyPr wrap="none">
            <a:spAutoFit/>
          </a:bodyPr>
          <a:lstStyle/>
          <a:p>
            <a:r>
              <a:rPr lang="en-US">
                <a:solidFill>
                  <a:schemeClr val="tx1"/>
                </a:solidFill>
              </a:rPr>
              <a:t>hot (millions of K), dense interior</a:t>
            </a:r>
          </a:p>
          <a:p>
            <a:r>
              <a:rPr lang="en-US">
                <a:solidFill>
                  <a:schemeClr val="tx1"/>
                </a:solidFill>
              </a:rPr>
              <a:t>has blackbody spectrum,</a:t>
            </a:r>
          </a:p>
          <a:p>
            <a:r>
              <a:rPr lang="en-US">
                <a:solidFill>
                  <a:schemeClr val="tx1"/>
                </a:solidFill>
              </a:rPr>
              <a:t>gas fully </a:t>
            </a:r>
            <a:r>
              <a:rPr lang="en-US" u="sng">
                <a:solidFill>
                  <a:schemeClr val="tx1"/>
                </a:solidFill>
              </a:rPr>
              <a:t>ionized</a:t>
            </a:r>
          </a:p>
        </p:txBody>
      </p:sp>
      <p:sp>
        <p:nvSpPr>
          <p:cNvPr id="10261" name="Oval 33"/>
          <p:cNvSpPr>
            <a:spLocks noChangeArrowheads="1"/>
          </p:cNvSpPr>
          <p:nvPr/>
        </p:nvSpPr>
        <p:spPr bwMode="auto">
          <a:xfrm>
            <a:off x="1611313" y="3703638"/>
            <a:ext cx="7162800" cy="7056437"/>
          </a:xfrm>
          <a:prstGeom prst="ellipse">
            <a:avLst/>
          </a:prstGeom>
          <a:noFill/>
          <a:ln w="25400">
            <a:solidFill>
              <a:schemeClr val="tx1"/>
            </a:solidFill>
            <a:round/>
            <a:headEnd/>
            <a:tailEnd/>
          </a:ln>
        </p:spPr>
        <p:txBody>
          <a:bodyPr wrap="none" anchor="ctr"/>
          <a:lstStyle/>
          <a:p>
            <a:endParaRPr lang="en-US"/>
          </a:p>
        </p:txBody>
      </p:sp>
      <p:sp>
        <p:nvSpPr>
          <p:cNvPr id="10262" name="Text Box 34"/>
          <p:cNvSpPr txBox="1">
            <a:spLocks noChangeArrowheads="1"/>
          </p:cNvSpPr>
          <p:nvPr/>
        </p:nvSpPr>
        <p:spPr bwMode="auto">
          <a:xfrm>
            <a:off x="155238" y="4160838"/>
            <a:ext cx="3284874" cy="1200329"/>
          </a:xfrm>
          <a:prstGeom prst="rect">
            <a:avLst/>
          </a:prstGeom>
          <a:noFill/>
          <a:ln w="9525">
            <a:noFill/>
            <a:miter lim="800000"/>
            <a:headEnd/>
            <a:tailEnd/>
          </a:ln>
        </p:spPr>
        <p:txBody>
          <a:bodyPr wrap="none">
            <a:spAutoFit/>
          </a:bodyPr>
          <a:lstStyle/>
          <a:p>
            <a:r>
              <a:rPr lang="en-US" dirty="0"/>
              <a:t>“atmosphere” (thousands</a:t>
            </a:r>
          </a:p>
          <a:p>
            <a:r>
              <a:rPr lang="en-US" dirty="0"/>
              <a:t>of K) has atoms and ions</a:t>
            </a:r>
          </a:p>
          <a:p>
            <a:r>
              <a:rPr lang="en-US" dirty="0"/>
              <a:t>with </a:t>
            </a:r>
            <a:r>
              <a:rPr lang="en-US" u="sng" dirty="0"/>
              <a:t>bound</a:t>
            </a:r>
            <a:r>
              <a:rPr lang="en-US" dirty="0"/>
              <a:t> electrons</a:t>
            </a:r>
          </a:p>
        </p:txBody>
      </p:sp>
      <p:sp>
        <p:nvSpPr>
          <p:cNvPr id="4" name="Slide Number Placeholder 3"/>
          <p:cNvSpPr>
            <a:spLocks noGrp="1"/>
          </p:cNvSpPr>
          <p:nvPr>
            <p:ph type="sldNum" sz="quarter" idx="10"/>
          </p:nvPr>
        </p:nvSpPr>
        <p:spPr/>
        <p:txBody>
          <a:bodyPr/>
          <a:lstStyle/>
          <a:p>
            <a:fld id="{650EEBCE-A79D-4AC2-B30D-E15368725709}" type="slidenum">
              <a:rPr lang="en-US" smtClean="0"/>
              <a:pPr/>
              <a:t>10</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 0  L 0 -0.33312  E" pathEditMode="relative" ptsTypes="">
                                      <p:cBhvr>
                                        <p:cTn id="6" dur="2000" fill="hold"/>
                                        <p:tgtEl>
                                          <p:spTgt spid="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4.94014E-6 6.04534E-6 L 4.94014E-6 -0.19143 " pathEditMode="relative" ptsTypes="AA">
                                      <p:cBhvr>
                                        <p:cTn id="12" dur="2000" fill="hold"/>
                                        <p:tgtEl>
                                          <p:spTgt spid="2"/>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46101"/>
                                        </p:tgtEl>
                                        <p:attrNameLst>
                                          <p:attrName>style.visibility</p:attrName>
                                        </p:attrNameLst>
                                      </p:cBhvr>
                                      <p:to>
                                        <p:strVal val="visible"/>
                                      </p:to>
                                    </p:set>
                                  </p:childTnLst>
                                </p:cTn>
                              </p:par>
                            </p:childTnLst>
                          </p:cTn>
                        </p:par>
                        <p:par>
                          <p:cTn id="15" fill="hold">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46103"/>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6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01" grpId="0"/>
      <p:bldP spid="4610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500313" y="257175"/>
            <a:ext cx="4886325" cy="341313"/>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FFFF00"/>
                </a:solidFill>
              </a:rPr>
              <a:t>Stellar Spectra</a:t>
            </a:r>
          </a:p>
        </p:txBody>
      </p:sp>
      <p:sp>
        <p:nvSpPr>
          <p:cNvPr id="11267" name="Text Box 3"/>
          <p:cNvSpPr txBox="1">
            <a:spLocks noChangeArrowheads="1"/>
          </p:cNvSpPr>
          <p:nvPr/>
        </p:nvSpPr>
        <p:spPr bwMode="auto">
          <a:xfrm>
            <a:off x="342900" y="747713"/>
            <a:ext cx="9532938" cy="7302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GB">
                <a:solidFill>
                  <a:srgbClr val="FFFFFF"/>
                </a:solidFill>
              </a:rPr>
              <a:t>Spectra of stars differ mainly due to atmospheric temperature (composition differences also important).</a:t>
            </a:r>
          </a:p>
        </p:txBody>
      </p:sp>
      <p:pic>
        <p:nvPicPr>
          <p:cNvPr id="11268" name="Picture 4"/>
          <p:cNvPicPr>
            <a:picLocks noChangeAspect="1" noChangeArrowheads="1"/>
          </p:cNvPicPr>
          <p:nvPr/>
        </p:nvPicPr>
        <p:blipFill>
          <a:blip r:embed="rId3"/>
          <a:srcRect/>
          <a:stretch>
            <a:fillRect/>
          </a:stretch>
        </p:blipFill>
        <p:spPr bwMode="auto">
          <a:xfrm>
            <a:off x="2513013" y="1651000"/>
            <a:ext cx="5499100" cy="5862638"/>
          </a:xfrm>
          <a:prstGeom prst="rect">
            <a:avLst/>
          </a:prstGeom>
          <a:noFill/>
          <a:ln w="9525">
            <a:noFill/>
            <a:miter lim="800000"/>
            <a:headEnd/>
            <a:tailEnd/>
          </a:ln>
        </p:spPr>
      </p:pic>
      <p:sp>
        <p:nvSpPr>
          <p:cNvPr id="11270" name="Rectangle 6"/>
          <p:cNvSpPr>
            <a:spLocks noChangeArrowheads="1"/>
          </p:cNvSpPr>
          <p:nvPr/>
        </p:nvSpPr>
        <p:spPr bwMode="auto">
          <a:xfrm>
            <a:off x="7402513" y="2027238"/>
            <a:ext cx="381000" cy="51816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11271" name="Text Box 7"/>
          <p:cNvSpPr txBox="1">
            <a:spLocks noChangeArrowheads="1"/>
          </p:cNvSpPr>
          <p:nvPr/>
        </p:nvSpPr>
        <p:spPr bwMode="auto">
          <a:xfrm>
            <a:off x="620713" y="1874838"/>
            <a:ext cx="1358900" cy="457200"/>
          </a:xfrm>
          <a:prstGeom prst="rect">
            <a:avLst/>
          </a:prstGeom>
          <a:noFill/>
          <a:ln w="9525">
            <a:noFill/>
            <a:miter lim="800000"/>
            <a:headEnd/>
            <a:tailEnd/>
          </a:ln>
        </p:spPr>
        <p:txBody>
          <a:bodyPr wrap="none">
            <a:spAutoFit/>
          </a:bodyPr>
          <a:lstStyle/>
          <a:p>
            <a:r>
              <a:rPr lang="en-US"/>
              <a:t>“hot” star</a:t>
            </a:r>
          </a:p>
        </p:txBody>
      </p:sp>
      <p:sp>
        <p:nvSpPr>
          <p:cNvPr id="11272" name="Text Box 8"/>
          <p:cNvSpPr txBox="1">
            <a:spLocks noChangeArrowheads="1"/>
          </p:cNvSpPr>
          <p:nvPr/>
        </p:nvSpPr>
        <p:spPr bwMode="auto">
          <a:xfrm>
            <a:off x="544513" y="6751638"/>
            <a:ext cx="1493837" cy="457200"/>
          </a:xfrm>
          <a:prstGeom prst="rect">
            <a:avLst/>
          </a:prstGeom>
          <a:noFill/>
          <a:ln w="9525">
            <a:noFill/>
            <a:miter lim="800000"/>
            <a:headEnd/>
            <a:tailEnd/>
          </a:ln>
        </p:spPr>
        <p:txBody>
          <a:bodyPr wrap="none">
            <a:spAutoFit/>
          </a:bodyPr>
          <a:lstStyle/>
          <a:p>
            <a:r>
              <a:rPr lang="en-US"/>
              <a:t>“cool” star</a:t>
            </a:r>
          </a:p>
        </p:txBody>
      </p:sp>
      <p:sp>
        <p:nvSpPr>
          <p:cNvPr id="2" name="Slide Number Placeholder 1"/>
          <p:cNvSpPr>
            <a:spLocks noGrp="1"/>
          </p:cNvSpPr>
          <p:nvPr>
            <p:ph type="sldNum" sz="quarter" idx="10"/>
          </p:nvPr>
        </p:nvSpPr>
        <p:spPr/>
        <p:txBody>
          <a:bodyPr/>
          <a:lstStyle/>
          <a:p>
            <a:fld id="{650EEBCE-A79D-4AC2-B30D-E15368725709}" type="slidenum">
              <a:rPr lang="en-US" smtClean="0"/>
              <a:pPr/>
              <a:t>11</a:t>
            </a:fld>
            <a:endParaRPr lang="en-US"/>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reeform 1"/>
          <p:cNvSpPr>
            <a:spLocks noChangeArrowheads="1"/>
          </p:cNvSpPr>
          <p:nvPr/>
        </p:nvSpPr>
        <p:spPr bwMode="auto">
          <a:xfrm>
            <a:off x="3335338" y="1879600"/>
            <a:ext cx="3225800" cy="3116263"/>
          </a:xfrm>
          <a:custGeom>
            <a:avLst/>
            <a:gdLst>
              <a:gd name="T0" fmla="*/ 2240 w 8961"/>
              <a:gd name="T1" fmla="*/ 7228 h 8657"/>
              <a:gd name="T2" fmla="*/ 2699 w 8961"/>
              <a:gd name="T3" fmla="*/ 8133 h 8657"/>
              <a:gd name="T4" fmla="*/ 3296 w 8961"/>
              <a:gd name="T5" fmla="*/ 7963 h 8657"/>
              <a:gd name="T6" fmla="*/ 4051 w 8961"/>
              <a:gd name="T7" fmla="*/ 8183 h 8657"/>
              <a:gd name="T8" fmla="*/ 4775 w 8961"/>
              <a:gd name="T9" fmla="*/ 7441 h 8657"/>
              <a:gd name="T10" fmla="*/ 5656 w 8961"/>
              <a:gd name="T11" fmla="*/ 8261 h 8657"/>
              <a:gd name="T12" fmla="*/ 6496 w 8961"/>
              <a:gd name="T13" fmla="*/ 7922 h 8657"/>
              <a:gd name="T14" fmla="*/ 7040 w 8961"/>
              <a:gd name="T15" fmla="*/ 6932 h 8657"/>
              <a:gd name="T16" fmla="*/ 7919 w 8961"/>
              <a:gd name="T17" fmla="*/ 6649 h 8657"/>
              <a:gd name="T18" fmla="*/ 8823 w 8961"/>
              <a:gd name="T19" fmla="*/ 5122 h 8657"/>
              <a:gd name="T20" fmla="*/ 8615 w 8961"/>
              <a:gd name="T21" fmla="*/ 3843 h 8657"/>
              <a:gd name="T22" fmla="*/ 8004 w 8961"/>
              <a:gd name="T23" fmla="*/ 2946 h 8657"/>
              <a:gd name="T24" fmla="*/ 7050 w 8961"/>
              <a:gd name="T25" fmla="*/ 1948 h 8657"/>
              <a:gd name="T26" fmla="*/ 6193 w 8961"/>
              <a:gd name="T27" fmla="*/ 1991 h 8657"/>
              <a:gd name="T28" fmla="*/ 5716 w 8961"/>
              <a:gd name="T29" fmla="*/ 2428 h 8657"/>
              <a:gd name="T30" fmla="*/ 5251 w 8961"/>
              <a:gd name="T31" fmla="*/ 1423 h 8657"/>
              <a:gd name="T32" fmla="*/ 4398 w 8961"/>
              <a:gd name="T33" fmla="*/ 463 h 8657"/>
              <a:gd name="T34" fmla="*/ 3338 w 8961"/>
              <a:gd name="T35" fmla="*/ 29 h 8657"/>
              <a:gd name="T36" fmla="*/ 2212 w 8961"/>
              <a:gd name="T37" fmla="*/ 148 h 8657"/>
              <a:gd name="T38" fmla="*/ 1339 w 8961"/>
              <a:gd name="T39" fmla="*/ 531 h 8657"/>
              <a:gd name="T40" fmla="*/ 769 w 8961"/>
              <a:gd name="T41" fmla="*/ 1662 h 8657"/>
              <a:gd name="T42" fmla="*/ 631 w 8961"/>
              <a:gd name="T43" fmla="*/ 2904 h 8657"/>
              <a:gd name="T44" fmla="*/ 113 w 8961"/>
              <a:gd name="T45" fmla="*/ 3351 h 8657"/>
              <a:gd name="T46" fmla="*/ 10 w 8961"/>
              <a:gd name="T47" fmla="*/ 4719 h 8657"/>
              <a:gd name="T48" fmla="*/ 166 w 8961"/>
              <a:gd name="T49" fmla="*/ 5812 h 8657"/>
              <a:gd name="T50" fmla="*/ 491 w 8961"/>
              <a:gd name="T51" fmla="*/ 6722 h 8657"/>
              <a:gd name="T52" fmla="*/ 1377 w 8961"/>
              <a:gd name="T53" fmla="*/ 6938 h 8657"/>
              <a:gd name="T54" fmla="*/ 2175 w 8961"/>
              <a:gd name="T55" fmla="*/ 7313 h 8657"/>
              <a:gd name="T56" fmla="*/ 2257 w 8961"/>
              <a:gd name="T57" fmla="*/ 7289 h 8657"/>
              <a:gd name="T58" fmla="*/ 2240 w 8961"/>
              <a:gd name="T59" fmla="*/ 7228 h 86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961"/>
              <a:gd name="T91" fmla="*/ 0 h 8657"/>
              <a:gd name="T92" fmla="*/ 8961 w 8961"/>
              <a:gd name="T93" fmla="*/ 8657 h 86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961" h="8657">
                <a:moveTo>
                  <a:pt x="2240" y="7228"/>
                </a:moveTo>
                <a:cubicBezTo>
                  <a:pt x="2205" y="7583"/>
                  <a:pt x="2398" y="8081"/>
                  <a:pt x="2699" y="8133"/>
                </a:cubicBezTo>
                <a:cubicBezTo>
                  <a:pt x="2947" y="8177"/>
                  <a:pt x="2996" y="7267"/>
                  <a:pt x="3296" y="7963"/>
                </a:cubicBezTo>
                <a:cubicBezTo>
                  <a:pt x="3472" y="8369"/>
                  <a:pt x="3808" y="8221"/>
                  <a:pt x="4051" y="8183"/>
                </a:cubicBezTo>
                <a:cubicBezTo>
                  <a:pt x="4391" y="8132"/>
                  <a:pt x="4471" y="7630"/>
                  <a:pt x="4775" y="7441"/>
                </a:cubicBezTo>
                <a:cubicBezTo>
                  <a:pt x="5051" y="7271"/>
                  <a:pt x="5388" y="7927"/>
                  <a:pt x="5656" y="8261"/>
                </a:cubicBezTo>
                <a:cubicBezTo>
                  <a:pt x="5975" y="8656"/>
                  <a:pt x="6252" y="8125"/>
                  <a:pt x="6496" y="7922"/>
                </a:cubicBezTo>
                <a:cubicBezTo>
                  <a:pt x="6856" y="7623"/>
                  <a:pt x="6451" y="6903"/>
                  <a:pt x="7040" y="6932"/>
                </a:cubicBezTo>
                <a:cubicBezTo>
                  <a:pt x="7360" y="6947"/>
                  <a:pt x="7693" y="7038"/>
                  <a:pt x="7919" y="6649"/>
                </a:cubicBezTo>
                <a:cubicBezTo>
                  <a:pt x="8215" y="6136"/>
                  <a:pt x="8587" y="5697"/>
                  <a:pt x="8823" y="5122"/>
                </a:cubicBezTo>
                <a:cubicBezTo>
                  <a:pt x="8960" y="4783"/>
                  <a:pt x="8886" y="4259"/>
                  <a:pt x="8615" y="3843"/>
                </a:cubicBezTo>
                <a:cubicBezTo>
                  <a:pt x="8397" y="3510"/>
                  <a:pt x="8210" y="3321"/>
                  <a:pt x="8004" y="2946"/>
                </a:cubicBezTo>
                <a:cubicBezTo>
                  <a:pt x="7764" y="2514"/>
                  <a:pt x="7480" y="2076"/>
                  <a:pt x="7050" y="1948"/>
                </a:cubicBezTo>
                <a:cubicBezTo>
                  <a:pt x="6771" y="1865"/>
                  <a:pt x="6418" y="1691"/>
                  <a:pt x="6193" y="1991"/>
                </a:cubicBezTo>
                <a:cubicBezTo>
                  <a:pt x="6037" y="2198"/>
                  <a:pt x="6120" y="3425"/>
                  <a:pt x="5716" y="2428"/>
                </a:cubicBezTo>
                <a:cubicBezTo>
                  <a:pt x="5576" y="2085"/>
                  <a:pt x="5429" y="1745"/>
                  <a:pt x="5251" y="1423"/>
                </a:cubicBezTo>
                <a:cubicBezTo>
                  <a:pt x="5026" y="1016"/>
                  <a:pt x="4723" y="680"/>
                  <a:pt x="4398" y="463"/>
                </a:cubicBezTo>
                <a:cubicBezTo>
                  <a:pt x="4060" y="236"/>
                  <a:pt x="3697" y="56"/>
                  <a:pt x="3338" y="29"/>
                </a:cubicBezTo>
                <a:cubicBezTo>
                  <a:pt x="2951" y="0"/>
                  <a:pt x="2566" y="18"/>
                  <a:pt x="2212" y="148"/>
                </a:cubicBezTo>
                <a:cubicBezTo>
                  <a:pt x="1913" y="259"/>
                  <a:pt x="1781" y="793"/>
                  <a:pt x="1339" y="531"/>
                </a:cubicBezTo>
                <a:cubicBezTo>
                  <a:pt x="817" y="219"/>
                  <a:pt x="895" y="1288"/>
                  <a:pt x="769" y="1662"/>
                </a:cubicBezTo>
                <a:cubicBezTo>
                  <a:pt x="642" y="2036"/>
                  <a:pt x="963" y="2875"/>
                  <a:pt x="631" y="2904"/>
                </a:cubicBezTo>
                <a:cubicBezTo>
                  <a:pt x="230" y="2938"/>
                  <a:pt x="110" y="3016"/>
                  <a:pt x="113" y="3351"/>
                </a:cubicBezTo>
                <a:cubicBezTo>
                  <a:pt x="117" y="3818"/>
                  <a:pt x="0" y="4252"/>
                  <a:pt x="10" y="4719"/>
                </a:cubicBezTo>
                <a:cubicBezTo>
                  <a:pt x="18" y="5078"/>
                  <a:pt x="42" y="5462"/>
                  <a:pt x="166" y="5812"/>
                </a:cubicBezTo>
                <a:cubicBezTo>
                  <a:pt x="272" y="6120"/>
                  <a:pt x="301" y="6471"/>
                  <a:pt x="491" y="6722"/>
                </a:cubicBezTo>
                <a:cubicBezTo>
                  <a:pt x="735" y="7046"/>
                  <a:pt x="1129" y="7118"/>
                  <a:pt x="1377" y="6938"/>
                </a:cubicBezTo>
                <a:cubicBezTo>
                  <a:pt x="1703" y="6698"/>
                  <a:pt x="1853" y="7394"/>
                  <a:pt x="2175" y="7313"/>
                </a:cubicBezTo>
                <a:lnTo>
                  <a:pt x="2257" y="7289"/>
                </a:lnTo>
                <a:lnTo>
                  <a:pt x="2240" y="7228"/>
                </a:lnTo>
              </a:path>
            </a:pathLst>
          </a:custGeom>
          <a:noFill/>
          <a:ln w="18360">
            <a:solidFill>
              <a:srgbClr val="FFFFFF"/>
            </a:solidFill>
            <a:round/>
            <a:headEnd/>
            <a:tailEnd/>
          </a:ln>
        </p:spPr>
        <p:txBody>
          <a:bodyPr wrap="none" anchor="ctr"/>
          <a:lstStyle/>
          <a:p>
            <a:endParaRPr lang="en-US"/>
          </a:p>
        </p:txBody>
      </p:sp>
      <p:sp>
        <p:nvSpPr>
          <p:cNvPr id="12291" name="Text Box 2"/>
          <p:cNvSpPr txBox="1">
            <a:spLocks noChangeArrowheads="1"/>
          </p:cNvSpPr>
          <p:nvPr/>
        </p:nvSpPr>
        <p:spPr bwMode="auto">
          <a:xfrm>
            <a:off x="2579688" y="374650"/>
            <a:ext cx="4371975" cy="341313"/>
          </a:xfrm>
          <a:prstGeom prst="rect">
            <a:avLst/>
          </a:prstGeom>
          <a:noFill/>
          <a:ln w="18360">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Lst>
            </a:pPr>
            <a:r>
              <a:rPr lang="en-GB" u="sng">
                <a:solidFill>
                  <a:srgbClr val="FFFFFF"/>
                </a:solidFill>
              </a:rPr>
              <a:t>Why emission lines?</a:t>
            </a:r>
          </a:p>
        </p:txBody>
      </p:sp>
      <p:sp>
        <p:nvSpPr>
          <p:cNvPr id="12292" name="Text Box 3"/>
          <p:cNvSpPr txBox="1">
            <a:spLocks noChangeArrowheads="1"/>
          </p:cNvSpPr>
          <p:nvPr/>
        </p:nvSpPr>
        <p:spPr bwMode="auto">
          <a:xfrm>
            <a:off x="4864100" y="2633663"/>
            <a:ext cx="263525" cy="5683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sz="4000">
                <a:solidFill>
                  <a:srgbClr val="00FFFF"/>
                </a:solidFill>
              </a:rPr>
              <a:t>.</a:t>
            </a:r>
          </a:p>
        </p:txBody>
      </p:sp>
      <p:sp>
        <p:nvSpPr>
          <p:cNvPr id="12293" name="Text Box 4"/>
          <p:cNvSpPr txBox="1">
            <a:spLocks noChangeArrowheads="1"/>
          </p:cNvSpPr>
          <p:nvPr/>
        </p:nvSpPr>
        <p:spPr bwMode="auto">
          <a:xfrm>
            <a:off x="5275263" y="3841750"/>
            <a:ext cx="239712" cy="5683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sz="4000">
                <a:solidFill>
                  <a:srgbClr val="00FFFF"/>
                </a:solidFill>
              </a:rPr>
              <a:t>.</a:t>
            </a:r>
          </a:p>
        </p:txBody>
      </p:sp>
      <p:sp>
        <p:nvSpPr>
          <p:cNvPr id="12294" name="Text Box 5"/>
          <p:cNvSpPr txBox="1">
            <a:spLocks noChangeArrowheads="1"/>
          </p:cNvSpPr>
          <p:nvPr/>
        </p:nvSpPr>
        <p:spPr bwMode="auto">
          <a:xfrm>
            <a:off x="4384675" y="3746500"/>
            <a:ext cx="263525" cy="5683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sz="4000">
                <a:solidFill>
                  <a:srgbClr val="00FFFF"/>
                </a:solidFill>
              </a:rPr>
              <a:t>.</a:t>
            </a:r>
          </a:p>
        </p:txBody>
      </p:sp>
      <p:sp>
        <p:nvSpPr>
          <p:cNvPr id="12295" name="Text Box 6"/>
          <p:cNvSpPr txBox="1">
            <a:spLocks noChangeArrowheads="1"/>
          </p:cNvSpPr>
          <p:nvPr/>
        </p:nvSpPr>
        <p:spPr bwMode="auto">
          <a:xfrm>
            <a:off x="4030663" y="2568575"/>
            <a:ext cx="263525" cy="5683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sz="4000">
                <a:solidFill>
                  <a:srgbClr val="00FFFF"/>
                </a:solidFill>
              </a:rPr>
              <a:t>.</a:t>
            </a:r>
          </a:p>
        </p:txBody>
      </p:sp>
      <p:sp>
        <p:nvSpPr>
          <p:cNvPr id="12296" name="Text Box 7"/>
          <p:cNvSpPr txBox="1">
            <a:spLocks noChangeArrowheads="1"/>
          </p:cNvSpPr>
          <p:nvPr/>
        </p:nvSpPr>
        <p:spPr bwMode="auto">
          <a:xfrm>
            <a:off x="5572125" y="3190875"/>
            <a:ext cx="263525" cy="5683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sz="4000">
                <a:solidFill>
                  <a:srgbClr val="00FFFF"/>
                </a:solidFill>
              </a:rPr>
              <a:t>.</a:t>
            </a:r>
          </a:p>
        </p:txBody>
      </p:sp>
      <p:sp>
        <p:nvSpPr>
          <p:cNvPr id="12297" name="Text Box 8"/>
          <p:cNvSpPr txBox="1">
            <a:spLocks noChangeArrowheads="1"/>
          </p:cNvSpPr>
          <p:nvPr/>
        </p:nvSpPr>
        <p:spPr bwMode="auto">
          <a:xfrm>
            <a:off x="4521200" y="3340100"/>
            <a:ext cx="204788" cy="56832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sz="4000">
                <a:solidFill>
                  <a:srgbClr val="00FFFF"/>
                </a:solidFill>
              </a:rPr>
              <a:t>.</a:t>
            </a:r>
          </a:p>
        </p:txBody>
      </p:sp>
      <p:sp>
        <p:nvSpPr>
          <p:cNvPr id="12298" name="Line 9"/>
          <p:cNvSpPr>
            <a:spLocks noChangeShapeType="1"/>
          </p:cNvSpPr>
          <p:nvPr/>
        </p:nvSpPr>
        <p:spPr bwMode="auto">
          <a:xfrm flipV="1">
            <a:off x="4200525" y="2566988"/>
            <a:ext cx="296863" cy="366712"/>
          </a:xfrm>
          <a:prstGeom prst="line">
            <a:avLst/>
          </a:prstGeom>
          <a:noFill/>
          <a:ln w="18360">
            <a:solidFill>
              <a:srgbClr val="00FFFF"/>
            </a:solidFill>
            <a:round/>
            <a:headEnd/>
            <a:tailEnd type="triangle" w="med" len="med"/>
          </a:ln>
        </p:spPr>
        <p:txBody>
          <a:bodyPr/>
          <a:lstStyle/>
          <a:p>
            <a:endParaRPr lang="en-US"/>
          </a:p>
        </p:txBody>
      </p:sp>
      <p:sp>
        <p:nvSpPr>
          <p:cNvPr id="12299" name="Line 10"/>
          <p:cNvSpPr>
            <a:spLocks noChangeShapeType="1"/>
          </p:cNvSpPr>
          <p:nvPr/>
        </p:nvSpPr>
        <p:spPr bwMode="auto">
          <a:xfrm>
            <a:off x="4965700" y="3252788"/>
            <a:ext cx="250825" cy="395287"/>
          </a:xfrm>
          <a:prstGeom prst="line">
            <a:avLst/>
          </a:prstGeom>
          <a:noFill/>
          <a:ln w="18360">
            <a:solidFill>
              <a:srgbClr val="00FFFF"/>
            </a:solidFill>
            <a:round/>
            <a:headEnd/>
            <a:tailEnd type="triangle" w="med" len="med"/>
          </a:ln>
        </p:spPr>
        <p:txBody>
          <a:bodyPr/>
          <a:lstStyle/>
          <a:p>
            <a:endParaRPr lang="en-US"/>
          </a:p>
        </p:txBody>
      </p:sp>
      <p:sp>
        <p:nvSpPr>
          <p:cNvPr id="12300" name="Line 11"/>
          <p:cNvSpPr>
            <a:spLocks noChangeShapeType="1"/>
          </p:cNvSpPr>
          <p:nvPr/>
        </p:nvSpPr>
        <p:spPr bwMode="auto">
          <a:xfrm flipH="1" flipV="1">
            <a:off x="4429125" y="3090863"/>
            <a:ext cx="82550" cy="420687"/>
          </a:xfrm>
          <a:prstGeom prst="line">
            <a:avLst/>
          </a:prstGeom>
          <a:noFill/>
          <a:ln w="18360">
            <a:solidFill>
              <a:srgbClr val="00FFFF"/>
            </a:solidFill>
            <a:round/>
            <a:headEnd/>
            <a:tailEnd type="triangle" w="med" len="med"/>
          </a:ln>
        </p:spPr>
        <p:txBody>
          <a:bodyPr/>
          <a:lstStyle/>
          <a:p>
            <a:endParaRPr lang="en-US"/>
          </a:p>
        </p:txBody>
      </p:sp>
      <p:sp>
        <p:nvSpPr>
          <p:cNvPr id="12301" name="Line 12"/>
          <p:cNvSpPr>
            <a:spLocks noChangeShapeType="1"/>
          </p:cNvSpPr>
          <p:nvPr/>
        </p:nvSpPr>
        <p:spPr bwMode="auto">
          <a:xfrm flipH="1" flipV="1">
            <a:off x="4040188" y="3765550"/>
            <a:ext cx="300037" cy="334963"/>
          </a:xfrm>
          <a:prstGeom prst="line">
            <a:avLst/>
          </a:prstGeom>
          <a:noFill/>
          <a:ln w="18360">
            <a:solidFill>
              <a:srgbClr val="00FFFF"/>
            </a:solidFill>
            <a:round/>
            <a:headEnd/>
            <a:tailEnd type="triangle" w="med" len="med"/>
          </a:ln>
        </p:spPr>
        <p:txBody>
          <a:bodyPr/>
          <a:lstStyle/>
          <a:p>
            <a:endParaRPr lang="en-US"/>
          </a:p>
        </p:txBody>
      </p:sp>
      <p:sp>
        <p:nvSpPr>
          <p:cNvPr id="12302" name="Line 13"/>
          <p:cNvSpPr>
            <a:spLocks noChangeShapeType="1"/>
          </p:cNvSpPr>
          <p:nvPr/>
        </p:nvSpPr>
        <p:spPr bwMode="auto">
          <a:xfrm flipH="1" flipV="1">
            <a:off x="4781550" y="4183063"/>
            <a:ext cx="403225" cy="100012"/>
          </a:xfrm>
          <a:prstGeom prst="line">
            <a:avLst/>
          </a:prstGeom>
          <a:noFill/>
          <a:ln w="18360">
            <a:solidFill>
              <a:srgbClr val="00FFFF"/>
            </a:solidFill>
            <a:round/>
            <a:headEnd/>
            <a:tailEnd type="triangle" w="med" len="med"/>
          </a:ln>
        </p:spPr>
        <p:txBody>
          <a:bodyPr/>
          <a:lstStyle/>
          <a:p>
            <a:endParaRPr lang="en-US"/>
          </a:p>
        </p:txBody>
      </p:sp>
      <p:sp>
        <p:nvSpPr>
          <p:cNvPr id="12303" name="Line 14"/>
          <p:cNvSpPr>
            <a:spLocks noChangeShapeType="1"/>
          </p:cNvSpPr>
          <p:nvPr/>
        </p:nvSpPr>
        <p:spPr bwMode="auto">
          <a:xfrm flipV="1">
            <a:off x="5740400" y="3465513"/>
            <a:ext cx="434975" cy="104775"/>
          </a:xfrm>
          <a:prstGeom prst="line">
            <a:avLst/>
          </a:prstGeom>
          <a:noFill/>
          <a:ln w="18360">
            <a:solidFill>
              <a:srgbClr val="00FFFF"/>
            </a:solidFill>
            <a:round/>
            <a:headEnd/>
            <a:tailEnd type="triangle" w="med" len="med"/>
          </a:ln>
        </p:spPr>
        <p:txBody>
          <a:bodyPr/>
          <a:lstStyle/>
          <a:p>
            <a:endParaRPr lang="en-US"/>
          </a:p>
        </p:txBody>
      </p:sp>
      <p:sp>
        <p:nvSpPr>
          <p:cNvPr id="12304" name="Text Box 15"/>
          <p:cNvSpPr txBox="1">
            <a:spLocks noChangeArrowheads="1"/>
          </p:cNvSpPr>
          <p:nvPr/>
        </p:nvSpPr>
        <p:spPr bwMode="auto">
          <a:xfrm>
            <a:off x="969963" y="2376488"/>
            <a:ext cx="2295525" cy="284162"/>
          </a:xfrm>
          <a:prstGeom prst="rect">
            <a:avLst/>
          </a:prstGeom>
          <a:noFill/>
          <a:ln w="9525">
            <a:noFill/>
            <a:miter lim="800000"/>
            <a:headEnd/>
            <a:tailEnd/>
          </a:ln>
        </p:spPr>
        <p:txBody>
          <a:bodyPr lIns="0" tIns="0" rIns="0" bIns="0">
            <a:spAutoFit/>
          </a:bodyPr>
          <a:lstStyle/>
          <a:p>
            <a:pPr algn="r" eaLnBrk="1">
              <a:buClr>
                <a:srgbClr val="000000"/>
              </a:buClr>
              <a:buSzPct val="45000"/>
              <a:buFont typeface="StarSymbol" charset="0"/>
              <a:buNone/>
              <a:tabLst>
                <a:tab pos="723900" algn="l"/>
                <a:tab pos="1447800" algn="l"/>
                <a:tab pos="2171700" algn="l"/>
              </a:tabLst>
            </a:pPr>
            <a:r>
              <a:rPr lang="en-GB" sz="2000">
                <a:solidFill>
                  <a:srgbClr val="FFFFFF"/>
                </a:solidFill>
              </a:rPr>
              <a:t>hot cloud of gas</a:t>
            </a:r>
          </a:p>
        </p:txBody>
      </p:sp>
      <p:sp>
        <p:nvSpPr>
          <p:cNvPr id="12305" name="Text Box 16"/>
          <p:cNvSpPr txBox="1">
            <a:spLocks noChangeArrowheads="1"/>
          </p:cNvSpPr>
          <p:nvPr/>
        </p:nvSpPr>
        <p:spPr bwMode="auto">
          <a:xfrm>
            <a:off x="765175" y="5243513"/>
            <a:ext cx="8631238" cy="182562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solidFill>
                  <a:srgbClr val="FFFFFF"/>
                </a:solidFill>
              </a:rPr>
              <a:t>- Collisions excite atoms: an electron moves to a higher energy level</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solidFill>
                  <a:srgbClr val="FFFFFF"/>
                </a:solidFill>
              </a:rPr>
              <a:t>- Then electron drops back to lower level</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solidFill>
                  <a:srgbClr val="FFFFFF"/>
                </a:solidFill>
              </a:rPr>
              <a:t>- Photons at specific frequencies emitted.</a:t>
            </a:r>
          </a:p>
        </p:txBody>
      </p:sp>
      <p:pic>
        <p:nvPicPr>
          <p:cNvPr id="12306" name="Picture 17"/>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56000" contrast="47000"/>
                    </a14:imgEffect>
                  </a14:imgLayer>
                </a14:imgProps>
              </a:ext>
            </a:extLst>
          </a:blip>
          <a:srcRect/>
          <a:stretch>
            <a:fillRect/>
          </a:stretch>
        </p:blipFill>
        <p:spPr bwMode="auto">
          <a:xfrm>
            <a:off x="7126288" y="6164263"/>
            <a:ext cx="2417762" cy="1022350"/>
          </a:xfrm>
          <a:prstGeom prst="rect">
            <a:avLst/>
          </a:prstGeom>
          <a:noFill/>
          <a:ln w="9525">
            <a:noFill/>
            <a:miter lim="800000"/>
            <a:headEnd/>
            <a:tailEnd/>
          </a:ln>
        </p:spPr>
      </p:pic>
      <p:grpSp>
        <p:nvGrpSpPr>
          <p:cNvPr id="12307" name="Group 27"/>
          <p:cNvGrpSpPr>
            <a:grpSpLocks/>
          </p:cNvGrpSpPr>
          <p:nvPr/>
        </p:nvGrpSpPr>
        <p:grpSpPr bwMode="auto">
          <a:xfrm>
            <a:off x="6908800" y="3484563"/>
            <a:ext cx="1357313" cy="660400"/>
            <a:chOff x="4352" y="2195"/>
            <a:chExt cx="855" cy="416"/>
          </a:xfrm>
        </p:grpSpPr>
        <p:sp>
          <p:nvSpPr>
            <p:cNvPr id="12318" name="Line 20"/>
            <p:cNvSpPr>
              <a:spLocks noChangeShapeType="1"/>
            </p:cNvSpPr>
            <p:nvPr/>
          </p:nvSpPr>
          <p:spPr bwMode="auto">
            <a:xfrm rot="-4028708">
              <a:off x="4964" y="2564"/>
              <a:ext cx="7" cy="88"/>
            </a:xfrm>
            <a:prstGeom prst="line">
              <a:avLst/>
            </a:prstGeom>
            <a:noFill/>
            <a:ln w="73025">
              <a:solidFill>
                <a:srgbClr val="FFFF00"/>
              </a:solidFill>
              <a:round/>
              <a:headEnd/>
              <a:tailEnd type="triangle" w="med" len="med"/>
            </a:ln>
          </p:spPr>
          <p:txBody>
            <a:bodyPr/>
            <a:lstStyle/>
            <a:p>
              <a:endParaRPr lang="en-US"/>
            </a:p>
          </p:txBody>
        </p:sp>
        <p:sp>
          <p:nvSpPr>
            <p:cNvPr id="12319" name="Freeform 24"/>
            <p:cNvSpPr>
              <a:spLocks noChangeArrowheads="1"/>
            </p:cNvSpPr>
            <p:nvPr/>
          </p:nvSpPr>
          <p:spPr bwMode="auto">
            <a:xfrm rot="-4028708">
              <a:off x="4697" y="1874"/>
              <a:ext cx="161" cy="803"/>
            </a:xfrm>
            <a:custGeom>
              <a:avLst/>
              <a:gdLst>
                <a:gd name="T0" fmla="*/ 402 w 712"/>
                <a:gd name="T1" fmla="*/ 3538 h 3539"/>
                <a:gd name="T2" fmla="*/ 525 w 712"/>
                <a:gd name="T3" fmla="*/ 2608 h 3539"/>
                <a:gd name="T4" fmla="*/ 311 w 712"/>
                <a:gd name="T5" fmla="*/ 1782 h 3539"/>
                <a:gd name="T6" fmla="*/ 374 w 712"/>
                <a:gd name="T7" fmla="*/ 855 h 3539"/>
                <a:gd name="T8" fmla="*/ 222 w 712"/>
                <a:gd name="T9" fmla="*/ 88 h 3539"/>
                <a:gd name="T10" fmla="*/ 80 w 712"/>
                <a:gd name="T11" fmla="*/ 0 h 3539"/>
                <a:gd name="T12" fmla="*/ 0 60000 65536"/>
                <a:gd name="T13" fmla="*/ 0 60000 65536"/>
                <a:gd name="T14" fmla="*/ 0 60000 65536"/>
                <a:gd name="T15" fmla="*/ 0 60000 65536"/>
                <a:gd name="T16" fmla="*/ 0 60000 65536"/>
                <a:gd name="T17" fmla="*/ 0 60000 65536"/>
                <a:gd name="T18" fmla="*/ 0 w 712"/>
                <a:gd name="T19" fmla="*/ 0 h 3539"/>
                <a:gd name="T20" fmla="*/ 712 w 712"/>
                <a:gd name="T21" fmla="*/ 3539 h 3539"/>
              </a:gdLst>
              <a:ahLst/>
              <a:cxnLst>
                <a:cxn ang="T12">
                  <a:pos x="T0" y="T1"/>
                </a:cxn>
                <a:cxn ang="T13">
                  <a:pos x="T2" y="T3"/>
                </a:cxn>
                <a:cxn ang="T14">
                  <a:pos x="T4" y="T5"/>
                </a:cxn>
                <a:cxn ang="T15">
                  <a:pos x="T6" y="T7"/>
                </a:cxn>
                <a:cxn ang="T16">
                  <a:pos x="T8" y="T9"/>
                </a:cxn>
                <a:cxn ang="T17">
                  <a:pos x="T10" y="T11"/>
                </a:cxn>
              </a:cxnLst>
              <a:rect l="T18" t="T19" r="T20" b="T21"/>
              <a:pathLst>
                <a:path w="712" h="3539">
                  <a:moveTo>
                    <a:pt x="402" y="3538"/>
                  </a:moveTo>
                  <a:cubicBezTo>
                    <a:pt x="141" y="3278"/>
                    <a:pt x="359" y="2826"/>
                    <a:pt x="525" y="2608"/>
                  </a:cubicBezTo>
                  <a:cubicBezTo>
                    <a:pt x="711" y="2365"/>
                    <a:pt x="553" y="1925"/>
                    <a:pt x="311" y="1782"/>
                  </a:cubicBezTo>
                  <a:cubicBezTo>
                    <a:pt x="0" y="1599"/>
                    <a:pt x="248" y="1087"/>
                    <a:pt x="374" y="855"/>
                  </a:cubicBezTo>
                  <a:cubicBezTo>
                    <a:pt x="522" y="588"/>
                    <a:pt x="524" y="52"/>
                    <a:pt x="222" y="88"/>
                  </a:cubicBezTo>
                  <a:lnTo>
                    <a:pt x="80" y="0"/>
                  </a:lnTo>
                </a:path>
              </a:pathLst>
            </a:custGeom>
            <a:noFill/>
            <a:ln w="18360">
              <a:solidFill>
                <a:srgbClr val="FF0000"/>
              </a:solidFill>
              <a:round/>
              <a:headEnd/>
              <a:tailEnd/>
            </a:ln>
          </p:spPr>
          <p:txBody>
            <a:bodyPr/>
            <a:lstStyle/>
            <a:p>
              <a:endParaRPr lang="en-US"/>
            </a:p>
          </p:txBody>
        </p:sp>
        <p:sp>
          <p:nvSpPr>
            <p:cNvPr id="12320" name="Line 25"/>
            <p:cNvSpPr>
              <a:spLocks noChangeShapeType="1"/>
            </p:cNvSpPr>
            <p:nvPr/>
          </p:nvSpPr>
          <p:spPr bwMode="auto">
            <a:xfrm rot="-4028708">
              <a:off x="5179" y="2415"/>
              <a:ext cx="1" cy="54"/>
            </a:xfrm>
            <a:prstGeom prst="line">
              <a:avLst/>
            </a:prstGeom>
            <a:noFill/>
            <a:ln w="73080">
              <a:solidFill>
                <a:srgbClr val="FF0000"/>
              </a:solidFill>
              <a:round/>
              <a:headEnd/>
              <a:tailEnd type="triangle" w="med" len="med"/>
            </a:ln>
          </p:spPr>
          <p:txBody>
            <a:bodyPr/>
            <a:lstStyle/>
            <a:p>
              <a:endParaRPr lang="en-US"/>
            </a:p>
          </p:txBody>
        </p:sp>
        <p:sp>
          <p:nvSpPr>
            <p:cNvPr id="12321" name="Freeform 26"/>
            <p:cNvSpPr>
              <a:spLocks noChangeArrowheads="1"/>
            </p:cNvSpPr>
            <p:nvPr/>
          </p:nvSpPr>
          <p:spPr bwMode="auto">
            <a:xfrm rot="-4028708">
              <a:off x="4585" y="2168"/>
              <a:ext cx="160" cy="626"/>
            </a:xfrm>
            <a:custGeom>
              <a:avLst/>
              <a:gdLst>
                <a:gd name="T0" fmla="*/ 423 w 707"/>
                <a:gd name="T1" fmla="*/ 2758 h 2759"/>
                <a:gd name="T2" fmla="*/ 528 w 707"/>
                <a:gd name="T3" fmla="*/ 2030 h 2759"/>
                <a:gd name="T4" fmla="*/ 306 w 707"/>
                <a:gd name="T5" fmla="*/ 1388 h 2759"/>
                <a:gd name="T6" fmla="*/ 353 w 707"/>
                <a:gd name="T7" fmla="*/ 663 h 2759"/>
                <a:gd name="T8" fmla="*/ 191 w 707"/>
                <a:gd name="T9" fmla="*/ 67 h 2759"/>
                <a:gd name="T10" fmla="*/ 53 w 707"/>
                <a:gd name="T11" fmla="*/ 0 h 2759"/>
                <a:gd name="T12" fmla="*/ 0 60000 65536"/>
                <a:gd name="T13" fmla="*/ 0 60000 65536"/>
                <a:gd name="T14" fmla="*/ 0 60000 65536"/>
                <a:gd name="T15" fmla="*/ 0 60000 65536"/>
                <a:gd name="T16" fmla="*/ 0 60000 65536"/>
                <a:gd name="T17" fmla="*/ 0 60000 65536"/>
                <a:gd name="T18" fmla="*/ 0 w 707"/>
                <a:gd name="T19" fmla="*/ 0 h 2759"/>
                <a:gd name="T20" fmla="*/ 707 w 707"/>
                <a:gd name="T21" fmla="*/ 2759 h 2759"/>
              </a:gdLst>
              <a:ahLst/>
              <a:cxnLst>
                <a:cxn ang="T12">
                  <a:pos x="T0" y="T1"/>
                </a:cxn>
                <a:cxn ang="T13">
                  <a:pos x="T2" y="T3"/>
                </a:cxn>
                <a:cxn ang="T14">
                  <a:pos x="T4" y="T5"/>
                </a:cxn>
                <a:cxn ang="T15">
                  <a:pos x="T6" y="T7"/>
                </a:cxn>
                <a:cxn ang="T16">
                  <a:pos x="T8" y="T9"/>
                </a:cxn>
                <a:cxn ang="T17">
                  <a:pos x="T10" y="T11"/>
                </a:cxn>
              </a:cxnLst>
              <a:rect l="T18" t="T19" r="T20" b="T21"/>
              <a:pathLst>
                <a:path w="707" h="2759">
                  <a:moveTo>
                    <a:pt x="423" y="2758"/>
                  </a:moveTo>
                  <a:cubicBezTo>
                    <a:pt x="166" y="2561"/>
                    <a:pt x="370" y="2202"/>
                    <a:pt x="528" y="2030"/>
                  </a:cubicBezTo>
                  <a:cubicBezTo>
                    <a:pt x="706" y="1835"/>
                    <a:pt x="544" y="1495"/>
                    <a:pt x="306" y="1388"/>
                  </a:cubicBezTo>
                  <a:cubicBezTo>
                    <a:pt x="0" y="1251"/>
                    <a:pt x="234" y="847"/>
                    <a:pt x="353" y="663"/>
                  </a:cubicBezTo>
                  <a:cubicBezTo>
                    <a:pt x="491" y="449"/>
                    <a:pt x="485" y="33"/>
                    <a:pt x="191" y="67"/>
                  </a:cubicBezTo>
                  <a:lnTo>
                    <a:pt x="53" y="0"/>
                  </a:lnTo>
                </a:path>
              </a:pathLst>
            </a:custGeom>
            <a:noFill/>
            <a:ln w="18415">
              <a:solidFill>
                <a:srgbClr val="FFFF00"/>
              </a:solidFill>
              <a:round/>
              <a:headEnd/>
              <a:tailEnd/>
            </a:ln>
          </p:spPr>
          <p:txBody>
            <a:bodyPr/>
            <a:lstStyle/>
            <a:p>
              <a:endParaRPr lang="en-US"/>
            </a:p>
          </p:txBody>
        </p:sp>
      </p:grpSp>
      <p:grpSp>
        <p:nvGrpSpPr>
          <p:cNvPr id="12308" name="Group 28"/>
          <p:cNvGrpSpPr>
            <a:grpSpLocks/>
          </p:cNvGrpSpPr>
          <p:nvPr/>
        </p:nvGrpSpPr>
        <p:grpSpPr bwMode="auto">
          <a:xfrm rot="-2940241">
            <a:off x="6292057" y="1537494"/>
            <a:ext cx="1357312" cy="660400"/>
            <a:chOff x="4352" y="2195"/>
            <a:chExt cx="855" cy="416"/>
          </a:xfrm>
        </p:grpSpPr>
        <p:sp>
          <p:nvSpPr>
            <p:cNvPr id="12314" name="Line 29"/>
            <p:cNvSpPr>
              <a:spLocks noChangeShapeType="1"/>
            </p:cNvSpPr>
            <p:nvPr/>
          </p:nvSpPr>
          <p:spPr bwMode="auto">
            <a:xfrm rot="-4028708">
              <a:off x="4964" y="2564"/>
              <a:ext cx="7" cy="88"/>
            </a:xfrm>
            <a:prstGeom prst="line">
              <a:avLst/>
            </a:prstGeom>
            <a:noFill/>
            <a:ln w="73025">
              <a:solidFill>
                <a:srgbClr val="FFFF00"/>
              </a:solidFill>
              <a:round/>
              <a:headEnd/>
              <a:tailEnd type="triangle" w="med" len="med"/>
            </a:ln>
          </p:spPr>
          <p:txBody>
            <a:bodyPr/>
            <a:lstStyle/>
            <a:p>
              <a:endParaRPr lang="en-US"/>
            </a:p>
          </p:txBody>
        </p:sp>
        <p:sp>
          <p:nvSpPr>
            <p:cNvPr id="12315" name="Freeform 30"/>
            <p:cNvSpPr>
              <a:spLocks noChangeArrowheads="1"/>
            </p:cNvSpPr>
            <p:nvPr/>
          </p:nvSpPr>
          <p:spPr bwMode="auto">
            <a:xfrm rot="-4028708">
              <a:off x="4697" y="1874"/>
              <a:ext cx="161" cy="803"/>
            </a:xfrm>
            <a:custGeom>
              <a:avLst/>
              <a:gdLst>
                <a:gd name="T0" fmla="*/ 402 w 712"/>
                <a:gd name="T1" fmla="*/ 3538 h 3539"/>
                <a:gd name="T2" fmla="*/ 525 w 712"/>
                <a:gd name="T3" fmla="*/ 2608 h 3539"/>
                <a:gd name="T4" fmla="*/ 311 w 712"/>
                <a:gd name="T5" fmla="*/ 1782 h 3539"/>
                <a:gd name="T6" fmla="*/ 374 w 712"/>
                <a:gd name="T7" fmla="*/ 855 h 3539"/>
                <a:gd name="T8" fmla="*/ 222 w 712"/>
                <a:gd name="T9" fmla="*/ 88 h 3539"/>
                <a:gd name="T10" fmla="*/ 80 w 712"/>
                <a:gd name="T11" fmla="*/ 0 h 3539"/>
                <a:gd name="T12" fmla="*/ 0 60000 65536"/>
                <a:gd name="T13" fmla="*/ 0 60000 65536"/>
                <a:gd name="T14" fmla="*/ 0 60000 65536"/>
                <a:gd name="T15" fmla="*/ 0 60000 65536"/>
                <a:gd name="T16" fmla="*/ 0 60000 65536"/>
                <a:gd name="T17" fmla="*/ 0 60000 65536"/>
                <a:gd name="T18" fmla="*/ 0 w 712"/>
                <a:gd name="T19" fmla="*/ 0 h 3539"/>
                <a:gd name="T20" fmla="*/ 712 w 712"/>
                <a:gd name="T21" fmla="*/ 3539 h 3539"/>
              </a:gdLst>
              <a:ahLst/>
              <a:cxnLst>
                <a:cxn ang="T12">
                  <a:pos x="T0" y="T1"/>
                </a:cxn>
                <a:cxn ang="T13">
                  <a:pos x="T2" y="T3"/>
                </a:cxn>
                <a:cxn ang="T14">
                  <a:pos x="T4" y="T5"/>
                </a:cxn>
                <a:cxn ang="T15">
                  <a:pos x="T6" y="T7"/>
                </a:cxn>
                <a:cxn ang="T16">
                  <a:pos x="T8" y="T9"/>
                </a:cxn>
                <a:cxn ang="T17">
                  <a:pos x="T10" y="T11"/>
                </a:cxn>
              </a:cxnLst>
              <a:rect l="T18" t="T19" r="T20" b="T21"/>
              <a:pathLst>
                <a:path w="712" h="3539">
                  <a:moveTo>
                    <a:pt x="402" y="3538"/>
                  </a:moveTo>
                  <a:cubicBezTo>
                    <a:pt x="141" y="3278"/>
                    <a:pt x="359" y="2826"/>
                    <a:pt x="525" y="2608"/>
                  </a:cubicBezTo>
                  <a:cubicBezTo>
                    <a:pt x="711" y="2365"/>
                    <a:pt x="553" y="1925"/>
                    <a:pt x="311" y="1782"/>
                  </a:cubicBezTo>
                  <a:cubicBezTo>
                    <a:pt x="0" y="1599"/>
                    <a:pt x="248" y="1087"/>
                    <a:pt x="374" y="855"/>
                  </a:cubicBezTo>
                  <a:cubicBezTo>
                    <a:pt x="522" y="588"/>
                    <a:pt x="524" y="52"/>
                    <a:pt x="222" y="88"/>
                  </a:cubicBezTo>
                  <a:lnTo>
                    <a:pt x="80" y="0"/>
                  </a:lnTo>
                </a:path>
              </a:pathLst>
            </a:custGeom>
            <a:noFill/>
            <a:ln w="18360">
              <a:solidFill>
                <a:srgbClr val="FF0000"/>
              </a:solidFill>
              <a:round/>
              <a:headEnd/>
              <a:tailEnd/>
            </a:ln>
          </p:spPr>
          <p:txBody>
            <a:bodyPr/>
            <a:lstStyle/>
            <a:p>
              <a:endParaRPr lang="en-US"/>
            </a:p>
          </p:txBody>
        </p:sp>
        <p:sp>
          <p:nvSpPr>
            <p:cNvPr id="12316" name="Line 31"/>
            <p:cNvSpPr>
              <a:spLocks noChangeShapeType="1"/>
            </p:cNvSpPr>
            <p:nvPr/>
          </p:nvSpPr>
          <p:spPr bwMode="auto">
            <a:xfrm rot="-4028708">
              <a:off x="5179" y="2415"/>
              <a:ext cx="1" cy="54"/>
            </a:xfrm>
            <a:prstGeom prst="line">
              <a:avLst/>
            </a:prstGeom>
            <a:noFill/>
            <a:ln w="73080">
              <a:solidFill>
                <a:srgbClr val="FF0000"/>
              </a:solidFill>
              <a:round/>
              <a:headEnd/>
              <a:tailEnd type="triangle" w="med" len="med"/>
            </a:ln>
          </p:spPr>
          <p:txBody>
            <a:bodyPr/>
            <a:lstStyle/>
            <a:p>
              <a:endParaRPr lang="en-US"/>
            </a:p>
          </p:txBody>
        </p:sp>
        <p:sp>
          <p:nvSpPr>
            <p:cNvPr id="12317" name="Freeform 32"/>
            <p:cNvSpPr>
              <a:spLocks noChangeArrowheads="1"/>
            </p:cNvSpPr>
            <p:nvPr/>
          </p:nvSpPr>
          <p:spPr bwMode="auto">
            <a:xfrm rot="-4028708">
              <a:off x="4585" y="2168"/>
              <a:ext cx="160" cy="626"/>
            </a:xfrm>
            <a:custGeom>
              <a:avLst/>
              <a:gdLst>
                <a:gd name="T0" fmla="*/ 423 w 707"/>
                <a:gd name="T1" fmla="*/ 2758 h 2759"/>
                <a:gd name="T2" fmla="*/ 528 w 707"/>
                <a:gd name="T3" fmla="*/ 2030 h 2759"/>
                <a:gd name="T4" fmla="*/ 306 w 707"/>
                <a:gd name="T5" fmla="*/ 1388 h 2759"/>
                <a:gd name="T6" fmla="*/ 353 w 707"/>
                <a:gd name="T7" fmla="*/ 663 h 2759"/>
                <a:gd name="T8" fmla="*/ 191 w 707"/>
                <a:gd name="T9" fmla="*/ 67 h 2759"/>
                <a:gd name="T10" fmla="*/ 53 w 707"/>
                <a:gd name="T11" fmla="*/ 0 h 2759"/>
                <a:gd name="T12" fmla="*/ 0 60000 65536"/>
                <a:gd name="T13" fmla="*/ 0 60000 65536"/>
                <a:gd name="T14" fmla="*/ 0 60000 65536"/>
                <a:gd name="T15" fmla="*/ 0 60000 65536"/>
                <a:gd name="T16" fmla="*/ 0 60000 65536"/>
                <a:gd name="T17" fmla="*/ 0 60000 65536"/>
                <a:gd name="T18" fmla="*/ 0 w 707"/>
                <a:gd name="T19" fmla="*/ 0 h 2759"/>
                <a:gd name="T20" fmla="*/ 707 w 707"/>
                <a:gd name="T21" fmla="*/ 2759 h 2759"/>
              </a:gdLst>
              <a:ahLst/>
              <a:cxnLst>
                <a:cxn ang="T12">
                  <a:pos x="T0" y="T1"/>
                </a:cxn>
                <a:cxn ang="T13">
                  <a:pos x="T2" y="T3"/>
                </a:cxn>
                <a:cxn ang="T14">
                  <a:pos x="T4" y="T5"/>
                </a:cxn>
                <a:cxn ang="T15">
                  <a:pos x="T6" y="T7"/>
                </a:cxn>
                <a:cxn ang="T16">
                  <a:pos x="T8" y="T9"/>
                </a:cxn>
                <a:cxn ang="T17">
                  <a:pos x="T10" y="T11"/>
                </a:cxn>
              </a:cxnLst>
              <a:rect l="T18" t="T19" r="T20" b="T21"/>
              <a:pathLst>
                <a:path w="707" h="2759">
                  <a:moveTo>
                    <a:pt x="423" y="2758"/>
                  </a:moveTo>
                  <a:cubicBezTo>
                    <a:pt x="166" y="2561"/>
                    <a:pt x="370" y="2202"/>
                    <a:pt x="528" y="2030"/>
                  </a:cubicBezTo>
                  <a:cubicBezTo>
                    <a:pt x="706" y="1835"/>
                    <a:pt x="544" y="1495"/>
                    <a:pt x="306" y="1388"/>
                  </a:cubicBezTo>
                  <a:cubicBezTo>
                    <a:pt x="0" y="1251"/>
                    <a:pt x="234" y="847"/>
                    <a:pt x="353" y="663"/>
                  </a:cubicBezTo>
                  <a:cubicBezTo>
                    <a:pt x="491" y="449"/>
                    <a:pt x="485" y="33"/>
                    <a:pt x="191" y="67"/>
                  </a:cubicBezTo>
                  <a:lnTo>
                    <a:pt x="53" y="0"/>
                  </a:lnTo>
                </a:path>
              </a:pathLst>
            </a:custGeom>
            <a:noFill/>
            <a:ln w="18415">
              <a:solidFill>
                <a:srgbClr val="FFFF00"/>
              </a:solidFill>
              <a:round/>
              <a:headEnd/>
              <a:tailEnd/>
            </a:ln>
          </p:spPr>
          <p:txBody>
            <a:bodyPr/>
            <a:lstStyle/>
            <a:p>
              <a:endParaRPr lang="en-US"/>
            </a:p>
          </p:txBody>
        </p:sp>
      </p:grpSp>
      <p:grpSp>
        <p:nvGrpSpPr>
          <p:cNvPr id="12309" name="Group 38"/>
          <p:cNvGrpSpPr>
            <a:grpSpLocks/>
          </p:cNvGrpSpPr>
          <p:nvPr/>
        </p:nvGrpSpPr>
        <p:grpSpPr bwMode="auto">
          <a:xfrm rot="7858007">
            <a:off x="1796257" y="3899694"/>
            <a:ext cx="1357312" cy="660400"/>
            <a:chOff x="4352" y="2195"/>
            <a:chExt cx="855" cy="416"/>
          </a:xfrm>
        </p:grpSpPr>
        <p:sp>
          <p:nvSpPr>
            <p:cNvPr id="12310" name="Line 39"/>
            <p:cNvSpPr>
              <a:spLocks noChangeShapeType="1"/>
            </p:cNvSpPr>
            <p:nvPr/>
          </p:nvSpPr>
          <p:spPr bwMode="auto">
            <a:xfrm rot="-4028708">
              <a:off x="4964" y="2564"/>
              <a:ext cx="7" cy="88"/>
            </a:xfrm>
            <a:prstGeom prst="line">
              <a:avLst/>
            </a:prstGeom>
            <a:noFill/>
            <a:ln w="73025">
              <a:solidFill>
                <a:srgbClr val="FFFF00"/>
              </a:solidFill>
              <a:round/>
              <a:headEnd/>
              <a:tailEnd type="triangle" w="med" len="med"/>
            </a:ln>
          </p:spPr>
          <p:txBody>
            <a:bodyPr/>
            <a:lstStyle/>
            <a:p>
              <a:endParaRPr lang="en-US"/>
            </a:p>
          </p:txBody>
        </p:sp>
        <p:sp>
          <p:nvSpPr>
            <p:cNvPr id="12311" name="Freeform 40"/>
            <p:cNvSpPr>
              <a:spLocks noChangeArrowheads="1"/>
            </p:cNvSpPr>
            <p:nvPr/>
          </p:nvSpPr>
          <p:spPr bwMode="auto">
            <a:xfrm rot="-4028708">
              <a:off x="4697" y="1874"/>
              <a:ext cx="161" cy="803"/>
            </a:xfrm>
            <a:custGeom>
              <a:avLst/>
              <a:gdLst>
                <a:gd name="T0" fmla="*/ 402 w 712"/>
                <a:gd name="T1" fmla="*/ 3538 h 3539"/>
                <a:gd name="T2" fmla="*/ 525 w 712"/>
                <a:gd name="T3" fmla="*/ 2608 h 3539"/>
                <a:gd name="T4" fmla="*/ 311 w 712"/>
                <a:gd name="T5" fmla="*/ 1782 h 3539"/>
                <a:gd name="T6" fmla="*/ 374 w 712"/>
                <a:gd name="T7" fmla="*/ 855 h 3539"/>
                <a:gd name="T8" fmla="*/ 222 w 712"/>
                <a:gd name="T9" fmla="*/ 88 h 3539"/>
                <a:gd name="T10" fmla="*/ 80 w 712"/>
                <a:gd name="T11" fmla="*/ 0 h 3539"/>
                <a:gd name="T12" fmla="*/ 0 60000 65536"/>
                <a:gd name="T13" fmla="*/ 0 60000 65536"/>
                <a:gd name="T14" fmla="*/ 0 60000 65536"/>
                <a:gd name="T15" fmla="*/ 0 60000 65536"/>
                <a:gd name="T16" fmla="*/ 0 60000 65536"/>
                <a:gd name="T17" fmla="*/ 0 60000 65536"/>
                <a:gd name="T18" fmla="*/ 0 w 712"/>
                <a:gd name="T19" fmla="*/ 0 h 3539"/>
                <a:gd name="T20" fmla="*/ 712 w 712"/>
                <a:gd name="T21" fmla="*/ 3539 h 3539"/>
              </a:gdLst>
              <a:ahLst/>
              <a:cxnLst>
                <a:cxn ang="T12">
                  <a:pos x="T0" y="T1"/>
                </a:cxn>
                <a:cxn ang="T13">
                  <a:pos x="T2" y="T3"/>
                </a:cxn>
                <a:cxn ang="T14">
                  <a:pos x="T4" y="T5"/>
                </a:cxn>
                <a:cxn ang="T15">
                  <a:pos x="T6" y="T7"/>
                </a:cxn>
                <a:cxn ang="T16">
                  <a:pos x="T8" y="T9"/>
                </a:cxn>
                <a:cxn ang="T17">
                  <a:pos x="T10" y="T11"/>
                </a:cxn>
              </a:cxnLst>
              <a:rect l="T18" t="T19" r="T20" b="T21"/>
              <a:pathLst>
                <a:path w="712" h="3539">
                  <a:moveTo>
                    <a:pt x="402" y="3538"/>
                  </a:moveTo>
                  <a:cubicBezTo>
                    <a:pt x="141" y="3278"/>
                    <a:pt x="359" y="2826"/>
                    <a:pt x="525" y="2608"/>
                  </a:cubicBezTo>
                  <a:cubicBezTo>
                    <a:pt x="711" y="2365"/>
                    <a:pt x="553" y="1925"/>
                    <a:pt x="311" y="1782"/>
                  </a:cubicBezTo>
                  <a:cubicBezTo>
                    <a:pt x="0" y="1599"/>
                    <a:pt x="248" y="1087"/>
                    <a:pt x="374" y="855"/>
                  </a:cubicBezTo>
                  <a:cubicBezTo>
                    <a:pt x="522" y="588"/>
                    <a:pt x="524" y="52"/>
                    <a:pt x="222" y="88"/>
                  </a:cubicBezTo>
                  <a:lnTo>
                    <a:pt x="80" y="0"/>
                  </a:lnTo>
                </a:path>
              </a:pathLst>
            </a:custGeom>
            <a:noFill/>
            <a:ln w="18360">
              <a:solidFill>
                <a:srgbClr val="FF0000"/>
              </a:solidFill>
              <a:round/>
              <a:headEnd/>
              <a:tailEnd/>
            </a:ln>
          </p:spPr>
          <p:txBody>
            <a:bodyPr/>
            <a:lstStyle/>
            <a:p>
              <a:endParaRPr lang="en-US"/>
            </a:p>
          </p:txBody>
        </p:sp>
        <p:sp>
          <p:nvSpPr>
            <p:cNvPr id="12312" name="Line 41"/>
            <p:cNvSpPr>
              <a:spLocks noChangeShapeType="1"/>
            </p:cNvSpPr>
            <p:nvPr/>
          </p:nvSpPr>
          <p:spPr bwMode="auto">
            <a:xfrm rot="-4028708">
              <a:off x="5179" y="2415"/>
              <a:ext cx="1" cy="54"/>
            </a:xfrm>
            <a:prstGeom prst="line">
              <a:avLst/>
            </a:prstGeom>
            <a:noFill/>
            <a:ln w="73080">
              <a:solidFill>
                <a:srgbClr val="FF0000"/>
              </a:solidFill>
              <a:round/>
              <a:headEnd/>
              <a:tailEnd type="triangle" w="med" len="med"/>
            </a:ln>
          </p:spPr>
          <p:txBody>
            <a:bodyPr/>
            <a:lstStyle/>
            <a:p>
              <a:endParaRPr lang="en-US"/>
            </a:p>
          </p:txBody>
        </p:sp>
        <p:sp>
          <p:nvSpPr>
            <p:cNvPr id="12313" name="Freeform 42"/>
            <p:cNvSpPr>
              <a:spLocks noChangeArrowheads="1"/>
            </p:cNvSpPr>
            <p:nvPr/>
          </p:nvSpPr>
          <p:spPr bwMode="auto">
            <a:xfrm rot="-4028708">
              <a:off x="4585" y="2168"/>
              <a:ext cx="160" cy="626"/>
            </a:xfrm>
            <a:custGeom>
              <a:avLst/>
              <a:gdLst>
                <a:gd name="T0" fmla="*/ 423 w 707"/>
                <a:gd name="T1" fmla="*/ 2758 h 2759"/>
                <a:gd name="T2" fmla="*/ 528 w 707"/>
                <a:gd name="T3" fmla="*/ 2030 h 2759"/>
                <a:gd name="T4" fmla="*/ 306 w 707"/>
                <a:gd name="T5" fmla="*/ 1388 h 2759"/>
                <a:gd name="T6" fmla="*/ 353 w 707"/>
                <a:gd name="T7" fmla="*/ 663 h 2759"/>
                <a:gd name="T8" fmla="*/ 191 w 707"/>
                <a:gd name="T9" fmla="*/ 67 h 2759"/>
                <a:gd name="T10" fmla="*/ 53 w 707"/>
                <a:gd name="T11" fmla="*/ 0 h 2759"/>
                <a:gd name="T12" fmla="*/ 0 60000 65536"/>
                <a:gd name="T13" fmla="*/ 0 60000 65536"/>
                <a:gd name="T14" fmla="*/ 0 60000 65536"/>
                <a:gd name="T15" fmla="*/ 0 60000 65536"/>
                <a:gd name="T16" fmla="*/ 0 60000 65536"/>
                <a:gd name="T17" fmla="*/ 0 60000 65536"/>
                <a:gd name="T18" fmla="*/ 0 w 707"/>
                <a:gd name="T19" fmla="*/ 0 h 2759"/>
                <a:gd name="T20" fmla="*/ 707 w 707"/>
                <a:gd name="T21" fmla="*/ 2759 h 2759"/>
              </a:gdLst>
              <a:ahLst/>
              <a:cxnLst>
                <a:cxn ang="T12">
                  <a:pos x="T0" y="T1"/>
                </a:cxn>
                <a:cxn ang="T13">
                  <a:pos x="T2" y="T3"/>
                </a:cxn>
                <a:cxn ang="T14">
                  <a:pos x="T4" y="T5"/>
                </a:cxn>
                <a:cxn ang="T15">
                  <a:pos x="T6" y="T7"/>
                </a:cxn>
                <a:cxn ang="T16">
                  <a:pos x="T8" y="T9"/>
                </a:cxn>
                <a:cxn ang="T17">
                  <a:pos x="T10" y="T11"/>
                </a:cxn>
              </a:cxnLst>
              <a:rect l="T18" t="T19" r="T20" b="T21"/>
              <a:pathLst>
                <a:path w="707" h="2759">
                  <a:moveTo>
                    <a:pt x="423" y="2758"/>
                  </a:moveTo>
                  <a:cubicBezTo>
                    <a:pt x="166" y="2561"/>
                    <a:pt x="370" y="2202"/>
                    <a:pt x="528" y="2030"/>
                  </a:cubicBezTo>
                  <a:cubicBezTo>
                    <a:pt x="706" y="1835"/>
                    <a:pt x="544" y="1495"/>
                    <a:pt x="306" y="1388"/>
                  </a:cubicBezTo>
                  <a:cubicBezTo>
                    <a:pt x="0" y="1251"/>
                    <a:pt x="234" y="847"/>
                    <a:pt x="353" y="663"/>
                  </a:cubicBezTo>
                  <a:cubicBezTo>
                    <a:pt x="491" y="449"/>
                    <a:pt x="485" y="33"/>
                    <a:pt x="191" y="67"/>
                  </a:cubicBezTo>
                  <a:lnTo>
                    <a:pt x="53" y="0"/>
                  </a:lnTo>
                </a:path>
              </a:pathLst>
            </a:custGeom>
            <a:noFill/>
            <a:ln w="18415">
              <a:solidFill>
                <a:srgbClr val="FFFF00"/>
              </a:solidFill>
              <a:round/>
              <a:headEnd/>
              <a:tailEnd/>
            </a:ln>
          </p:spPr>
          <p:txBody>
            <a:bodyPr/>
            <a:lstStyle/>
            <a:p>
              <a:endParaRPr lang="en-US"/>
            </a:p>
          </p:txBody>
        </p:sp>
      </p:grpSp>
      <p:sp>
        <p:nvSpPr>
          <p:cNvPr id="2" name="Slide Number Placeholder 1"/>
          <p:cNvSpPr>
            <a:spLocks noGrp="1"/>
          </p:cNvSpPr>
          <p:nvPr>
            <p:ph type="sldNum" sz="quarter" idx="10"/>
          </p:nvPr>
        </p:nvSpPr>
        <p:spPr/>
        <p:txBody>
          <a:bodyPr/>
          <a:lstStyle/>
          <a:p>
            <a:fld id="{650EEBCE-A79D-4AC2-B30D-E15368725709}" type="slidenum">
              <a:rPr lang="en-US" smtClean="0"/>
              <a:pPr/>
              <a:t>12</a:t>
            </a:fld>
            <a:endParaRPr lang="en-US"/>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hlinkClick r:id="rId3"/>
          </p:cNvPr>
          <p:cNvPicPr>
            <a:picLocks noChangeAspect="1" noChangeArrowheads="1"/>
          </p:cNvPicPr>
          <p:nvPr/>
        </p:nvPicPr>
        <p:blipFill>
          <a:blip r:embed="rId4"/>
          <a:srcRect/>
          <a:stretch>
            <a:fillRect/>
          </a:stretch>
        </p:blipFill>
        <p:spPr bwMode="auto">
          <a:xfrm>
            <a:off x="925513" y="1112838"/>
            <a:ext cx="8077200" cy="5811837"/>
          </a:xfrm>
          <a:prstGeom prst="rect">
            <a:avLst/>
          </a:prstGeom>
          <a:noFill/>
          <a:ln w="9525">
            <a:noFill/>
            <a:miter lim="800000"/>
            <a:headEnd/>
            <a:tailEnd/>
          </a:ln>
        </p:spPr>
      </p:pic>
      <p:sp>
        <p:nvSpPr>
          <p:cNvPr id="13315" name="Text Box 2"/>
          <p:cNvSpPr txBox="1">
            <a:spLocks noChangeArrowheads="1"/>
          </p:cNvSpPr>
          <p:nvPr/>
        </p:nvSpPr>
        <p:spPr bwMode="auto">
          <a:xfrm>
            <a:off x="1233488" y="546100"/>
            <a:ext cx="7659687" cy="341313"/>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a:solidFill>
                  <a:srgbClr val="FFFF00"/>
                </a:solidFill>
              </a:rPr>
              <a:t>We've used spectra to find planets around other stars.</a:t>
            </a:r>
          </a:p>
        </p:txBody>
      </p:sp>
      <p:sp>
        <p:nvSpPr>
          <p:cNvPr id="4" name="TextBox 3">
            <a:hlinkClick r:id="rId3"/>
          </p:cNvPr>
          <p:cNvSpPr txBox="1"/>
          <p:nvPr/>
        </p:nvSpPr>
        <p:spPr>
          <a:xfrm>
            <a:off x="3973512" y="6975772"/>
            <a:ext cx="1499128" cy="461665"/>
          </a:xfrm>
          <a:prstGeom prst="rect">
            <a:avLst/>
          </a:prstGeom>
          <a:noFill/>
        </p:spPr>
        <p:txBody>
          <a:bodyPr wrap="none" rtlCol="0">
            <a:spAutoFit/>
          </a:bodyPr>
          <a:lstStyle/>
          <a:p>
            <a:r>
              <a:rPr lang="en-US" u="sng" dirty="0" smtClean="0">
                <a:solidFill>
                  <a:srgbClr val="9999FF"/>
                </a:solidFill>
              </a:rPr>
              <a:t>Animation</a:t>
            </a:r>
            <a:endParaRPr lang="en-US" u="sng" dirty="0">
              <a:solidFill>
                <a:srgbClr val="9999FF"/>
              </a:solidFill>
            </a:endParaRPr>
          </a:p>
        </p:txBody>
      </p:sp>
      <p:sp>
        <p:nvSpPr>
          <p:cNvPr id="2" name="Slide Number Placeholder 1"/>
          <p:cNvSpPr>
            <a:spLocks noGrp="1"/>
          </p:cNvSpPr>
          <p:nvPr>
            <p:ph type="sldNum" sz="quarter" idx="10"/>
          </p:nvPr>
        </p:nvSpPr>
        <p:spPr/>
        <p:txBody>
          <a:bodyPr/>
          <a:lstStyle/>
          <a:p>
            <a:fld id="{650EEBCE-A79D-4AC2-B30D-E15368725709}" type="slidenum">
              <a:rPr lang="en-US" smtClean="0"/>
              <a:pPr/>
              <a:t>13</a:t>
            </a:fld>
            <a:endParaRPr lang="en-US"/>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50EEBCE-A79D-4AC2-B30D-E15368725709}" type="slidenum">
              <a:rPr lang="en-US" smtClean="0"/>
              <a:pPr/>
              <a:t>14</a:t>
            </a:fld>
            <a:endParaRPr lang="en-US"/>
          </a:p>
        </p:txBody>
      </p:sp>
    </p:spTree>
    <p:extLst>
      <p:ext uri="{BB962C8B-B14F-4D97-AF65-F5344CB8AC3E}">
        <p14:creationId xmlns:p14="http://schemas.microsoft.com/office/powerpoint/2010/main" val="762410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1666875" y="171450"/>
            <a:ext cx="6542088" cy="341313"/>
          </a:xfrm>
          <a:prstGeom prst="rect">
            <a:avLst/>
          </a:prstGeom>
          <a:noFill/>
          <a:ln w="36720">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Lst>
            </a:pPr>
            <a:r>
              <a:rPr lang="en-GB" u="sng">
                <a:solidFill>
                  <a:srgbClr val="FFFFFF"/>
                </a:solidFill>
              </a:rPr>
              <a:t>So why absorption lines?</a:t>
            </a:r>
          </a:p>
        </p:txBody>
      </p:sp>
      <p:sp>
        <p:nvSpPr>
          <p:cNvPr id="16387" name="Freeform 2"/>
          <p:cNvSpPr>
            <a:spLocks noChangeArrowheads="1"/>
          </p:cNvSpPr>
          <p:nvPr/>
        </p:nvSpPr>
        <p:spPr bwMode="auto">
          <a:xfrm>
            <a:off x="3363913" y="2027238"/>
            <a:ext cx="3225800" cy="3116262"/>
          </a:xfrm>
          <a:custGeom>
            <a:avLst/>
            <a:gdLst>
              <a:gd name="T0" fmla="*/ 2240 w 8961"/>
              <a:gd name="T1" fmla="*/ 7228 h 8657"/>
              <a:gd name="T2" fmla="*/ 2699 w 8961"/>
              <a:gd name="T3" fmla="*/ 8133 h 8657"/>
              <a:gd name="T4" fmla="*/ 3296 w 8961"/>
              <a:gd name="T5" fmla="*/ 7963 h 8657"/>
              <a:gd name="T6" fmla="*/ 4051 w 8961"/>
              <a:gd name="T7" fmla="*/ 8183 h 8657"/>
              <a:gd name="T8" fmla="*/ 4775 w 8961"/>
              <a:gd name="T9" fmla="*/ 7441 h 8657"/>
              <a:gd name="T10" fmla="*/ 5656 w 8961"/>
              <a:gd name="T11" fmla="*/ 8261 h 8657"/>
              <a:gd name="T12" fmla="*/ 6496 w 8961"/>
              <a:gd name="T13" fmla="*/ 7922 h 8657"/>
              <a:gd name="T14" fmla="*/ 7040 w 8961"/>
              <a:gd name="T15" fmla="*/ 6932 h 8657"/>
              <a:gd name="T16" fmla="*/ 7919 w 8961"/>
              <a:gd name="T17" fmla="*/ 6649 h 8657"/>
              <a:gd name="T18" fmla="*/ 8823 w 8961"/>
              <a:gd name="T19" fmla="*/ 5122 h 8657"/>
              <a:gd name="T20" fmla="*/ 8615 w 8961"/>
              <a:gd name="T21" fmla="*/ 3843 h 8657"/>
              <a:gd name="T22" fmla="*/ 8004 w 8961"/>
              <a:gd name="T23" fmla="*/ 2946 h 8657"/>
              <a:gd name="T24" fmla="*/ 7050 w 8961"/>
              <a:gd name="T25" fmla="*/ 1948 h 8657"/>
              <a:gd name="T26" fmla="*/ 6193 w 8961"/>
              <a:gd name="T27" fmla="*/ 1991 h 8657"/>
              <a:gd name="T28" fmla="*/ 5716 w 8961"/>
              <a:gd name="T29" fmla="*/ 2428 h 8657"/>
              <a:gd name="T30" fmla="*/ 5251 w 8961"/>
              <a:gd name="T31" fmla="*/ 1423 h 8657"/>
              <a:gd name="T32" fmla="*/ 4398 w 8961"/>
              <a:gd name="T33" fmla="*/ 463 h 8657"/>
              <a:gd name="T34" fmla="*/ 3338 w 8961"/>
              <a:gd name="T35" fmla="*/ 29 h 8657"/>
              <a:gd name="T36" fmla="*/ 2212 w 8961"/>
              <a:gd name="T37" fmla="*/ 148 h 8657"/>
              <a:gd name="T38" fmla="*/ 1339 w 8961"/>
              <a:gd name="T39" fmla="*/ 531 h 8657"/>
              <a:gd name="T40" fmla="*/ 769 w 8961"/>
              <a:gd name="T41" fmla="*/ 1662 h 8657"/>
              <a:gd name="T42" fmla="*/ 631 w 8961"/>
              <a:gd name="T43" fmla="*/ 2904 h 8657"/>
              <a:gd name="T44" fmla="*/ 113 w 8961"/>
              <a:gd name="T45" fmla="*/ 3351 h 8657"/>
              <a:gd name="T46" fmla="*/ 10 w 8961"/>
              <a:gd name="T47" fmla="*/ 4719 h 8657"/>
              <a:gd name="T48" fmla="*/ 166 w 8961"/>
              <a:gd name="T49" fmla="*/ 5812 h 8657"/>
              <a:gd name="T50" fmla="*/ 491 w 8961"/>
              <a:gd name="T51" fmla="*/ 6722 h 8657"/>
              <a:gd name="T52" fmla="*/ 1377 w 8961"/>
              <a:gd name="T53" fmla="*/ 6938 h 8657"/>
              <a:gd name="T54" fmla="*/ 2175 w 8961"/>
              <a:gd name="T55" fmla="*/ 7313 h 8657"/>
              <a:gd name="T56" fmla="*/ 2257 w 8961"/>
              <a:gd name="T57" fmla="*/ 7289 h 8657"/>
              <a:gd name="T58" fmla="*/ 2240 w 8961"/>
              <a:gd name="T59" fmla="*/ 7228 h 86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961"/>
              <a:gd name="T91" fmla="*/ 0 h 8657"/>
              <a:gd name="T92" fmla="*/ 8961 w 8961"/>
              <a:gd name="T93" fmla="*/ 8657 h 86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961" h="8657">
                <a:moveTo>
                  <a:pt x="2240" y="7228"/>
                </a:moveTo>
                <a:cubicBezTo>
                  <a:pt x="2205" y="7583"/>
                  <a:pt x="2398" y="8081"/>
                  <a:pt x="2699" y="8133"/>
                </a:cubicBezTo>
                <a:cubicBezTo>
                  <a:pt x="2947" y="8177"/>
                  <a:pt x="2996" y="7267"/>
                  <a:pt x="3296" y="7963"/>
                </a:cubicBezTo>
                <a:cubicBezTo>
                  <a:pt x="3472" y="8369"/>
                  <a:pt x="3808" y="8221"/>
                  <a:pt x="4051" y="8183"/>
                </a:cubicBezTo>
                <a:cubicBezTo>
                  <a:pt x="4391" y="8132"/>
                  <a:pt x="4471" y="7630"/>
                  <a:pt x="4775" y="7441"/>
                </a:cubicBezTo>
                <a:cubicBezTo>
                  <a:pt x="5051" y="7271"/>
                  <a:pt x="5388" y="7927"/>
                  <a:pt x="5656" y="8261"/>
                </a:cubicBezTo>
                <a:cubicBezTo>
                  <a:pt x="5975" y="8656"/>
                  <a:pt x="6252" y="8125"/>
                  <a:pt x="6496" y="7922"/>
                </a:cubicBezTo>
                <a:cubicBezTo>
                  <a:pt x="6856" y="7623"/>
                  <a:pt x="6451" y="6903"/>
                  <a:pt x="7040" y="6932"/>
                </a:cubicBezTo>
                <a:cubicBezTo>
                  <a:pt x="7360" y="6947"/>
                  <a:pt x="7693" y="7038"/>
                  <a:pt x="7919" y="6649"/>
                </a:cubicBezTo>
                <a:cubicBezTo>
                  <a:pt x="8215" y="6136"/>
                  <a:pt x="8587" y="5697"/>
                  <a:pt x="8823" y="5122"/>
                </a:cubicBezTo>
                <a:cubicBezTo>
                  <a:pt x="8960" y="4783"/>
                  <a:pt x="8886" y="4259"/>
                  <a:pt x="8615" y="3843"/>
                </a:cubicBezTo>
                <a:cubicBezTo>
                  <a:pt x="8397" y="3510"/>
                  <a:pt x="8210" y="3321"/>
                  <a:pt x="8004" y="2946"/>
                </a:cubicBezTo>
                <a:cubicBezTo>
                  <a:pt x="7764" y="2514"/>
                  <a:pt x="7480" y="2076"/>
                  <a:pt x="7050" y="1948"/>
                </a:cubicBezTo>
                <a:cubicBezTo>
                  <a:pt x="6771" y="1865"/>
                  <a:pt x="6418" y="1691"/>
                  <a:pt x="6193" y="1991"/>
                </a:cubicBezTo>
                <a:cubicBezTo>
                  <a:pt x="6037" y="2198"/>
                  <a:pt x="6120" y="3425"/>
                  <a:pt x="5716" y="2428"/>
                </a:cubicBezTo>
                <a:cubicBezTo>
                  <a:pt x="5576" y="2085"/>
                  <a:pt x="5429" y="1745"/>
                  <a:pt x="5251" y="1423"/>
                </a:cubicBezTo>
                <a:cubicBezTo>
                  <a:pt x="5026" y="1016"/>
                  <a:pt x="4723" y="680"/>
                  <a:pt x="4398" y="463"/>
                </a:cubicBezTo>
                <a:cubicBezTo>
                  <a:pt x="4060" y="236"/>
                  <a:pt x="3697" y="56"/>
                  <a:pt x="3338" y="29"/>
                </a:cubicBezTo>
                <a:cubicBezTo>
                  <a:pt x="2951" y="0"/>
                  <a:pt x="2566" y="18"/>
                  <a:pt x="2212" y="148"/>
                </a:cubicBezTo>
                <a:cubicBezTo>
                  <a:pt x="1913" y="259"/>
                  <a:pt x="1781" y="793"/>
                  <a:pt x="1339" y="531"/>
                </a:cubicBezTo>
                <a:cubicBezTo>
                  <a:pt x="817" y="219"/>
                  <a:pt x="895" y="1288"/>
                  <a:pt x="769" y="1662"/>
                </a:cubicBezTo>
                <a:cubicBezTo>
                  <a:pt x="642" y="2036"/>
                  <a:pt x="963" y="2875"/>
                  <a:pt x="631" y="2904"/>
                </a:cubicBezTo>
                <a:cubicBezTo>
                  <a:pt x="230" y="2938"/>
                  <a:pt x="110" y="3016"/>
                  <a:pt x="113" y="3351"/>
                </a:cubicBezTo>
                <a:cubicBezTo>
                  <a:pt x="117" y="3818"/>
                  <a:pt x="0" y="4252"/>
                  <a:pt x="10" y="4719"/>
                </a:cubicBezTo>
                <a:cubicBezTo>
                  <a:pt x="18" y="5078"/>
                  <a:pt x="42" y="5462"/>
                  <a:pt x="166" y="5812"/>
                </a:cubicBezTo>
                <a:cubicBezTo>
                  <a:pt x="272" y="6120"/>
                  <a:pt x="301" y="6471"/>
                  <a:pt x="491" y="6722"/>
                </a:cubicBezTo>
                <a:cubicBezTo>
                  <a:pt x="735" y="7046"/>
                  <a:pt x="1129" y="7118"/>
                  <a:pt x="1377" y="6938"/>
                </a:cubicBezTo>
                <a:cubicBezTo>
                  <a:pt x="1703" y="6698"/>
                  <a:pt x="1853" y="7394"/>
                  <a:pt x="2175" y="7313"/>
                </a:cubicBezTo>
                <a:lnTo>
                  <a:pt x="2257" y="7289"/>
                </a:lnTo>
                <a:lnTo>
                  <a:pt x="2240" y="7228"/>
                </a:lnTo>
              </a:path>
            </a:pathLst>
          </a:custGeom>
          <a:noFill/>
          <a:ln w="18360">
            <a:solidFill>
              <a:srgbClr val="FFFFFF"/>
            </a:solidFill>
            <a:round/>
            <a:headEnd/>
            <a:tailEnd/>
          </a:ln>
        </p:spPr>
        <p:txBody>
          <a:bodyPr wrap="none" anchor="ctr"/>
          <a:lstStyle/>
          <a:p>
            <a:endParaRPr lang="en-US"/>
          </a:p>
        </p:txBody>
      </p:sp>
      <p:grpSp>
        <p:nvGrpSpPr>
          <p:cNvPr id="16388" name="Group 42"/>
          <p:cNvGrpSpPr>
            <a:grpSpLocks/>
          </p:cNvGrpSpPr>
          <p:nvPr/>
        </p:nvGrpSpPr>
        <p:grpSpPr bwMode="auto">
          <a:xfrm rot="-5400000">
            <a:off x="4198144" y="3936207"/>
            <a:ext cx="1349375" cy="3170237"/>
            <a:chOff x="991" y="1178"/>
            <a:chExt cx="850" cy="1997"/>
          </a:xfrm>
        </p:grpSpPr>
        <p:sp>
          <p:nvSpPr>
            <p:cNvPr id="16422" name="Freeform 7"/>
            <p:cNvSpPr>
              <a:spLocks noChangeArrowheads="1"/>
            </p:cNvSpPr>
            <p:nvPr/>
          </p:nvSpPr>
          <p:spPr bwMode="auto">
            <a:xfrm>
              <a:off x="1281" y="2816"/>
              <a:ext cx="560" cy="349"/>
            </a:xfrm>
            <a:custGeom>
              <a:avLst/>
              <a:gdLst>
                <a:gd name="T0" fmla="*/ 0 w 2471"/>
                <a:gd name="T1" fmla="*/ 1539 h 1540"/>
                <a:gd name="T2" fmla="*/ 700 w 2471"/>
                <a:gd name="T3" fmla="*/ 1319 h 1540"/>
                <a:gd name="T4" fmla="*/ 1176 w 2471"/>
                <a:gd name="T5" fmla="*/ 836 h 1540"/>
                <a:gd name="T6" fmla="*/ 1846 w 2471"/>
                <a:gd name="T7" fmla="*/ 565 h 1540"/>
                <a:gd name="T8" fmla="*/ 2308 w 2471"/>
                <a:gd name="T9" fmla="*/ 158 h 1540"/>
                <a:gd name="T10" fmla="*/ 2305 w 2471"/>
                <a:gd name="T11" fmla="*/ 0 h 1540"/>
                <a:gd name="T12" fmla="*/ 0 60000 65536"/>
                <a:gd name="T13" fmla="*/ 0 60000 65536"/>
                <a:gd name="T14" fmla="*/ 0 60000 65536"/>
                <a:gd name="T15" fmla="*/ 0 60000 65536"/>
                <a:gd name="T16" fmla="*/ 0 60000 65536"/>
                <a:gd name="T17" fmla="*/ 0 60000 65536"/>
                <a:gd name="T18" fmla="*/ 0 w 2471"/>
                <a:gd name="T19" fmla="*/ 0 h 1540"/>
                <a:gd name="T20" fmla="*/ 2471 w 2471"/>
                <a:gd name="T21" fmla="*/ 1540 h 1540"/>
              </a:gdLst>
              <a:ahLst/>
              <a:cxnLst>
                <a:cxn ang="T12">
                  <a:pos x="T0" y="T1"/>
                </a:cxn>
                <a:cxn ang="T13">
                  <a:pos x="T2" y="T3"/>
                </a:cxn>
                <a:cxn ang="T14">
                  <a:pos x="T4" y="T5"/>
                </a:cxn>
                <a:cxn ang="T15">
                  <a:pos x="T6" y="T7"/>
                </a:cxn>
                <a:cxn ang="T16">
                  <a:pos x="T8" y="T9"/>
                </a:cxn>
                <a:cxn ang="T17">
                  <a:pos x="T10" y="T11"/>
                </a:cxn>
              </a:cxnLst>
              <a:rect l="T18" t="T19" r="T20" b="T21"/>
              <a:pathLst>
                <a:path w="2471" h="1540">
                  <a:moveTo>
                    <a:pt x="0" y="1539"/>
                  </a:moveTo>
                  <a:cubicBezTo>
                    <a:pt x="61" y="1215"/>
                    <a:pt x="474" y="1249"/>
                    <a:pt x="700" y="1319"/>
                  </a:cubicBezTo>
                  <a:cubicBezTo>
                    <a:pt x="954" y="1399"/>
                    <a:pt x="1186" y="1103"/>
                    <a:pt x="1176" y="836"/>
                  </a:cubicBezTo>
                  <a:cubicBezTo>
                    <a:pt x="1161" y="494"/>
                    <a:pt x="1628" y="534"/>
                    <a:pt x="1846" y="565"/>
                  </a:cubicBezTo>
                  <a:cubicBezTo>
                    <a:pt x="2099" y="601"/>
                    <a:pt x="2470" y="414"/>
                    <a:pt x="2308" y="158"/>
                  </a:cubicBezTo>
                  <a:lnTo>
                    <a:pt x="2305" y="0"/>
                  </a:lnTo>
                </a:path>
              </a:pathLst>
            </a:custGeom>
            <a:noFill/>
            <a:ln w="18360">
              <a:solidFill>
                <a:srgbClr val="00FF00"/>
              </a:solidFill>
              <a:round/>
              <a:headEnd/>
              <a:tailEnd/>
            </a:ln>
          </p:spPr>
          <p:txBody>
            <a:bodyPr/>
            <a:lstStyle/>
            <a:p>
              <a:endParaRPr lang="en-US"/>
            </a:p>
          </p:txBody>
        </p:sp>
        <p:sp>
          <p:nvSpPr>
            <p:cNvPr id="16423" name="Freeform 8"/>
            <p:cNvSpPr>
              <a:spLocks noChangeArrowheads="1"/>
            </p:cNvSpPr>
            <p:nvPr/>
          </p:nvSpPr>
          <p:spPr bwMode="auto">
            <a:xfrm>
              <a:off x="1093" y="2116"/>
              <a:ext cx="627" cy="189"/>
            </a:xfrm>
            <a:custGeom>
              <a:avLst/>
              <a:gdLst>
                <a:gd name="T0" fmla="*/ 0 w 2767"/>
                <a:gd name="T1" fmla="*/ 219 h 832"/>
                <a:gd name="T2" fmla="*/ 690 w 2767"/>
                <a:gd name="T3" fmla="*/ 471 h 832"/>
                <a:gd name="T4" fmla="*/ 1361 w 2767"/>
                <a:gd name="T5" fmla="*/ 377 h 832"/>
                <a:gd name="T6" fmla="*/ 2058 w 2767"/>
                <a:gd name="T7" fmla="*/ 570 h 832"/>
                <a:gd name="T8" fmla="*/ 2672 w 2767"/>
                <a:gd name="T9" fmla="*/ 528 h 832"/>
                <a:gd name="T10" fmla="*/ 2766 w 2767"/>
                <a:gd name="T11" fmla="*/ 401 h 832"/>
                <a:gd name="T12" fmla="*/ 0 60000 65536"/>
                <a:gd name="T13" fmla="*/ 0 60000 65536"/>
                <a:gd name="T14" fmla="*/ 0 60000 65536"/>
                <a:gd name="T15" fmla="*/ 0 60000 65536"/>
                <a:gd name="T16" fmla="*/ 0 60000 65536"/>
                <a:gd name="T17" fmla="*/ 0 60000 65536"/>
                <a:gd name="T18" fmla="*/ 0 w 2767"/>
                <a:gd name="T19" fmla="*/ 0 h 832"/>
                <a:gd name="T20" fmla="*/ 2767 w 2767"/>
                <a:gd name="T21" fmla="*/ 832 h 832"/>
              </a:gdLst>
              <a:ahLst/>
              <a:cxnLst>
                <a:cxn ang="T12">
                  <a:pos x="T0" y="T1"/>
                </a:cxn>
                <a:cxn ang="T13">
                  <a:pos x="T2" y="T3"/>
                </a:cxn>
                <a:cxn ang="T14">
                  <a:pos x="T4" y="T5"/>
                </a:cxn>
                <a:cxn ang="T15">
                  <a:pos x="T6" y="T7"/>
                </a:cxn>
                <a:cxn ang="T16">
                  <a:pos x="T8" y="T9"/>
                </a:cxn>
                <a:cxn ang="T17">
                  <a:pos x="T10" y="T11"/>
                </a:cxn>
              </a:cxnLst>
              <a:rect l="T18" t="T19" r="T20" b="T21"/>
              <a:pathLst>
                <a:path w="2767" h="832">
                  <a:moveTo>
                    <a:pt x="0" y="219"/>
                  </a:moveTo>
                  <a:cubicBezTo>
                    <a:pt x="246" y="0"/>
                    <a:pt x="553" y="277"/>
                    <a:pt x="690" y="471"/>
                  </a:cubicBezTo>
                  <a:cubicBezTo>
                    <a:pt x="843" y="689"/>
                    <a:pt x="1208" y="595"/>
                    <a:pt x="1361" y="377"/>
                  </a:cubicBezTo>
                  <a:cubicBezTo>
                    <a:pt x="1558" y="97"/>
                    <a:pt x="1903" y="413"/>
                    <a:pt x="2058" y="570"/>
                  </a:cubicBezTo>
                  <a:cubicBezTo>
                    <a:pt x="2238" y="752"/>
                    <a:pt x="2645" y="831"/>
                    <a:pt x="2672" y="528"/>
                  </a:cubicBezTo>
                  <a:lnTo>
                    <a:pt x="2766" y="401"/>
                  </a:lnTo>
                </a:path>
              </a:pathLst>
            </a:custGeom>
            <a:noFill/>
            <a:ln w="18360">
              <a:solidFill>
                <a:srgbClr val="00FF00"/>
              </a:solidFill>
              <a:round/>
              <a:headEnd/>
              <a:tailEnd/>
            </a:ln>
          </p:spPr>
          <p:txBody>
            <a:bodyPr/>
            <a:lstStyle/>
            <a:p>
              <a:endParaRPr lang="en-US"/>
            </a:p>
          </p:txBody>
        </p:sp>
        <p:sp>
          <p:nvSpPr>
            <p:cNvPr id="16424" name="Freeform 9"/>
            <p:cNvSpPr>
              <a:spLocks noChangeArrowheads="1"/>
            </p:cNvSpPr>
            <p:nvPr/>
          </p:nvSpPr>
          <p:spPr bwMode="auto">
            <a:xfrm>
              <a:off x="1227" y="1178"/>
              <a:ext cx="606" cy="296"/>
            </a:xfrm>
            <a:custGeom>
              <a:avLst/>
              <a:gdLst>
                <a:gd name="T0" fmla="*/ 0 w 2671"/>
                <a:gd name="T1" fmla="*/ 165 h 1307"/>
                <a:gd name="T2" fmla="*/ 624 w 2671"/>
                <a:gd name="T3" fmla="*/ 552 h 1307"/>
                <a:gd name="T4" fmla="*/ 1300 w 2671"/>
                <a:gd name="T5" fmla="*/ 598 h 1307"/>
                <a:gd name="T6" fmla="*/ 1942 w 2671"/>
                <a:gd name="T7" fmla="*/ 931 h 1307"/>
                <a:gd name="T8" fmla="*/ 2552 w 2671"/>
                <a:gd name="T9" fmla="*/ 1014 h 1307"/>
                <a:gd name="T10" fmla="*/ 2670 w 2671"/>
                <a:gd name="T11" fmla="*/ 911 h 1307"/>
                <a:gd name="T12" fmla="*/ 0 60000 65536"/>
                <a:gd name="T13" fmla="*/ 0 60000 65536"/>
                <a:gd name="T14" fmla="*/ 0 60000 65536"/>
                <a:gd name="T15" fmla="*/ 0 60000 65536"/>
                <a:gd name="T16" fmla="*/ 0 60000 65536"/>
                <a:gd name="T17" fmla="*/ 0 60000 65536"/>
                <a:gd name="T18" fmla="*/ 0 w 2671"/>
                <a:gd name="T19" fmla="*/ 0 h 1307"/>
                <a:gd name="T20" fmla="*/ 2671 w 2671"/>
                <a:gd name="T21" fmla="*/ 1307 h 1307"/>
              </a:gdLst>
              <a:ahLst/>
              <a:cxnLst>
                <a:cxn ang="T12">
                  <a:pos x="T0" y="T1"/>
                </a:cxn>
                <a:cxn ang="T13">
                  <a:pos x="T2" y="T3"/>
                </a:cxn>
                <a:cxn ang="T14">
                  <a:pos x="T4" y="T5"/>
                </a:cxn>
                <a:cxn ang="T15">
                  <a:pos x="T6" y="T7"/>
                </a:cxn>
                <a:cxn ang="T16">
                  <a:pos x="T8" y="T9"/>
                </a:cxn>
                <a:cxn ang="T17">
                  <a:pos x="T10" y="T11"/>
                </a:cxn>
              </a:cxnLst>
              <a:rect l="T18" t="T19" r="T20" b="T21"/>
              <a:pathLst>
                <a:path w="2671" h="1307">
                  <a:moveTo>
                    <a:pt x="0" y="165"/>
                  </a:moveTo>
                  <a:cubicBezTo>
                    <a:pt x="287" y="0"/>
                    <a:pt x="529" y="336"/>
                    <a:pt x="624" y="552"/>
                  </a:cubicBezTo>
                  <a:cubicBezTo>
                    <a:pt x="728" y="797"/>
                    <a:pt x="1105" y="781"/>
                    <a:pt x="1300" y="598"/>
                  </a:cubicBezTo>
                  <a:cubicBezTo>
                    <a:pt x="1550" y="364"/>
                    <a:pt x="1823" y="745"/>
                    <a:pt x="1942" y="931"/>
                  </a:cubicBezTo>
                  <a:cubicBezTo>
                    <a:pt x="2081" y="1145"/>
                    <a:pt x="2464" y="1306"/>
                    <a:pt x="2552" y="1014"/>
                  </a:cubicBezTo>
                  <a:lnTo>
                    <a:pt x="2670" y="911"/>
                  </a:lnTo>
                </a:path>
              </a:pathLst>
            </a:custGeom>
            <a:noFill/>
            <a:ln w="18360">
              <a:solidFill>
                <a:srgbClr val="00FF00"/>
              </a:solidFill>
              <a:round/>
              <a:headEnd/>
              <a:tailEnd/>
            </a:ln>
          </p:spPr>
          <p:txBody>
            <a:bodyPr/>
            <a:lstStyle/>
            <a:p>
              <a:endParaRPr lang="en-US"/>
            </a:p>
          </p:txBody>
        </p:sp>
        <p:sp>
          <p:nvSpPr>
            <p:cNvPr id="16425" name="Line 10"/>
            <p:cNvSpPr>
              <a:spLocks noChangeShapeType="1"/>
            </p:cNvSpPr>
            <p:nvPr/>
          </p:nvSpPr>
          <p:spPr bwMode="auto">
            <a:xfrm flipH="1">
              <a:off x="1157" y="3141"/>
              <a:ext cx="124" cy="34"/>
            </a:xfrm>
            <a:prstGeom prst="line">
              <a:avLst/>
            </a:prstGeom>
            <a:noFill/>
            <a:ln w="73080">
              <a:solidFill>
                <a:srgbClr val="00FF00"/>
              </a:solidFill>
              <a:round/>
              <a:headEnd/>
              <a:tailEnd type="triangle" w="med" len="med"/>
            </a:ln>
          </p:spPr>
          <p:txBody>
            <a:bodyPr/>
            <a:lstStyle/>
            <a:p>
              <a:endParaRPr lang="en-US"/>
            </a:p>
          </p:txBody>
        </p:sp>
        <p:sp>
          <p:nvSpPr>
            <p:cNvPr id="16426" name="Line 11"/>
            <p:cNvSpPr>
              <a:spLocks noChangeShapeType="1"/>
            </p:cNvSpPr>
            <p:nvPr/>
          </p:nvSpPr>
          <p:spPr bwMode="auto">
            <a:xfrm flipH="1" flipV="1">
              <a:off x="991" y="2122"/>
              <a:ext cx="110" cy="43"/>
            </a:xfrm>
            <a:prstGeom prst="line">
              <a:avLst/>
            </a:prstGeom>
            <a:noFill/>
            <a:ln w="73080">
              <a:solidFill>
                <a:srgbClr val="00FF00"/>
              </a:solidFill>
              <a:round/>
              <a:headEnd/>
              <a:tailEnd type="triangle" w="med" len="med"/>
            </a:ln>
          </p:spPr>
          <p:txBody>
            <a:bodyPr/>
            <a:lstStyle/>
            <a:p>
              <a:endParaRPr lang="en-US"/>
            </a:p>
          </p:txBody>
        </p:sp>
        <p:sp>
          <p:nvSpPr>
            <p:cNvPr id="16427" name="Line 12"/>
            <p:cNvSpPr>
              <a:spLocks noChangeShapeType="1"/>
            </p:cNvSpPr>
            <p:nvPr/>
          </p:nvSpPr>
          <p:spPr bwMode="auto">
            <a:xfrm flipH="1" flipV="1">
              <a:off x="1171" y="1186"/>
              <a:ext cx="80" cy="26"/>
            </a:xfrm>
            <a:prstGeom prst="line">
              <a:avLst/>
            </a:prstGeom>
            <a:noFill/>
            <a:ln w="73080">
              <a:solidFill>
                <a:srgbClr val="00FF00"/>
              </a:solidFill>
              <a:round/>
              <a:headEnd/>
              <a:tailEnd type="triangle" w="med" len="med"/>
            </a:ln>
          </p:spPr>
          <p:txBody>
            <a:bodyPr/>
            <a:lstStyle/>
            <a:p>
              <a:endParaRPr lang="en-US"/>
            </a:p>
          </p:txBody>
        </p:sp>
      </p:grpSp>
      <p:sp>
        <p:nvSpPr>
          <p:cNvPr id="16389" name="Text Box 13"/>
          <p:cNvSpPr txBox="1">
            <a:spLocks noChangeArrowheads="1"/>
          </p:cNvSpPr>
          <p:nvPr/>
        </p:nvSpPr>
        <p:spPr bwMode="auto">
          <a:xfrm>
            <a:off x="4064000" y="3489325"/>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0" name="Text Box 14"/>
          <p:cNvSpPr txBox="1">
            <a:spLocks noChangeArrowheads="1"/>
          </p:cNvSpPr>
          <p:nvPr/>
        </p:nvSpPr>
        <p:spPr bwMode="auto">
          <a:xfrm>
            <a:off x="4394200" y="3992563"/>
            <a:ext cx="263525" cy="341312"/>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1" name="Text Box 15"/>
          <p:cNvSpPr txBox="1">
            <a:spLocks noChangeArrowheads="1"/>
          </p:cNvSpPr>
          <p:nvPr/>
        </p:nvSpPr>
        <p:spPr bwMode="auto">
          <a:xfrm>
            <a:off x="4829175" y="3981450"/>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2" name="Text Box 16"/>
          <p:cNvSpPr txBox="1">
            <a:spLocks noChangeArrowheads="1"/>
          </p:cNvSpPr>
          <p:nvPr/>
        </p:nvSpPr>
        <p:spPr bwMode="auto">
          <a:xfrm>
            <a:off x="4029075" y="2290763"/>
            <a:ext cx="263525" cy="341312"/>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3" name="Text Box 17"/>
          <p:cNvSpPr txBox="1">
            <a:spLocks noChangeArrowheads="1"/>
          </p:cNvSpPr>
          <p:nvPr/>
        </p:nvSpPr>
        <p:spPr bwMode="auto">
          <a:xfrm>
            <a:off x="4818063" y="3500438"/>
            <a:ext cx="263525" cy="341312"/>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4" name="Text Box 18"/>
          <p:cNvSpPr txBox="1">
            <a:spLocks noChangeArrowheads="1"/>
          </p:cNvSpPr>
          <p:nvPr/>
        </p:nvSpPr>
        <p:spPr bwMode="auto">
          <a:xfrm>
            <a:off x="4805363" y="2611438"/>
            <a:ext cx="263525" cy="341312"/>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5" name="Text Box 19"/>
          <p:cNvSpPr txBox="1">
            <a:spLocks noChangeArrowheads="1"/>
          </p:cNvSpPr>
          <p:nvPr/>
        </p:nvSpPr>
        <p:spPr bwMode="auto">
          <a:xfrm>
            <a:off x="4041775" y="3092450"/>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6" name="Text Box 20"/>
          <p:cNvSpPr txBox="1">
            <a:spLocks noChangeArrowheads="1"/>
          </p:cNvSpPr>
          <p:nvPr/>
        </p:nvSpPr>
        <p:spPr bwMode="auto">
          <a:xfrm>
            <a:off x="5616575" y="3798888"/>
            <a:ext cx="263525" cy="341312"/>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7" name="Text Box 21"/>
          <p:cNvSpPr txBox="1">
            <a:spLocks noChangeArrowheads="1"/>
          </p:cNvSpPr>
          <p:nvPr/>
        </p:nvSpPr>
        <p:spPr bwMode="auto">
          <a:xfrm>
            <a:off x="5137150" y="3692525"/>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8" name="Text Box 22"/>
          <p:cNvSpPr txBox="1">
            <a:spLocks noChangeArrowheads="1"/>
          </p:cNvSpPr>
          <p:nvPr/>
        </p:nvSpPr>
        <p:spPr bwMode="auto">
          <a:xfrm>
            <a:off x="5548313" y="2997200"/>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399" name="Text Box 23"/>
          <p:cNvSpPr txBox="1">
            <a:spLocks noChangeArrowheads="1"/>
          </p:cNvSpPr>
          <p:nvPr/>
        </p:nvSpPr>
        <p:spPr bwMode="auto">
          <a:xfrm>
            <a:off x="4440238" y="2536825"/>
            <a:ext cx="263525" cy="341313"/>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00FFFF"/>
                </a:solidFill>
              </a:rPr>
              <a:t>.</a:t>
            </a:r>
          </a:p>
        </p:txBody>
      </p:sp>
      <p:sp>
        <p:nvSpPr>
          <p:cNvPr id="16400" name="Text Box 24"/>
          <p:cNvSpPr txBox="1">
            <a:spLocks noChangeArrowheads="1"/>
          </p:cNvSpPr>
          <p:nvPr/>
        </p:nvSpPr>
        <p:spPr bwMode="auto">
          <a:xfrm>
            <a:off x="4202113" y="3322638"/>
            <a:ext cx="1141412" cy="244475"/>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tabLst>
                <a:tab pos="723900" algn="l"/>
              </a:tabLst>
            </a:pPr>
            <a:r>
              <a:rPr lang="en-GB" sz="1600">
                <a:solidFill>
                  <a:srgbClr val="FFFFFF"/>
                </a:solidFill>
              </a:rPr>
              <a:t>cloud of gas</a:t>
            </a:r>
          </a:p>
        </p:txBody>
      </p:sp>
      <p:sp>
        <p:nvSpPr>
          <p:cNvPr id="16401" name="Text Box 30"/>
          <p:cNvSpPr txBox="1">
            <a:spLocks noChangeArrowheads="1"/>
          </p:cNvSpPr>
          <p:nvPr/>
        </p:nvSpPr>
        <p:spPr bwMode="auto">
          <a:xfrm>
            <a:off x="352425" y="6345238"/>
            <a:ext cx="9566275" cy="1023937"/>
          </a:xfrm>
          <a:prstGeom prst="rect">
            <a:avLst/>
          </a:prstGeom>
          <a:noFill/>
          <a:ln w="18360">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GB">
                <a:solidFill>
                  <a:srgbClr val="FFFFFF"/>
                </a:solidFill>
              </a:rPr>
              <a:t>The green photons (say) get absorbed by the atoms.  They are emitted again in random directions.  Photons of other wavelengths go through.  Get dark absorption line at green part of spectrum.</a:t>
            </a:r>
          </a:p>
        </p:txBody>
      </p:sp>
      <p:pic>
        <p:nvPicPr>
          <p:cNvPr id="16402" name="Picture 31"/>
          <p:cNvPicPr>
            <a:picLocks noChangeAspect="1" noChangeArrowheads="1"/>
          </p:cNvPicPr>
          <p:nvPr/>
        </p:nvPicPr>
        <p:blipFill>
          <a:blip r:embed="rId3"/>
          <a:srcRect/>
          <a:stretch>
            <a:fillRect/>
          </a:stretch>
        </p:blipFill>
        <p:spPr bwMode="auto">
          <a:xfrm>
            <a:off x="7272338" y="4891088"/>
            <a:ext cx="2236787" cy="1120775"/>
          </a:xfrm>
          <a:prstGeom prst="rect">
            <a:avLst/>
          </a:prstGeom>
          <a:noFill/>
          <a:ln w="9525">
            <a:noFill/>
            <a:miter lim="800000"/>
            <a:headEnd/>
            <a:tailEnd/>
          </a:ln>
        </p:spPr>
      </p:pic>
      <p:sp>
        <p:nvSpPr>
          <p:cNvPr id="16403" name="Line 32"/>
          <p:cNvSpPr>
            <a:spLocks noChangeShapeType="1"/>
          </p:cNvSpPr>
          <p:nvPr/>
        </p:nvSpPr>
        <p:spPr bwMode="auto">
          <a:xfrm>
            <a:off x="8618538" y="4848225"/>
            <a:ext cx="1587" cy="1187450"/>
          </a:xfrm>
          <a:prstGeom prst="line">
            <a:avLst/>
          </a:prstGeom>
          <a:noFill/>
          <a:ln w="73080">
            <a:solidFill>
              <a:srgbClr val="000000"/>
            </a:solidFill>
            <a:round/>
            <a:headEnd/>
            <a:tailEnd/>
          </a:ln>
        </p:spPr>
        <p:txBody>
          <a:bodyPr/>
          <a:lstStyle/>
          <a:p>
            <a:endParaRPr lang="en-US"/>
          </a:p>
        </p:txBody>
      </p:sp>
      <p:sp>
        <p:nvSpPr>
          <p:cNvPr id="16404" name="Line 6"/>
          <p:cNvSpPr>
            <a:spLocks noChangeShapeType="1"/>
          </p:cNvSpPr>
          <p:nvPr/>
        </p:nvSpPr>
        <p:spPr bwMode="auto">
          <a:xfrm rot="-5177494">
            <a:off x="2802731" y="3621882"/>
            <a:ext cx="11113" cy="139700"/>
          </a:xfrm>
          <a:prstGeom prst="line">
            <a:avLst/>
          </a:prstGeom>
          <a:noFill/>
          <a:ln w="73080">
            <a:solidFill>
              <a:srgbClr val="00FF00"/>
            </a:solidFill>
            <a:round/>
            <a:headEnd/>
            <a:tailEnd type="triangle" w="med" len="med"/>
          </a:ln>
        </p:spPr>
        <p:txBody>
          <a:bodyPr/>
          <a:lstStyle/>
          <a:p>
            <a:endParaRPr lang="en-US"/>
          </a:p>
        </p:txBody>
      </p:sp>
      <p:sp>
        <p:nvSpPr>
          <p:cNvPr id="16405" name="Freeform 33"/>
          <p:cNvSpPr>
            <a:spLocks noChangeArrowheads="1"/>
          </p:cNvSpPr>
          <p:nvPr/>
        </p:nvSpPr>
        <p:spPr bwMode="auto">
          <a:xfrm rot="-5177494">
            <a:off x="1841501" y="3802062"/>
            <a:ext cx="234950" cy="523875"/>
          </a:xfrm>
          <a:custGeom>
            <a:avLst/>
            <a:gdLst>
              <a:gd name="T0" fmla="*/ 305 w 652"/>
              <a:gd name="T1" fmla="*/ 1453 h 1454"/>
              <a:gd name="T2" fmla="*/ 462 w 652"/>
              <a:gd name="T3" fmla="*/ 1108 h 1454"/>
              <a:gd name="T4" fmla="*/ 291 w 652"/>
              <a:gd name="T5" fmla="*/ 743 h 1454"/>
              <a:gd name="T6" fmla="*/ 391 w 652"/>
              <a:gd name="T7" fmla="*/ 390 h 1454"/>
              <a:gd name="T8" fmla="*/ 277 w 652"/>
              <a:gd name="T9" fmla="*/ 60 h 1454"/>
              <a:gd name="T10" fmla="*/ 144 w 652"/>
              <a:gd name="T11" fmla="*/ 0 h 1454"/>
              <a:gd name="T12" fmla="*/ 0 60000 65536"/>
              <a:gd name="T13" fmla="*/ 0 60000 65536"/>
              <a:gd name="T14" fmla="*/ 0 60000 65536"/>
              <a:gd name="T15" fmla="*/ 0 60000 65536"/>
              <a:gd name="T16" fmla="*/ 0 60000 65536"/>
              <a:gd name="T17" fmla="*/ 0 60000 65536"/>
              <a:gd name="T18" fmla="*/ 0 w 652"/>
              <a:gd name="T19" fmla="*/ 0 h 1454"/>
              <a:gd name="T20" fmla="*/ 652 w 652"/>
              <a:gd name="T21" fmla="*/ 1454 h 1454"/>
            </a:gdLst>
            <a:ahLst/>
            <a:cxnLst>
              <a:cxn ang="T12">
                <a:pos x="T0" y="T1"/>
              </a:cxn>
              <a:cxn ang="T13">
                <a:pos x="T2" y="T3"/>
              </a:cxn>
              <a:cxn ang="T14">
                <a:pos x="T4" y="T5"/>
              </a:cxn>
              <a:cxn ang="T15">
                <a:pos x="T6" y="T7"/>
              </a:cxn>
              <a:cxn ang="T16">
                <a:pos x="T8" y="T9"/>
              </a:cxn>
              <a:cxn ang="T17">
                <a:pos x="T10" y="T11"/>
              </a:cxn>
            </a:cxnLst>
            <a:rect l="T18" t="T19" r="T20" b="T21"/>
            <a:pathLst>
              <a:path w="652" h="1454">
                <a:moveTo>
                  <a:pt x="305" y="1453"/>
                </a:moveTo>
                <a:cubicBezTo>
                  <a:pt x="67" y="1305"/>
                  <a:pt x="295" y="1165"/>
                  <a:pt x="462" y="1108"/>
                </a:cubicBezTo>
                <a:cubicBezTo>
                  <a:pt x="651" y="1044"/>
                  <a:pt x="517" y="843"/>
                  <a:pt x="291" y="743"/>
                </a:cubicBezTo>
                <a:cubicBezTo>
                  <a:pt x="0" y="617"/>
                  <a:pt x="259" y="459"/>
                  <a:pt x="391" y="390"/>
                </a:cubicBezTo>
                <a:cubicBezTo>
                  <a:pt x="542" y="309"/>
                  <a:pt x="567" y="99"/>
                  <a:pt x="277" y="60"/>
                </a:cubicBezTo>
                <a:lnTo>
                  <a:pt x="144" y="0"/>
                </a:lnTo>
              </a:path>
            </a:pathLst>
          </a:custGeom>
          <a:noFill/>
          <a:ln w="18360">
            <a:solidFill>
              <a:srgbClr val="00FFFF"/>
            </a:solidFill>
            <a:round/>
            <a:headEnd/>
            <a:tailEnd/>
          </a:ln>
        </p:spPr>
        <p:txBody>
          <a:bodyPr/>
          <a:lstStyle/>
          <a:p>
            <a:endParaRPr lang="en-US"/>
          </a:p>
        </p:txBody>
      </p:sp>
      <p:sp>
        <p:nvSpPr>
          <p:cNvPr id="16406" name="Freeform 34"/>
          <p:cNvSpPr>
            <a:spLocks noChangeArrowheads="1"/>
          </p:cNvSpPr>
          <p:nvPr/>
        </p:nvSpPr>
        <p:spPr bwMode="auto">
          <a:xfrm rot="-5177494">
            <a:off x="2355851" y="3797300"/>
            <a:ext cx="234950" cy="504825"/>
          </a:xfrm>
          <a:custGeom>
            <a:avLst/>
            <a:gdLst>
              <a:gd name="T0" fmla="*/ 305 w 652"/>
              <a:gd name="T1" fmla="*/ 1401 h 1402"/>
              <a:gd name="T2" fmla="*/ 462 w 652"/>
              <a:gd name="T3" fmla="*/ 1068 h 1402"/>
              <a:gd name="T4" fmla="*/ 291 w 652"/>
              <a:gd name="T5" fmla="*/ 717 h 1402"/>
              <a:gd name="T6" fmla="*/ 391 w 652"/>
              <a:gd name="T7" fmla="*/ 376 h 1402"/>
              <a:gd name="T8" fmla="*/ 277 w 652"/>
              <a:gd name="T9" fmla="*/ 58 h 1402"/>
              <a:gd name="T10" fmla="*/ 144 w 652"/>
              <a:gd name="T11" fmla="*/ 0 h 1402"/>
              <a:gd name="T12" fmla="*/ 0 60000 65536"/>
              <a:gd name="T13" fmla="*/ 0 60000 65536"/>
              <a:gd name="T14" fmla="*/ 0 60000 65536"/>
              <a:gd name="T15" fmla="*/ 0 60000 65536"/>
              <a:gd name="T16" fmla="*/ 0 60000 65536"/>
              <a:gd name="T17" fmla="*/ 0 60000 65536"/>
              <a:gd name="T18" fmla="*/ 0 w 652"/>
              <a:gd name="T19" fmla="*/ 0 h 1402"/>
              <a:gd name="T20" fmla="*/ 652 w 652"/>
              <a:gd name="T21" fmla="*/ 1402 h 1402"/>
            </a:gdLst>
            <a:ahLst/>
            <a:cxnLst>
              <a:cxn ang="T12">
                <a:pos x="T0" y="T1"/>
              </a:cxn>
              <a:cxn ang="T13">
                <a:pos x="T2" y="T3"/>
              </a:cxn>
              <a:cxn ang="T14">
                <a:pos x="T4" y="T5"/>
              </a:cxn>
              <a:cxn ang="T15">
                <a:pos x="T6" y="T7"/>
              </a:cxn>
              <a:cxn ang="T16">
                <a:pos x="T8" y="T9"/>
              </a:cxn>
              <a:cxn ang="T17">
                <a:pos x="T10" y="T11"/>
              </a:cxn>
            </a:cxnLst>
            <a:rect l="T18" t="T19" r="T20" b="T21"/>
            <a:pathLst>
              <a:path w="652" h="1402">
                <a:moveTo>
                  <a:pt x="305" y="1401"/>
                </a:moveTo>
                <a:cubicBezTo>
                  <a:pt x="67" y="1258"/>
                  <a:pt x="295" y="1123"/>
                  <a:pt x="462" y="1068"/>
                </a:cubicBezTo>
                <a:cubicBezTo>
                  <a:pt x="651" y="1007"/>
                  <a:pt x="517" y="812"/>
                  <a:pt x="291" y="717"/>
                </a:cubicBezTo>
                <a:cubicBezTo>
                  <a:pt x="0" y="595"/>
                  <a:pt x="259" y="443"/>
                  <a:pt x="391" y="376"/>
                </a:cubicBezTo>
                <a:cubicBezTo>
                  <a:pt x="542" y="298"/>
                  <a:pt x="567" y="96"/>
                  <a:pt x="277" y="58"/>
                </a:cubicBezTo>
                <a:lnTo>
                  <a:pt x="144" y="0"/>
                </a:lnTo>
              </a:path>
            </a:pathLst>
          </a:custGeom>
          <a:noFill/>
          <a:ln w="18360">
            <a:solidFill>
              <a:srgbClr val="00FFFF"/>
            </a:solidFill>
            <a:round/>
            <a:headEnd/>
            <a:tailEnd/>
          </a:ln>
        </p:spPr>
        <p:txBody>
          <a:bodyPr/>
          <a:lstStyle/>
          <a:p>
            <a:endParaRPr lang="en-US"/>
          </a:p>
        </p:txBody>
      </p:sp>
      <p:sp>
        <p:nvSpPr>
          <p:cNvPr id="16407" name="Line 35"/>
          <p:cNvSpPr>
            <a:spLocks noChangeShapeType="1"/>
          </p:cNvSpPr>
          <p:nvPr/>
        </p:nvSpPr>
        <p:spPr bwMode="auto">
          <a:xfrm rot="16422506" flipH="1">
            <a:off x="2851150" y="4029075"/>
            <a:ext cx="14288" cy="96838"/>
          </a:xfrm>
          <a:prstGeom prst="line">
            <a:avLst/>
          </a:prstGeom>
          <a:noFill/>
          <a:ln w="73080">
            <a:solidFill>
              <a:srgbClr val="00FFFF"/>
            </a:solidFill>
            <a:round/>
            <a:headEnd/>
            <a:tailEnd type="triangle" w="med" len="med"/>
          </a:ln>
        </p:spPr>
        <p:txBody>
          <a:bodyPr/>
          <a:lstStyle/>
          <a:p>
            <a:endParaRPr lang="en-US"/>
          </a:p>
        </p:txBody>
      </p:sp>
      <p:sp>
        <p:nvSpPr>
          <p:cNvPr id="16408" name="Freeform 36"/>
          <p:cNvSpPr>
            <a:spLocks noChangeArrowheads="1"/>
          </p:cNvSpPr>
          <p:nvPr/>
        </p:nvSpPr>
        <p:spPr bwMode="auto">
          <a:xfrm rot="-5177494">
            <a:off x="2220913" y="2655887"/>
            <a:ext cx="255588" cy="1274763"/>
          </a:xfrm>
          <a:custGeom>
            <a:avLst/>
            <a:gdLst>
              <a:gd name="T0" fmla="*/ 402 w 712"/>
              <a:gd name="T1" fmla="*/ 3538 h 3539"/>
              <a:gd name="T2" fmla="*/ 525 w 712"/>
              <a:gd name="T3" fmla="*/ 2608 h 3539"/>
              <a:gd name="T4" fmla="*/ 311 w 712"/>
              <a:gd name="T5" fmla="*/ 1782 h 3539"/>
              <a:gd name="T6" fmla="*/ 374 w 712"/>
              <a:gd name="T7" fmla="*/ 855 h 3539"/>
              <a:gd name="T8" fmla="*/ 222 w 712"/>
              <a:gd name="T9" fmla="*/ 88 h 3539"/>
              <a:gd name="T10" fmla="*/ 80 w 712"/>
              <a:gd name="T11" fmla="*/ 0 h 3539"/>
              <a:gd name="T12" fmla="*/ 0 60000 65536"/>
              <a:gd name="T13" fmla="*/ 0 60000 65536"/>
              <a:gd name="T14" fmla="*/ 0 60000 65536"/>
              <a:gd name="T15" fmla="*/ 0 60000 65536"/>
              <a:gd name="T16" fmla="*/ 0 60000 65536"/>
              <a:gd name="T17" fmla="*/ 0 60000 65536"/>
              <a:gd name="T18" fmla="*/ 0 w 712"/>
              <a:gd name="T19" fmla="*/ 0 h 3539"/>
              <a:gd name="T20" fmla="*/ 712 w 712"/>
              <a:gd name="T21" fmla="*/ 3539 h 3539"/>
            </a:gdLst>
            <a:ahLst/>
            <a:cxnLst>
              <a:cxn ang="T12">
                <a:pos x="T0" y="T1"/>
              </a:cxn>
              <a:cxn ang="T13">
                <a:pos x="T2" y="T3"/>
              </a:cxn>
              <a:cxn ang="T14">
                <a:pos x="T4" y="T5"/>
              </a:cxn>
              <a:cxn ang="T15">
                <a:pos x="T6" y="T7"/>
              </a:cxn>
              <a:cxn ang="T16">
                <a:pos x="T8" y="T9"/>
              </a:cxn>
              <a:cxn ang="T17">
                <a:pos x="T10" y="T11"/>
              </a:cxn>
            </a:cxnLst>
            <a:rect l="T18" t="T19" r="T20" b="T21"/>
            <a:pathLst>
              <a:path w="712" h="3539">
                <a:moveTo>
                  <a:pt x="402" y="3538"/>
                </a:moveTo>
                <a:cubicBezTo>
                  <a:pt x="141" y="3278"/>
                  <a:pt x="359" y="2826"/>
                  <a:pt x="525" y="2608"/>
                </a:cubicBezTo>
                <a:cubicBezTo>
                  <a:pt x="711" y="2365"/>
                  <a:pt x="553" y="1925"/>
                  <a:pt x="311" y="1782"/>
                </a:cubicBezTo>
                <a:cubicBezTo>
                  <a:pt x="0" y="1599"/>
                  <a:pt x="248" y="1087"/>
                  <a:pt x="374" y="855"/>
                </a:cubicBezTo>
                <a:cubicBezTo>
                  <a:pt x="522" y="588"/>
                  <a:pt x="524" y="52"/>
                  <a:pt x="222" y="88"/>
                </a:cubicBezTo>
                <a:lnTo>
                  <a:pt x="80" y="0"/>
                </a:lnTo>
              </a:path>
            </a:pathLst>
          </a:custGeom>
          <a:noFill/>
          <a:ln w="18360">
            <a:solidFill>
              <a:srgbClr val="FF0000"/>
            </a:solidFill>
            <a:round/>
            <a:headEnd/>
            <a:tailEnd/>
          </a:ln>
        </p:spPr>
        <p:txBody>
          <a:bodyPr/>
          <a:lstStyle/>
          <a:p>
            <a:endParaRPr lang="en-US"/>
          </a:p>
        </p:txBody>
      </p:sp>
      <p:sp>
        <p:nvSpPr>
          <p:cNvPr id="16409" name="Line 37"/>
          <p:cNvSpPr>
            <a:spLocks noChangeShapeType="1"/>
          </p:cNvSpPr>
          <p:nvPr/>
        </p:nvSpPr>
        <p:spPr bwMode="auto">
          <a:xfrm rot="-5177494">
            <a:off x="3039269" y="3290094"/>
            <a:ext cx="1587" cy="85725"/>
          </a:xfrm>
          <a:prstGeom prst="line">
            <a:avLst/>
          </a:prstGeom>
          <a:noFill/>
          <a:ln w="73080">
            <a:solidFill>
              <a:srgbClr val="FF0000"/>
            </a:solidFill>
            <a:round/>
            <a:headEnd/>
            <a:tailEnd type="triangle" w="med" len="med"/>
          </a:ln>
        </p:spPr>
        <p:txBody>
          <a:bodyPr/>
          <a:lstStyle/>
          <a:p>
            <a:endParaRPr lang="en-US"/>
          </a:p>
        </p:txBody>
      </p:sp>
      <p:sp>
        <p:nvSpPr>
          <p:cNvPr id="16410" name="Freeform 38"/>
          <p:cNvSpPr>
            <a:spLocks noChangeArrowheads="1"/>
          </p:cNvSpPr>
          <p:nvPr/>
        </p:nvSpPr>
        <p:spPr bwMode="auto">
          <a:xfrm rot="-5177494">
            <a:off x="2159001" y="3163887"/>
            <a:ext cx="254000" cy="993775"/>
          </a:xfrm>
          <a:custGeom>
            <a:avLst/>
            <a:gdLst>
              <a:gd name="T0" fmla="*/ 423 w 707"/>
              <a:gd name="T1" fmla="*/ 2758 h 2759"/>
              <a:gd name="T2" fmla="*/ 528 w 707"/>
              <a:gd name="T3" fmla="*/ 2030 h 2759"/>
              <a:gd name="T4" fmla="*/ 306 w 707"/>
              <a:gd name="T5" fmla="*/ 1388 h 2759"/>
              <a:gd name="T6" fmla="*/ 353 w 707"/>
              <a:gd name="T7" fmla="*/ 663 h 2759"/>
              <a:gd name="T8" fmla="*/ 191 w 707"/>
              <a:gd name="T9" fmla="*/ 67 h 2759"/>
              <a:gd name="T10" fmla="*/ 53 w 707"/>
              <a:gd name="T11" fmla="*/ 0 h 2759"/>
              <a:gd name="T12" fmla="*/ 0 60000 65536"/>
              <a:gd name="T13" fmla="*/ 0 60000 65536"/>
              <a:gd name="T14" fmla="*/ 0 60000 65536"/>
              <a:gd name="T15" fmla="*/ 0 60000 65536"/>
              <a:gd name="T16" fmla="*/ 0 60000 65536"/>
              <a:gd name="T17" fmla="*/ 0 60000 65536"/>
              <a:gd name="T18" fmla="*/ 0 w 707"/>
              <a:gd name="T19" fmla="*/ 0 h 2759"/>
              <a:gd name="T20" fmla="*/ 707 w 707"/>
              <a:gd name="T21" fmla="*/ 2759 h 2759"/>
            </a:gdLst>
            <a:ahLst/>
            <a:cxnLst>
              <a:cxn ang="T12">
                <a:pos x="T0" y="T1"/>
              </a:cxn>
              <a:cxn ang="T13">
                <a:pos x="T2" y="T3"/>
              </a:cxn>
              <a:cxn ang="T14">
                <a:pos x="T4" y="T5"/>
              </a:cxn>
              <a:cxn ang="T15">
                <a:pos x="T6" y="T7"/>
              </a:cxn>
              <a:cxn ang="T16">
                <a:pos x="T8" y="T9"/>
              </a:cxn>
              <a:cxn ang="T17">
                <a:pos x="T10" y="T11"/>
              </a:cxn>
            </a:cxnLst>
            <a:rect l="T18" t="T19" r="T20" b="T21"/>
            <a:pathLst>
              <a:path w="707" h="2759">
                <a:moveTo>
                  <a:pt x="423" y="2758"/>
                </a:moveTo>
                <a:cubicBezTo>
                  <a:pt x="166" y="2561"/>
                  <a:pt x="370" y="2202"/>
                  <a:pt x="528" y="2030"/>
                </a:cubicBezTo>
                <a:cubicBezTo>
                  <a:pt x="706" y="1835"/>
                  <a:pt x="544" y="1495"/>
                  <a:pt x="306" y="1388"/>
                </a:cubicBezTo>
                <a:cubicBezTo>
                  <a:pt x="0" y="1251"/>
                  <a:pt x="234" y="847"/>
                  <a:pt x="353" y="663"/>
                </a:cubicBezTo>
                <a:cubicBezTo>
                  <a:pt x="491" y="449"/>
                  <a:pt x="485" y="33"/>
                  <a:pt x="191" y="67"/>
                </a:cubicBezTo>
                <a:lnTo>
                  <a:pt x="53" y="0"/>
                </a:lnTo>
              </a:path>
            </a:pathLst>
          </a:custGeom>
          <a:noFill/>
          <a:ln w="18360">
            <a:solidFill>
              <a:srgbClr val="00FF00"/>
            </a:solidFill>
            <a:round/>
            <a:headEnd/>
            <a:tailEnd/>
          </a:ln>
        </p:spPr>
        <p:txBody>
          <a:bodyPr/>
          <a:lstStyle/>
          <a:p>
            <a:endParaRPr lang="en-US"/>
          </a:p>
        </p:txBody>
      </p:sp>
      <p:sp>
        <p:nvSpPr>
          <p:cNvPr id="16411" name="Freeform 25"/>
          <p:cNvSpPr>
            <a:spLocks noChangeArrowheads="1"/>
          </p:cNvSpPr>
          <p:nvPr/>
        </p:nvSpPr>
        <p:spPr bwMode="auto">
          <a:xfrm rot="-5400000">
            <a:off x="7104063" y="4056062"/>
            <a:ext cx="234950" cy="574675"/>
          </a:xfrm>
          <a:custGeom>
            <a:avLst/>
            <a:gdLst>
              <a:gd name="T0" fmla="*/ 305 w 652"/>
              <a:gd name="T1" fmla="*/ 1595 h 1596"/>
              <a:gd name="T2" fmla="*/ 462 w 652"/>
              <a:gd name="T3" fmla="*/ 1216 h 1596"/>
              <a:gd name="T4" fmla="*/ 291 w 652"/>
              <a:gd name="T5" fmla="*/ 816 h 1596"/>
              <a:gd name="T6" fmla="*/ 391 w 652"/>
              <a:gd name="T7" fmla="*/ 428 h 1596"/>
              <a:gd name="T8" fmla="*/ 277 w 652"/>
              <a:gd name="T9" fmla="*/ 66 h 1596"/>
              <a:gd name="T10" fmla="*/ 144 w 652"/>
              <a:gd name="T11" fmla="*/ 0 h 1596"/>
              <a:gd name="T12" fmla="*/ 0 60000 65536"/>
              <a:gd name="T13" fmla="*/ 0 60000 65536"/>
              <a:gd name="T14" fmla="*/ 0 60000 65536"/>
              <a:gd name="T15" fmla="*/ 0 60000 65536"/>
              <a:gd name="T16" fmla="*/ 0 60000 65536"/>
              <a:gd name="T17" fmla="*/ 0 60000 65536"/>
              <a:gd name="T18" fmla="*/ 0 w 652"/>
              <a:gd name="T19" fmla="*/ 0 h 1596"/>
              <a:gd name="T20" fmla="*/ 652 w 652"/>
              <a:gd name="T21" fmla="*/ 1596 h 1596"/>
            </a:gdLst>
            <a:ahLst/>
            <a:cxnLst>
              <a:cxn ang="T12">
                <a:pos x="T0" y="T1"/>
              </a:cxn>
              <a:cxn ang="T13">
                <a:pos x="T2" y="T3"/>
              </a:cxn>
              <a:cxn ang="T14">
                <a:pos x="T4" y="T5"/>
              </a:cxn>
              <a:cxn ang="T15">
                <a:pos x="T6" y="T7"/>
              </a:cxn>
              <a:cxn ang="T16">
                <a:pos x="T8" y="T9"/>
              </a:cxn>
              <a:cxn ang="T17">
                <a:pos x="T10" y="T11"/>
              </a:cxn>
            </a:cxnLst>
            <a:rect l="T18" t="T19" r="T20" b="T21"/>
            <a:pathLst>
              <a:path w="652" h="1596">
                <a:moveTo>
                  <a:pt x="305" y="1595"/>
                </a:moveTo>
                <a:cubicBezTo>
                  <a:pt x="67" y="1432"/>
                  <a:pt x="295" y="1279"/>
                  <a:pt x="462" y="1216"/>
                </a:cubicBezTo>
                <a:cubicBezTo>
                  <a:pt x="651" y="1146"/>
                  <a:pt x="517" y="925"/>
                  <a:pt x="291" y="816"/>
                </a:cubicBezTo>
                <a:cubicBezTo>
                  <a:pt x="0" y="677"/>
                  <a:pt x="259" y="504"/>
                  <a:pt x="391" y="428"/>
                </a:cubicBezTo>
                <a:cubicBezTo>
                  <a:pt x="542" y="339"/>
                  <a:pt x="567" y="109"/>
                  <a:pt x="277" y="66"/>
                </a:cubicBezTo>
                <a:lnTo>
                  <a:pt x="144" y="0"/>
                </a:lnTo>
              </a:path>
            </a:pathLst>
          </a:custGeom>
          <a:noFill/>
          <a:ln w="18360">
            <a:solidFill>
              <a:srgbClr val="00FFFF"/>
            </a:solidFill>
            <a:round/>
            <a:headEnd/>
            <a:tailEnd/>
          </a:ln>
        </p:spPr>
        <p:txBody>
          <a:bodyPr/>
          <a:lstStyle/>
          <a:p>
            <a:endParaRPr lang="en-US"/>
          </a:p>
        </p:txBody>
      </p:sp>
      <p:sp>
        <p:nvSpPr>
          <p:cNvPr id="16412" name="Freeform 26"/>
          <p:cNvSpPr>
            <a:spLocks noChangeArrowheads="1"/>
          </p:cNvSpPr>
          <p:nvPr/>
        </p:nvSpPr>
        <p:spPr bwMode="auto">
          <a:xfrm rot="-5400000">
            <a:off x="7439025" y="2584451"/>
            <a:ext cx="255587" cy="1274762"/>
          </a:xfrm>
          <a:custGeom>
            <a:avLst/>
            <a:gdLst>
              <a:gd name="T0" fmla="*/ 402 w 712"/>
              <a:gd name="T1" fmla="*/ 3538 h 3539"/>
              <a:gd name="T2" fmla="*/ 525 w 712"/>
              <a:gd name="T3" fmla="*/ 2608 h 3539"/>
              <a:gd name="T4" fmla="*/ 311 w 712"/>
              <a:gd name="T5" fmla="*/ 1782 h 3539"/>
              <a:gd name="T6" fmla="*/ 374 w 712"/>
              <a:gd name="T7" fmla="*/ 855 h 3539"/>
              <a:gd name="T8" fmla="*/ 222 w 712"/>
              <a:gd name="T9" fmla="*/ 88 h 3539"/>
              <a:gd name="T10" fmla="*/ 80 w 712"/>
              <a:gd name="T11" fmla="*/ 0 h 3539"/>
              <a:gd name="T12" fmla="*/ 0 60000 65536"/>
              <a:gd name="T13" fmla="*/ 0 60000 65536"/>
              <a:gd name="T14" fmla="*/ 0 60000 65536"/>
              <a:gd name="T15" fmla="*/ 0 60000 65536"/>
              <a:gd name="T16" fmla="*/ 0 60000 65536"/>
              <a:gd name="T17" fmla="*/ 0 60000 65536"/>
              <a:gd name="T18" fmla="*/ 0 w 712"/>
              <a:gd name="T19" fmla="*/ 0 h 3539"/>
              <a:gd name="T20" fmla="*/ 712 w 712"/>
              <a:gd name="T21" fmla="*/ 3539 h 3539"/>
            </a:gdLst>
            <a:ahLst/>
            <a:cxnLst>
              <a:cxn ang="T12">
                <a:pos x="T0" y="T1"/>
              </a:cxn>
              <a:cxn ang="T13">
                <a:pos x="T2" y="T3"/>
              </a:cxn>
              <a:cxn ang="T14">
                <a:pos x="T4" y="T5"/>
              </a:cxn>
              <a:cxn ang="T15">
                <a:pos x="T6" y="T7"/>
              </a:cxn>
              <a:cxn ang="T16">
                <a:pos x="T8" y="T9"/>
              </a:cxn>
              <a:cxn ang="T17">
                <a:pos x="T10" y="T11"/>
              </a:cxn>
            </a:cxnLst>
            <a:rect l="T18" t="T19" r="T20" b="T21"/>
            <a:pathLst>
              <a:path w="712" h="3539">
                <a:moveTo>
                  <a:pt x="402" y="3538"/>
                </a:moveTo>
                <a:cubicBezTo>
                  <a:pt x="141" y="3278"/>
                  <a:pt x="359" y="2826"/>
                  <a:pt x="525" y="2608"/>
                </a:cubicBezTo>
                <a:cubicBezTo>
                  <a:pt x="711" y="2365"/>
                  <a:pt x="553" y="1925"/>
                  <a:pt x="311" y="1782"/>
                </a:cubicBezTo>
                <a:cubicBezTo>
                  <a:pt x="0" y="1599"/>
                  <a:pt x="248" y="1087"/>
                  <a:pt x="374" y="855"/>
                </a:cubicBezTo>
                <a:cubicBezTo>
                  <a:pt x="522" y="588"/>
                  <a:pt x="524" y="52"/>
                  <a:pt x="222" y="88"/>
                </a:cubicBezTo>
                <a:lnTo>
                  <a:pt x="80" y="0"/>
                </a:lnTo>
              </a:path>
            </a:pathLst>
          </a:custGeom>
          <a:noFill/>
          <a:ln w="18360">
            <a:solidFill>
              <a:srgbClr val="FF0000"/>
            </a:solidFill>
            <a:round/>
            <a:headEnd/>
            <a:tailEnd/>
          </a:ln>
        </p:spPr>
        <p:txBody>
          <a:bodyPr/>
          <a:lstStyle/>
          <a:p>
            <a:endParaRPr lang="en-US"/>
          </a:p>
        </p:txBody>
      </p:sp>
      <p:sp>
        <p:nvSpPr>
          <p:cNvPr id="16413" name="Freeform 27"/>
          <p:cNvSpPr>
            <a:spLocks noChangeArrowheads="1"/>
          </p:cNvSpPr>
          <p:nvPr/>
        </p:nvSpPr>
        <p:spPr bwMode="auto">
          <a:xfrm rot="-5400000">
            <a:off x="7667626" y="4014787"/>
            <a:ext cx="234950" cy="574675"/>
          </a:xfrm>
          <a:custGeom>
            <a:avLst/>
            <a:gdLst>
              <a:gd name="T0" fmla="*/ 305 w 652"/>
              <a:gd name="T1" fmla="*/ 1595 h 1596"/>
              <a:gd name="T2" fmla="*/ 462 w 652"/>
              <a:gd name="T3" fmla="*/ 1216 h 1596"/>
              <a:gd name="T4" fmla="*/ 291 w 652"/>
              <a:gd name="T5" fmla="*/ 816 h 1596"/>
              <a:gd name="T6" fmla="*/ 391 w 652"/>
              <a:gd name="T7" fmla="*/ 428 h 1596"/>
              <a:gd name="T8" fmla="*/ 277 w 652"/>
              <a:gd name="T9" fmla="*/ 66 h 1596"/>
              <a:gd name="T10" fmla="*/ 144 w 652"/>
              <a:gd name="T11" fmla="*/ 0 h 1596"/>
              <a:gd name="T12" fmla="*/ 0 60000 65536"/>
              <a:gd name="T13" fmla="*/ 0 60000 65536"/>
              <a:gd name="T14" fmla="*/ 0 60000 65536"/>
              <a:gd name="T15" fmla="*/ 0 60000 65536"/>
              <a:gd name="T16" fmla="*/ 0 60000 65536"/>
              <a:gd name="T17" fmla="*/ 0 60000 65536"/>
              <a:gd name="T18" fmla="*/ 0 w 652"/>
              <a:gd name="T19" fmla="*/ 0 h 1596"/>
              <a:gd name="T20" fmla="*/ 652 w 652"/>
              <a:gd name="T21" fmla="*/ 1596 h 1596"/>
            </a:gdLst>
            <a:ahLst/>
            <a:cxnLst>
              <a:cxn ang="T12">
                <a:pos x="T0" y="T1"/>
              </a:cxn>
              <a:cxn ang="T13">
                <a:pos x="T2" y="T3"/>
              </a:cxn>
              <a:cxn ang="T14">
                <a:pos x="T4" y="T5"/>
              </a:cxn>
              <a:cxn ang="T15">
                <a:pos x="T6" y="T7"/>
              </a:cxn>
              <a:cxn ang="T16">
                <a:pos x="T8" y="T9"/>
              </a:cxn>
              <a:cxn ang="T17">
                <a:pos x="T10" y="T11"/>
              </a:cxn>
            </a:cxnLst>
            <a:rect l="T18" t="T19" r="T20" b="T21"/>
            <a:pathLst>
              <a:path w="652" h="1596">
                <a:moveTo>
                  <a:pt x="305" y="1595"/>
                </a:moveTo>
                <a:cubicBezTo>
                  <a:pt x="67" y="1432"/>
                  <a:pt x="295" y="1279"/>
                  <a:pt x="462" y="1216"/>
                </a:cubicBezTo>
                <a:cubicBezTo>
                  <a:pt x="651" y="1146"/>
                  <a:pt x="517" y="925"/>
                  <a:pt x="291" y="816"/>
                </a:cubicBezTo>
                <a:cubicBezTo>
                  <a:pt x="0" y="677"/>
                  <a:pt x="259" y="504"/>
                  <a:pt x="391" y="428"/>
                </a:cubicBezTo>
                <a:cubicBezTo>
                  <a:pt x="542" y="339"/>
                  <a:pt x="567" y="109"/>
                  <a:pt x="277" y="66"/>
                </a:cubicBezTo>
                <a:lnTo>
                  <a:pt x="144" y="0"/>
                </a:lnTo>
              </a:path>
            </a:pathLst>
          </a:custGeom>
          <a:noFill/>
          <a:ln w="18360">
            <a:solidFill>
              <a:srgbClr val="00FFFF"/>
            </a:solidFill>
            <a:round/>
            <a:headEnd/>
            <a:tailEnd/>
          </a:ln>
        </p:spPr>
        <p:txBody>
          <a:bodyPr/>
          <a:lstStyle/>
          <a:p>
            <a:endParaRPr lang="en-US"/>
          </a:p>
        </p:txBody>
      </p:sp>
      <p:sp>
        <p:nvSpPr>
          <p:cNvPr id="16414" name="Line 28"/>
          <p:cNvSpPr>
            <a:spLocks noChangeShapeType="1"/>
          </p:cNvSpPr>
          <p:nvPr/>
        </p:nvSpPr>
        <p:spPr bwMode="auto">
          <a:xfrm rot="-5400000">
            <a:off x="8197057" y="4269581"/>
            <a:ext cx="1588" cy="85725"/>
          </a:xfrm>
          <a:prstGeom prst="line">
            <a:avLst/>
          </a:prstGeom>
          <a:noFill/>
          <a:ln w="73080">
            <a:solidFill>
              <a:srgbClr val="00FFFF"/>
            </a:solidFill>
            <a:round/>
            <a:headEnd/>
            <a:tailEnd type="triangle" w="med" len="med"/>
          </a:ln>
        </p:spPr>
        <p:txBody>
          <a:bodyPr/>
          <a:lstStyle/>
          <a:p>
            <a:endParaRPr lang="en-US"/>
          </a:p>
        </p:txBody>
      </p:sp>
      <p:sp>
        <p:nvSpPr>
          <p:cNvPr id="16415" name="Line 29"/>
          <p:cNvSpPr>
            <a:spLocks noChangeShapeType="1"/>
          </p:cNvSpPr>
          <p:nvPr/>
        </p:nvSpPr>
        <p:spPr bwMode="auto">
          <a:xfrm rot="-5400000">
            <a:off x="8266113" y="3157537"/>
            <a:ext cx="1588" cy="106363"/>
          </a:xfrm>
          <a:prstGeom prst="line">
            <a:avLst/>
          </a:prstGeom>
          <a:noFill/>
          <a:ln w="73080">
            <a:solidFill>
              <a:srgbClr val="FF0000"/>
            </a:solidFill>
            <a:round/>
            <a:headEnd/>
            <a:tailEnd type="triangle" w="med" len="med"/>
          </a:ln>
        </p:spPr>
        <p:txBody>
          <a:bodyPr/>
          <a:lstStyle/>
          <a:p>
            <a:endParaRPr lang="en-US"/>
          </a:p>
        </p:txBody>
      </p:sp>
      <p:grpSp>
        <p:nvGrpSpPr>
          <p:cNvPr id="16416" name="Group 43"/>
          <p:cNvGrpSpPr>
            <a:grpSpLocks/>
          </p:cNvGrpSpPr>
          <p:nvPr/>
        </p:nvGrpSpPr>
        <p:grpSpPr bwMode="auto">
          <a:xfrm rot="-3347651">
            <a:off x="4137025" y="492126"/>
            <a:ext cx="1836737" cy="1401762"/>
            <a:chOff x="3985" y="1280"/>
            <a:chExt cx="1157" cy="883"/>
          </a:xfrm>
        </p:grpSpPr>
        <p:sp>
          <p:nvSpPr>
            <p:cNvPr id="16418" name="Freeform 3"/>
            <p:cNvSpPr>
              <a:spLocks noChangeArrowheads="1"/>
            </p:cNvSpPr>
            <p:nvPr/>
          </p:nvSpPr>
          <p:spPr bwMode="auto">
            <a:xfrm>
              <a:off x="4430" y="2004"/>
              <a:ext cx="626" cy="159"/>
            </a:xfrm>
            <a:custGeom>
              <a:avLst/>
              <a:gdLst>
                <a:gd name="T0" fmla="*/ 2758 w 2759"/>
                <a:gd name="T1" fmla="*/ 325 h 703"/>
                <a:gd name="T2" fmla="*/ 2037 w 2759"/>
                <a:gd name="T3" fmla="*/ 190 h 703"/>
                <a:gd name="T4" fmla="*/ 1390 w 2759"/>
                <a:gd name="T5" fmla="*/ 393 h 703"/>
                <a:gd name="T6" fmla="*/ 671 w 2759"/>
                <a:gd name="T7" fmla="*/ 317 h 703"/>
                <a:gd name="T8" fmla="*/ 72 w 2759"/>
                <a:gd name="T9" fmla="*/ 460 h 703"/>
                <a:gd name="T10" fmla="*/ 0 w 2759"/>
                <a:gd name="T11" fmla="*/ 600 h 703"/>
                <a:gd name="T12" fmla="*/ 0 60000 65536"/>
                <a:gd name="T13" fmla="*/ 0 60000 65536"/>
                <a:gd name="T14" fmla="*/ 0 60000 65536"/>
                <a:gd name="T15" fmla="*/ 0 60000 65536"/>
                <a:gd name="T16" fmla="*/ 0 60000 65536"/>
                <a:gd name="T17" fmla="*/ 0 60000 65536"/>
                <a:gd name="T18" fmla="*/ 0 w 2759"/>
                <a:gd name="T19" fmla="*/ 0 h 703"/>
                <a:gd name="T20" fmla="*/ 2759 w 2759"/>
                <a:gd name="T21" fmla="*/ 703 h 703"/>
              </a:gdLst>
              <a:ahLst/>
              <a:cxnLst>
                <a:cxn ang="T12">
                  <a:pos x="T0" y="T1"/>
                </a:cxn>
                <a:cxn ang="T13">
                  <a:pos x="T2" y="T3"/>
                </a:cxn>
                <a:cxn ang="T14">
                  <a:pos x="T4" y="T5"/>
                </a:cxn>
                <a:cxn ang="T15">
                  <a:pos x="T6" y="T7"/>
                </a:cxn>
                <a:cxn ang="T16">
                  <a:pos x="T8" y="T9"/>
                </a:cxn>
                <a:cxn ang="T17">
                  <a:pos x="T10" y="T11"/>
                </a:cxn>
              </a:cxnLst>
              <a:rect l="T18" t="T19" r="T20" b="T21"/>
              <a:pathLst>
                <a:path w="2759" h="703">
                  <a:moveTo>
                    <a:pt x="2758" y="325"/>
                  </a:moveTo>
                  <a:cubicBezTo>
                    <a:pt x="2552" y="582"/>
                    <a:pt x="2203" y="358"/>
                    <a:pt x="2037" y="190"/>
                  </a:cubicBezTo>
                  <a:cubicBezTo>
                    <a:pt x="1850" y="0"/>
                    <a:pt x="1506" y="152"/>
                    <a:pt x="1390" y="393"/>
                  </a:cubicBezTo>
                  <a:cubicBezTo>
                    <a:pt x="1242" y="702"/>
                    <a:pt x="849" y="447"/>
                    <a:pt x="671" y="317"/>
                  </a:cubicBezTo>
                  <a:cubicBezTo>
                    <a:pt x="464" y="167"/>
                    <a:pt x="49" y="157"/>
                    <a:pt x="72" y="460"/>
                  </a:cubicBezTo>
                  <a:lnTo>
                    <a:pt x="0" y="600"/>
                  </a:lnTo>
                </a:path>
              </a:pathLst>
            </a:custGeom>
            <a:noFill/>
            <a:ln w="18360">
              <a:solidFill>
                <a:srgbClr val="00FF00"/>
              </a:solidFill>
              <a:round/>
              <a:headEnd/>
              <a:tailEnd/>
            </a:ln>
          </p:spPr>
          <p:txBody>
            <a:bodyPr/>
            <a:lstStyle/>
            <a:p>
              <a:endParaRPr lang="en-US"/>
            </a:p>
          </p:txBody>
        </p:sp>
        <p:sp>
          <p:nvSpPr>
            <p:cNvPr id="16419" name="Line 4"/>
            <p:cNvSpPr>
              <a:spLocks noChangeShapeType="1"/>
            </p:cNvSpPr>
            <p:nvPr/>
          </p:nvSpPr>
          <p:spPr bwMode="auto">
            <a:xfrm flipV="1">
              <a:off x="5041" y="2075"/>
              <a:ext cx="101" cy="9"/>
            </a:xfrm>
            <a:prstGeom prst="line">
              <a:avLst/>
            </a:prstGeom>
            <a:noFill/>
            <a:ln w="73080">
              <a:solidFill>
                <a:srgbClr val="00FF00"/>
              </a:solidFill>
              <a:round/>
              <a:headEnd/>
              <a:tailEnd type="triangle" w="med" len="med"/>
            </a:ln>
          </p:spPr>
          <p:txBody>
            <a:bodyPr/>
            <a:lstStyle/>
            <a:p>
              <a:endParaRPr lang="en-US"/>
            </a:p>
          </p:txBody>
        </p:sp>
        <p:sp>
          <p:nvSpPr>
            <p:cNvPr id="16420" name="Freeform 5"/>
            <p:cNvSpPr>
              <a:spLocks noChangeArrowheads="1"/>
            </p:cNvSpPr>
            <p:nvPr/>
          </p:nvSpPr>
          <p:spPr bwMode="auto">
            <a:xfrm>
              <a:off x="3985" y="1349"/>
              <a:ext cx="566" cy="341"/>
            </a:xfrm>
            <a:custGeom>
              <a:avLst/>
              <a:gdLst>
                <a:gd name="T0" fmla="*/ 2497 w 2498"/>
                <a:gd name="T1" fmla="*/ 0 h 1502"/>
                <a:gd name="T2" fmla="*/ 1793 w 2498"/>
                <a:gd name="T3" fmla="*/ 213 h 1502"/>
                <a:gd name="T4" fmla="*/ 1304 w 2498"/>
                <a:gd name="T5" fmla="*/ 685 h 1502"/>
                <a:gd name="T6" fmla="*/ 627 w 2498"/>
                <a:gd name="T7" fmla="*/ 949 h 1502"/>
                <a:gd name="T8" fmla="*/ 155 w 2498"/>
                <a:gd name="T9" fmla="*/ 1347 h 1502"/>
                <a:gd name="T10" fmla="*/ 153 w 2498"/>
                <a:gd name="T11" fmla="*/ 1501 h 1502"/>
                <a:gd name="T12" fmla="*/ 0 60000 65536"/>
                <a:gd name="T13" fmla="*/ 0 60000 65536"/>
                <a:gd name="T14" fmla="*/ 0 60000 65536"/>
                <a:gd name="T15" fmla="*/ 0 60000 65536"/>
                <a:gd name="T16" fmla="*/ 0 60000 65536"/>
                <a:gd name="T17" fmla="*/ 0 60000 65536"/>
                <a:gd name="T18" fmla="*/ 0 w 2498"/>
                <a:gd name="T19" fmla="*/ 0 h 1502"/>
                <a:gd name="T20" fmla="*/ 2498 w 2498"/>
                <a:gd name="T21" fmla="*/ 1502 h 1502"/>
              </a:gdLst>
              <a:ahLst/>
              <a:cxnLst>
                <a:cxn ang="T12">
                  <a:pos x="T0" y="T1"/>
                </a:cxn>
                <a:cxn ang="T13">
                  <a:pos x="T2" y="T3"/>
                </a:cxn>
                <a:cxn ang="T14">
                  <a:pos x="T4" y="T5"/>
                </a:cxn>
                <a:cxn ang="T15">
                  <a:pos x="T6" y="T7"/>
                </a:cxn>
                <a:cxn ang="T16">
                  <a:pos x="T8" y="T9"/>
                </a:cxn>
                <a:cxn ang="T17">
                  <a:pos x="T10" y="T11"/>
                </a:cxn>
              </a:cxnLst>
              <a:rect l="T18" t="T19" r="T20" b="T21"/>
              <a:pathLst>
                <a:path w="2498" h="1502">
                  <a:moveTo>
                    <a:pt x="2497" y="0"/>
                  </a:moveTo>
                  <a:cubicBezTo>
                    <a:pt x="2427" y="317"/>
                    <a:pt x="2015" y="283"/>
                    <a:pt x="1793" y="213"/>
                  </a:cubicBezTo>
                  <a:cubicBezTo>
                    <a:pt x="1541" y="134"/>
                    <a:pt x="1301" y="424"/>
                    <a:pt x="1304" y="685"/>
                  </a:cubicBezTo>
                  <a:cubicBezTo>
                    <a:pt x="1309" y="1020"/>
                    <a:pt x="844" y="979"/>
                    <a:pt x="627" y="949"/>
                  </a:cubicBezTo>
                  <a:cubicBezTo>
                    <a:pt x="375" y="914"/>
                    <a:pt x="0" y="1095"/>
                    <a:pt x="155" y="1347"/>
                  </a:cubicBezTo>
                  <a:lnTo>
                    <a:pt x="153" y="1501"/>
                  </a:lnTo>
                </a:path>
              </a:pathLst>
            </a:custGeom>
            <a:noFill/>
            <a:ln w="18360">
              <a:solidFill>
                <a:srgbClr val="00FF00"/>
              </a:solidFill>
              <a:round/>
              <a:headEnd/>
              <a:tailEnd/>
            </a:ln>
          </p:spPr>
          <p:txBody>
            <a:bodyPr/>
            <a:lstStyle/>
            <a:p>
              <a:endParaRPr lang="en-US"/>
            </a:p>
          </p:txBody>
        </p:sp>
        <p:sp>
          <p:nvSpPr>
            <p:cNvPr id="16421" name="Line 39"/>
            <p:cNvSpPr>
              <a:spLocks noChangeShapeType="1"/>
            </p:cNvSpPr>
            <p:nvPr/>
          </p:nvSpPr>
          <p:spPr bwMode="auto">
            <a:xfrm flipV="1">
              <a:off x="4581" y="1280"/>
              <a:ext cx="79" cy="63"/>
            </a:xfrm>
            <a:prstGeom prst="line">
              <a:avLst/>
            </a:prstGeom>
            <a:noFill/>
            <a:ln w="73080">
              <a:solidFill>
                <a:srgbClr val="00FF00"/>
              </a:solidFill>
              <a:round/>
              <a:headEnd/>
              <a:tailEnd type="triangle" w="med" len="med"/>
            </a:ln>
          </p:spPr>
          <p:txBody>
            <a:bodyPr/>
            <a:lstStyle/>
            <a:p>
              <a:endParaRPr lang="en-US"/>
            </a:p>
          </p:txBody>
        </p:sp>
      </p:grpSp>
      <p:pic>
        <p:nvPicPr>
          <p:cNvPr id="16417" name="Picture 45" descr="MCj04260720000[1]"/>
          <p:cNvPicPr>
            <a:picLocks noChangeAspect="1" noChangeArrowheads="1"/>
          </p:cNvPicPr>
          <p:nvPr/>
        </p:nvPicPr>
        <p:blipFill>
          <a:blip r:embed="rId4"/>
          <a:srcRect/>
          <a:stretch>
            <a:fillRect/>
          </a:stretch>
        </p:blipFill>
        <p:spPr bwMode="auto">
          <a:xfrm>
            <a:off x="315913" y="2865438"/>
            <a:ext cx="1095375" cy="1749425"/>
          </a:xfrm>
          <a:prstGeom prst="rect">
            <a:avLst/>
          </a:prstGeom>
          <a:noFill/>
          <a:ln w="9525">
            <a:noFill/>
            <a:miter lim="800000"/>
            <a:headEnd/>
            <a:tailEnd/>
          </a:ln>
        </p:spPr>
      </p:pic>
      <p:sp>
        <p:nvSpPr>
          <p:cNvPr id="2" name="Slide Number Placeholder 1"/>
          <p:cNvSpPr>
            <a:spLocks noGrp="1"/>
          </p:cNvSpPr>
          <p:nvPr>
            <p:ph type="sldNum" sz="quarter" idx="10"/>
          </p:nvPr>
        </p:nvSpPr>
        <p:spPr/>
        <p:txBody>
          <a:bodyPr/>
          <a:lstStyle/>
          <a:p>
            <a:fld id="{650EEBCE-A79D-4AC2-B30D-E15368725709}" type="slidenum">
              <a:rPr lang="en-US" smtClean="0"/>
              <a:pPr/>
              <a:t>15</a:t>
            </a:fld>
            <a:endParaRPr lang="en-US"/>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1631950" y="514350"/>
            <a:ext cx="6746875" cy="400050"/>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Lst>
            </a:pPr>
            <a:r>
              <a:rPr lang="en-GB" sz="2800" u="sng">
                <a:solidFill>
                  <a:srgbClr val="FFFF00"/>
                </a:solidFill>
              </a:rPr>
              <a:t>Molecules</a:t>
            </a:r>
          </a:p>
        </p:txBody>
      </p:sp>
      <p:sp>
        <p:nvSpPr>
          <p:cNvPr id="17411" name="Text Box 2"/>
          <p:cNvSpPr txBox="1">
            <a:spLocks noChangeArrowheads="1"/>
          </p:cNvSpPr>
          <p:nvPr/>
        </p:nvSpPr>
        <p:spPr bwMode="auto">
          <a:xfrm>
            <a:off x="582613" y="1487488"/>
            <a:ext cx="5330825" cy="13652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Lst>
            </a:pPr>
            <a:r>
              <a:rPr lang="en-GB">
                <a:solidFill>
                  <a:srgbClr val="FFFFFF"/>
                </a:solidFill>
              </a:rPr>
              <a:t>Two or more atoms joined together.</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Lst>
            </a:pPr>
            <a:r>
              <a:rPr lang="en-GB">
                <a:solidFill>
                  <a:srgbClr val="FFFFFF"/>
                </a:solidFill>
              </a:rPr>
              <a:t>They occur in atmospheres of cooler stars, cold clouds of gas, planets.</a:t>
            </a:r>
          </a:p>
        </p:txBody>
      </p:sp>
      <p:sp>
        <p:nvSpPr>
          <p:cNvPr id="17412" name="Text Box 3"/>
          <p:cNvSpPr txBox="1">
            <a:spLocks noChangeArrowheads="1"/>
          </p:cNvSpPr>
          <p:nvPr/>
        </p:nvSpPr>
        <p:spPr bwMode="auto">
          <a:xfrm>
            <a:off x="1495425" y="3275013"/>
            <a:ext cx="1985963" cy="341312"/>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Lst>
            </a:pPr>
            <a:r>
              <a:rPr lang="en-GB" u="sng">
                <a:solidFill>
                  <a:srgbClr val="FFFFFF"/>
                </a:solidFill>
              </a:rPr>
              <a:t>Examples</a:t>
            </a:r>
          </a:p>
        </p:txBody>
      </p:sp>
      <p:sp>
        <p:nvSpPr>
          <p:cNvPr id="17413" name="Text Box 4"/>
          <p:cNvSpPr txBox="1">
            <a:spLocks noChangeArrowheads="1"/>
          </p:cNvSpPr>
          <p:nvPr/>
        </p:nvSpPr>
        <p:spPr bwMode="auto">
          <a:xfrm>
            <a:off x="2865438" y="3852863"/>
            <a:ext cx="4749800" cy="1900237"/>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00FFFF"/>
                </a:solidFill>
              </a:rPr>
              <a:t>H</a:t>
            </a:r>
            <a:r>
              <a:rPr lang="en-GB" baseline="-33000">
                <a:solidFill>
                  <a:srgbClr val="00FFFF"/>
                </a:solidFill>
              </a:rPr>
              <a:t>2</a:t>
            </a:r>
            <a:r>
              <a:rPr lang="en-GB">
                <a:solidFill>
                  <a:srgbClr val="00FFFF"/>
                </a:solidFill>
              </a:rPr>
              <a:t> = H + H</a:t>
            </a:r>
          </a:p>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00FFFF"/>
                </a:solidFill>
              </a:rPr>
              <a:t>CO = C + O</a:t>
            </a:r>
          </a:p>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00FFFF"/>
                </a:solidFill>
              </a:rPr>
              <a:t>CO</a:t>
            </a:r>
            <a:r>
              <a:rPr lang="en-GB" baseline="-33000">
                <a:solidFill>
                  <a:srgbClr val="00FFFF"/>
                </a:solidFill>
              </a:rPr>
              <a:t>2</a:t>
            </a:r>
            <a:r>
              <a:rPr lang="en-GB">
                <a:solidFill>
                  <a:srgbClr val="00FFFF"/>
                </a:solidFill>
              </a:rPr>
              <a:t> = C + O + O</a:t>
            </a:r>
          </a:p>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00FFFF"/>
                </a:solidFill>
              </a:rPr>
              <a:t>NH</a:t>
            </a:r>
            <a:r>
              <a:rPr lang="en-GB" baseline="-33000">
                <a:solidFill>
                  <a:srgbClr val="00FFFF"/>
                </a:solidFill>
              </a:rPr>
              <a:t>3</a:t>
            </a:r>
            <a:r>
              <a:rPr lang="en-GB">
                <a:solidFill>
                  <a:srgbClr val="00FFFF"/>
                </a:solidFill>
              </a:rPr>
              <a:t> = N + H + H + H (ammonia)</a:t>
            </a:r>
          </a:p>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00FFFF"/>
                </a:solidFill>
              </a:rPr>
              <a:t>CH</a:t>
            </a:r>
            <a:r>
              <a:rPr lang="en-GB" baseline="-33000">
                <a:solidFill>
                  <a:srgbClr val="00FFFF"/>
                </a:solidFill>
              </a:rPr>
              <a:t>4</a:t>
            </a:r>
            <a:r>
              <a:rPr lang="en-GB">
                <a:solidFill>
                  <a:srgbClr val="00FFFF"/>
                </a:solidFill>
              </a:rPr>
              <a:t> = C + H + H + H + H (methane)</a:t>
            </a:r>
          </a:p>
        </p:txBody>
      </p:sp>
      <p:sp>
        <p:nvSpPr>
          <p:cNvPr id="17414" name="Text Box 5"/>
          <p:cNvSpPr txBox="1">
            <a:spLocks noChangeArrowheads="1"/>
          </p:cNvSpPr>
          <p:nvPr/>
        </p:nvSpPr>
        <p:spPr bwMode="auto">
          <a:xfrm>
            <a:off x="604838" y="5992813"/>
            <a:ext cx="6324600" cy="13652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rgbClr val="FFFFFF"/>
                </a:solidFill>
              </a:rPr>
              <a:t>They have</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rgbClr val="FFFFFF"/>
                </a:solidFill>
              </a:rPr>
              <a:t> - electron energy levels (like atoms)</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rgbClr val="FFFFFF"/>
                </a:solidFill>
              </a:rPr>
              <a:t> - rotational energy levels</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rgbClr val="FFFFFF"/>
                </a:solidFill>
              </a:rPr>
              <a:t> - vibrational energy levels</a:t>
            </a:r>
          </a:p>
        </p:txBody>
      </p:sp>
      <p:sp>
        <p:nvSpPr>
          <p:cNvPr id="2" name="Slide Number Placeholder 1"/>
          <p:cNvSpPr>
            <a:spLocks noGrp="1"/>
          </p:cNvSpPr>
          <p:nvPr>
            <p:ph type="sldNum" sz="quarter" idx="10"/>
          </p:nvPr>
        </p:nvSpPr>
        <p:spPr/>
        <p:txBody>
          <a:bodyPr/>
          <a:lstStyle/>
          <a:p>
            <a:fld id="{650EEBCE-A79D-4AC2-B30D-E15368725709}" type="slidenum">
              <a:rPr lang="en-US" smtClean="0"/>
              <a:pPr/>
              <a:t>16</a:t>
            </a:fld>
            <a:endParaRPr lang="en-US"/>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noChangeArrowheads="1"/>
          </p:cNvPicPr>
          <p:nvPr/>
        </p:nvPicPr>
        <p:blipFill>
          <a:blip r:embed="rId3"/>
          <a:srcRect/>
          <a:stretch>
            <a:fillRect/>
          </a:stretch>
        </p:blipFill>
        <p:spPr bwMode="auto">
          <a:xfrm>
            <a:off x="1230313" y="1646238"/>
            <a:ext cx="7178675" cy="5343525"/>
          </a:xfrm>
          <a:prstGeom prst="rect">
            <a:avLst/>
          </a:prstGeom>
          <a:noFill/>
          <a:ln w="9525">
            <a:noFill/>
            <a:miter lim="800000"/>
            <a:headEnd/>
            <a:tailEnd/>
          </a:ln>
        </p:spPr>
      </p:pic>
      <p:sp>
        <p:nvSpPr>
          <p:cNvPr id="18435" name="Text Box 2"/>
          <p:cNvSpPr txBox="1">
            <a:spLocks noChangeArrowheads="1"/>
          </p:cNvSpPr>
          <p:nvPr/>
        </p:nvSpPr>
        <p:spPr bwMode="auto">
          <a:xfrm>
            <a:off x="1770063" y="695325"/>
            <a:ext cx="6267450" cy="341313"/>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rgbClr val="FFFF00"/>
                </a:solidFill>
              </a:rPr>
              <a:t>Molecule vibration and rotation</a:t>
            </a:r>
          </a:p>
        </p:txBody>
      </p:sp>
      <p:sp>
        <p:nvSpPr>
          <p:cNvPr id="2" name="Slide Number Placeholder 1"/>
          <p:cNvSpPr>
            <a:spLocks noGrp="1"/>
          </p:cNvSpPr>
          <p:nvPr>
            <p:ph type="sldNum" sz="quarter" idx="10"/>
          </p:nvPr>
        </p:nvSpPr>
        <p:spPr/>
        <p:txBody>
          <a:bodyPr/>
          <a:lstStyle/>
          <a:p>
            <a:fld id="{650EEBCE-A79D-4AC2-B30D-E15368725709}" type="slidenum">
              <a:rPr lang="en-US" smtClean="0"/>
              <a:pPr/>
              <a:t>17</a:t>
            </a:fld>
            <a:endParaRPr lang="en-US"/>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noChangeArrowheads="1"/>
          </p:cNvPicPr>
          <p:nvPr/>
        </p:nvPicPr>
        <p:blipFill>
          <a:blip r:embed="rId3"/>
          <a:srcRect/>
          <a:stretch>
            <a:fillRect/>
          </a:stretch>
        </p:blipFill>
        <p:spPr bwMode="auto">
          <a:xfrm>
            <a:off x="1085850" y="1209675"/>
            <a:ext cx="8297863" cy="5945188"/>
          </a:xfrm>
          <a:prstGeom prst="rect">
            <a:avLst/>
          </a:prstGeom>
          <a:noFill/>
          <a:ln w="9525">
            <a:noFill/>
            <a:miter lim="800000"/>
            <a:headEnd/>
            <a:tailEnd/>
          </a:ln>
        </p:spPr>
      </p:pic>
      <p:sp>
        <p:nvSpPr>
          <p:cNvPr id="15363" name="Text Box 2"/>
          <p:cNvSpPr txBox="1">
            <a:spLocks noChangeArrowheads="1"/>
          </p:cNvSpPr>
          <p:nvPr/>
        </p:nvSpPr>
        <p:spPr bwMode="auto">
          <a:xfrm>
            <a:off x="217488" y="300038"/>
            <a:ext cx="9680575" cy="369332"/>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GB" dirty="0">
                <a:solidFill>
                  <a:srgbClr val="FFFF00"/>
                </a:solidFill>
              </a:rPr>
              <a:t>Now </a:t>
            </a:r>
            <a:r>
              <a:rPr lang="en-GB" dirty="0" smtClean="0">
                <a:solidFill>
                  <a:srgbClr val="FFFF00"/>
                </a:solidFill>
              </a:rPr>
              <a:t>1000’s of </a:t>
            </a:r>
            <a:r>
              <a:rPr lang="en-GB" dirty="0">
                <a:solidFill>
                  <a:srgbClr val="FFFF00"/>
                </a:solidFill>
              </a:rPr>
              <a:t>extrasolar planets known.   Here are the first few discovered.</a:t>
            </a:r>
          </a:p>
        </p:txBody>
      </p:sp>
      <p:sp>
        <p:nvSpPr>
          <p:cNvPr id="2" name="Slide Number Placeholder 1"/>
          <p:cNvSpPr>
            <a:spLocks noGrp="1"/>
          </p:cNvSpPr>
          <p:nvPr>
            <p:ph type="sldNum" sz="quarter" idx="10"/>
          </p:nvPr>
        </p:nvSpPr>
        <p:spPr/>
        <p:txBody>
          <a:bodyPr/>
          <a:lstStyle/>
          <a:p>
            <a:fld id="{650EEBCE-A79D-4AC2-B30D-E15368725709}" type="slidenum">
              <a:rPr lang="en-US" smtClean="0"/>
              <a:pPr/>
              <a:t>18</a:t>
            </a:fld>
            <a:endParaRPr lang="en-US"/>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2647950" y="503238"/>
            <a:ext cx="4486275" cy="341312"/>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Lst>
            </a:pPr>
            <a:r>
              <a:rPr lang="en-GB" u="sng">
                <a:solidFill>
                  <a:srgbClr val="FFFF00"/>
                </a:solidFill>
              </a:rPr>
              <a:t>Types of Spectra</a:t>
            </a:r>
          </a:p>
        </p:txBody>
      </p:sp>
      <p:sp>
        <p:nvSpPr>
          <p:cNvPr id="19459" name="Text Box 2"/>
          <p:cNvSpPr txBox="1">
            <a:spLocks noChangeArrowheads="1"/>
          </p:cNvSpPr>
          <p:nvPr/>
        </p:nvSpPr>
        <p:spPr bwMode="auto">
          <a:xfrm>
            <a:off x="571500" y="1316038"/>
            <a:ext cx="4875213" cy="146050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FFFFFF"/>
                </a:solidFill>
              </a:rPr>
              <a:t>1. "Continuous" spectrum - radiation over a broad range of wavelengths</a:t>
            </a:r>
          </a:p>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FFFFFF"/>
                </a:solidFill>
              </a:rPr>
              <a:t>(light: bright at every color).</a:t>
            </a:r>
          </a:p>
          <a:p>
            <a:pPr eaLnBrk="1">
              <a:buClr>
                <a:srgbClr val="000000"/>
              </a:buClr>
              <a:buSzPct val="45000"/>
              <a:buFont typeface="StarSymbol" charset="0"/>
              <a:buNone/>
              <a:tabLst>
                <a:tab pos="723900" algn="l"/>
                <a:tab pos="1447800" algn="l"/>
                <a:tab pos="2171700" algn="l"/>
                <a:tab pos="2895600" algn="l"/>
                <a:tab pos="3619500" algn="l"/>
                <a:tab pos="4343400" algn="l"/>
              </a:tabLst>
            </a:pPr>
            <a:endParaRPr lang="en-GB">
              <a:solidFill>
                <a:srgbClr val="FFFFFF"/>
              </a:solidFill>
            </a:endParaRPr>
          </a:p>
        </p:txBody>
      </p:sp>
      <p:pic>
        <p:nvPicPr>
          <p:cNvPr id="19460" name="Picture 3"/>
          <p:cNvPicPr>
            <a:picLocks noChangeAspect="1" noChangeArrowheads="1"/>
          </p:cNvPicPr>
          <p:nvPr/>
        </p:nvPicPr>
        <p:blipFill>
          <a:blip r:embed="rId3"/>
          <a:srcRect/>
          <a:stretch>
            <a:fillRect/>
          </a:stretch>
        </p:blipFill>
        <p:spPr bwMode="auto">
          <a:xfrm>
            <a:off x="6850063" y="1412875"/>
            <a:ext cx="2381250" cy="1300163"/>
          </a:xfrm>
          <a:prstGeom prst="rect">
            <a:avLst/>
          </a:prstGeom>
          <a:noFill/>
          <a:ln w="9525">
            <a:noFill/>
            <a:miter lim="800000"/>
            <a:headEnd/>
            <a:tailEnd/>
          </a:ln>
        </p:spPr>
      </p:pic>
      <p:pic>
        <p:nvPicPr>
          <p:cNvPr id="4100" name="Picture 4"/>
          <p:cNvPicPr>
            <a:picLocks noChangeAspect="1" noChangeArrowheads="1"/>
          </p:cNvPicPr>
          <p:nvPr/>
        </p:nvPicPr>
        <p:blipFill>
          <a:blip r:embed="rId4">
            <a:lum contrast="20000"/>
          </a:blip>
          <a:srcRect/>
          <a:stretch>
            <a:fillRect/>
          </a:stretch>
        </p:blipFill>
        <p:spPr bwMode="auto">
          <a:xfrm>
            <a:off x="6840538" y="3556000"/>
            <a:ext cx="2390775" cy="1214438"/>
          </a:xfrm>
          <a:prstGeom prst="rect">
            <a:avLst/>
          </a:prstGeom>
          <a:noFill/>
          <a:ln w="9525">
            <a:noFill/>
            <a:miter lim="800000"/>
            <a:headEnd/>
            <a:tailEnd/>
          </a:ln>
        </p:spPr>
      </p:pic>
      <p:pic>
        <p:nvPicPr>
          <p:cNvPr id="4101" name="Picture 5"/>
          <p:cNvPicPr>
            <a:picLocks noChangeAspect="1" noChangeArrowheads="1"/>
          </p:cNvPicPr>
          <p:nvPr/>
        </p:nvPicPr>
        <p:blipFill>
          <a:blip r:embed="rId5"/>
          <a:srcRect/>
          <a:stretch>
            <a:fillRect/>
          </a:stretch>
        </p:blipFill>
        <p:spPr bwMode="auto">
          <a:xfrm>
            <a:off x="6881813" y="5456238"/>
            <a:ext cx="2349500" cy="1179512"/>
          </a:xfrm>
          <a:prstGeom prst="rect">
            <a:avLst/>
          </a:prstGeom>
          <a:noFill/>
          <a:ln w="9525">
            <a:noFill/>
            <a:miter lim="800000"/>
            <a:headEnd/>
            <a:tailEnd/>
          </a:ln>
        </p:spPr>
      </p:pic>
      <p:sp>
        <p:nvSpPr>
          <p:cNvPr id="4103" name="Text Box 7"/>
          <p:cNvSpPr txBox="1">
            <a:spLocks noChangeArrowheads="1"/>
          </p:cNvSpPr>
          <p:nvPr/>
        </p:nvSpPr>
        <p:spPr bwMode="auto">
          <a:xfrm>
            <a:off x="622300" y="5443538"/>
            <a:ext cx="5103813" cy="109537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FFFFFF"/>
                </a:solidFill>
              </a:rPr>
              <a:t>3. Continuous spectrum with "absorption lines": bright over a broad range of wavelengths with a few dark lines.</a:t>
            </a:r>
          </a:p>
        </p:txBody>
      </p:sp>
      <p:sp>
        <p:nvSpPr>
          <p:cNvPr id="4104" name="Text Box 8"/>
          <p:cNvSpPr txBox="1">
            <a:spLocks noChangeArrowheads="1"/>
          </p:cNvSpPr>
          <p:nvPr/>
        </p:nvSpPr>
        <p:spPr bwMode="auto">
          <a:xfrm>
            <a:off x="544513" y="3779838"/>
            <a:ext cx="4875212" cy="109537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FFFFFF"/>
                </a:solidFill>
              </a:rPr>
              <a:t>2. "Emission line" spectrum - bright at specific wavelengths only.</a:t>
            </a:r>
          </a:p>
          <a:p>
            <a:pPr eaLnBrk="1">
              <a:buClr>
                <a:srgbClr val="000000"/>
              </a:buClr>
              <a:buSzPct val="45000"/>
              <a:buFont typeface="StarSymbol" charset="0"/>
              <a:buNone/>
              <a:tabLst>
                <a:tab pos="723900" algn="l"/>
                <a:tab pos="1447800" algn="l"/>
                <a:tab pos="2171700" algn="l"/>
                <a:tab pos="2895600" algn="l"/>
                <a:tab pos="3619500" algn="l"/>
                <a:tab pos="4343400" algn="l"/>
              </a:tabLst>
            </a:pPr>
            <a:endParaRPr lang="en-GB">
              <a:solidFill>
                <a:srgbClr val="FFFFFF"/>
              </a:solidFill>
            </a:endParaRPr>
          </a:p>
        </p:txBody>
      </p:sp>
      <p:sp>
        <p:nvSpPr>
          <p:cNvPr id="2" name="Slide Number Placeholder 1"/>
          <p:cNvSpPr>
            <a:spLocks noGrp="1"/>
          </p:cNvSpPr>
          <p:nvPr>
            <p:ph type="sldNum" sz="quarter" idx="10"/>
          </p:nvPr>
        </p:nvSpPr>
        <p:spPr/>
        <p:txBody>
          <a:bodyPr/>
          <a:lstStyle/>
          <a:p>
            <a:fld id="{650EEBCE-A79D-4AC2-B30D-E15368725709}" type="slidenum">
              <a:rPr lang="en-US" smtClean="0"/>
              <a:pPr/>
              <a:t>19</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 calcmode="lin" valueType="num">
                                      <p:cBhvr additive="base">
                                        <p:cTn id="7" dur="500" fill="hold"/>
                                        <p:tgtEl>
                                          <p:spTgt spid="4104"/>
                                        </p:tgtEl>
                                        <p:attrNameLst>
                                          <p:attrName>ppt_x</p:attrName>
                                        </p:attrNameLst>
                                      </p:cBhvr>
                                      <p:tavLst>
                                        <p:tav tm="0">
                                          <p:val>
                                            <p:strVal val="#ppt_x"/>
                                          </p:val>
                                        </p:tav>
                                        <p:tav tm="100000">
                                          <p:val>
                                            <p:strVal val="#ppt_x"/>
                                          </p:val>
                                        </p:tav>
                                      </p:tavLst>
                                    </p:anim>
                                    <p:anim calcmode="lin" valueType="num">
                                      <p:cBhvr additive="base">
                                        <p:cTn id="8" dur="500" fill="hold"/>
                                        <p:tgtEl>
                                          <p:spTgt spid="410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100"/>
                                        </p:tgtEl>
                                        <p:attrNameLst>
                                          <p:attrName>style.visibility</p:attrName>
                                        </p:attrNameLst>
                                      </p:cBhvr>
                                      <p:to>
                                        <p:strVal val="visible"/>
                                      </p:to>
                                    </p:set>
                                    <p:anim calcmode="lin" valueType="num">
                                      <p:cBhvr additive="base">
                                        <p:cTn id="11" dur="500" fill="hold"/>
                                        <p:tgtEl>
                                          <p:spTgt spid="4100"/>
                                        </p:tgtEl>
                                        <p:attrNameLst>
                                          <p:attrName>ppt_x</p:attrName>
                                        </p:attrNameLst>
                                      </p:cBhvr>
                                      <p:tavLst>
                                        <p:tav tm="0">
                                          <p:val>
                                            <p:strVal val="#ppt_x"/>
                                          </p:val>
                                        </p:tav>
                                        <p:tav tm="100000">
                                          <p:val>
                                            <p:strVal val="#ppt_x"/>
                                          </p:val>
                                        </p:tav>
                                      </p:tavLst>
                                    </p:anim>
                                    <p:anim calcmode="lin" valueType="num">
                                      <p:cBhvr additive="base">
                                        <p:cTn id="12" dur="500" fill="hold"/>
                                        <p:tgtEl>
                                          <p:spTgt spid="410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103"/>
                                        </p:tgtEl>
                                        <p:attrNameLst>
                                          <p:attrName>style.visibility</p:attrName>
                                        </p:attrNameLst>
                                      </p:cBhvr>
                                      <p:to>
                                        <p:strVal val="visible"/>
                                      </p:to>
                                    </p:set>
                                    <p:anim calcmode="lin" valueType="num">
                                      <p:cBhvr additive="base">
                                        <p:cTn id="17" dur="500" fill="hold"/>
                                        <p:tgtEl>
                                          <p:spTgt spid="4103"/>
                                        </p:tgtEl>
                                        <p:attrNameLst>
                                          <p:attrName>ppt_x</p:attrName>
                                        </p:attrNameLst>
                                      </p:cBhvr>
                                      <p:tavLst>
                                        <p:tav tm="0">
                                          <p:val>
                                            <p:strVal val="#ppt_x"/>
                                          </p:val>
                                        </p:tav>
                                        <p:tav tm="100000">
                                          <p:val>
                                            <p:strVal val="#ppt_x"/>
                                          </p:val>
                                        </p:tav>
                                      </p:tavLst>
                                    </p:anim>
                                    <p:anim calcmode="lin" valueType="num">
                                      <p:cBhvr additive="base">
                                        <p:cTn id="18" dur="500" fill="hold"/>
                                        <p:tgtEl>
                                          <p:spTgt spid="410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101"/>
                                        </p:tgtEl>
                                        <p:attrNameLst>
                                          <p:attrName>style.visibility</p:attrName>
                                        </p:attrNameLst>
                                      </p:cBhvr>
                                      <p:to>
                                        <p:strVal val="visible"/>
                                      </p:to>
                                    </p:set>
                                    <p:anim calcmode="lin" valueType="num">
                                      <p:cBhvr additive="base">
                                        <p:cTn id="21" dur="500" fill="hold"/>
                                        <p:tgtEl>
                                          <p:spTgt spid="4101"/>
                                        </p:tgtEl>
                                        <p:attrNameLst>
                                          <p:attrName>ppt_x</p:attrName>
                                        </p:attrNameLst>
                                      </p:cBhvr>
                                      <p:tavLst>
                                        <p:tav tm="0">
                                          <p:val>
                                            <p:strVal val="#ppt_x"/>
                                          </p:val>
                                        </p:tav>
                                        <p:tav tm="100000">
                                          <p:val>
                                            <p:strVal val="#ppt_x"/>
                                          </p:val>
                                        </p:tav>
                                      </p:tavLst>
                                    </p:anim>
                                    <p:anim calcmode="lin" valueType="num">
                                      <p:cBhvr additive="base">
                                        <p:cTn id="22" dur="500" fill="hold"/>
                                        <p:tgtEl>
                                          <p:spTgt spid="41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p:bldP spid="41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3">
            <a:lum contrast="12000"/>
          </a:blip>
          <a:srcRect/>
          <a:stretch>
            <a:fillRect/>
          </a:stretch>
        </p:blipFill>
        <p:spPr bwMode="auto">
          <a:xfrm>
            <a:off x="4506913" y="0"/>
            <a:ext cx="5573712" cy="5105400"/>
          </a:xfrm>
          <a:prstGeom prst="rect">
            <a:avLst/>
          </a:prstGeom>
          <a:noFill/>
          <a:ln w="9525">
            <a:noFill/>
            <a:miter lim="800000"/>
            <a:headEnd/>
            <a:tailEnd/>
          </a:ln>
        </p:spPr>
      </p:pic>
      <p:pic>
        <p:nvPicPr>
          <p:cNvPr id="2051" name="Picture 2"/>
          <p:cNvPicPr>
            <a:picLocks noChangeAspect="1" noChangeArrowheads="1"/>
          </p:cNvPicPr>
          <p:nvPr/>
        </p:nvPicPr>
        <p:blipFill>
          <a:blip r:embed="rId4">
            <a:lum bright="-14000" contrast="30000"/>
          </a:blip>
          <a:srcRect/>
          <a:stretch>
            <a:fillRect/>
          </a:stretch>
        </p:blipFill>
        <p:spPr bwMode="auto">
          <a:xfrm>
            <a:off x="4506913" y="5094288"/>
            <a:ext cx="5573712" cy="2290762"/>
          </a:xfrm>
          <a:prstGeom prst="rect">
            <a:avLst/>
          </a:prstGeom>
          <a:noFill/>
          <a:ln w="9525">
            <a:noFill/>
            <a:miter lim="800000"/>
            <a:headEnd/>
            <a:tailEnd/>
          </a:ln>
        </p:spPr>
      </p:pic>
      <p:sp>
        <p:nvSpPr>
          <p:cNvPr id="2052" name="Text Box 3"/>
          <p:cNvSpPr txBox="1">
            <a:spLocks noChangeArrowheads="1"/>
          </p:cNvSpPr>
          <p:nvPr/>
        </p:nvSpPr>
        <p:spPr bwMode="auto">
          <a:xfrm>
            <a:off x="296863" y="277813"/>
            <a:ext cx="4133850" cy="7302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Lst>
            </a:pPr>
            <a:r>
              <a:rPr lang="en-GB" u="sng">
                <a:solidFill>
                  <a:srgbClr val="FFFF00"/>
                </a:solidFill>
              </a:rPr>
              <a:t>Types of Spectra and Kirchhoff's (1859) Laws</a:t>
            </a:r>
            <a:endParaRPr lang="en-GB">
              <a:solidFill>
                <a:srgbClr val="FFFF00"/>
              </a:solidFill>
            </a:endParaRPr>
          </a:p>
        </p:txBody>
      </p:sp>
      <p:sp>
        <p:nvSpPr>
          <p:cNvPr id="2053" name="Text Box 6"/>
          <p:cNvSpPr txBox="1">
            <a:spLocks noChangeArrowheads="1"/>
          </p:cNvSpPr>
          <p:nvPr/>
        </p:nvSpPr>
        <p:spPr bwMode="auto">
          <a:xfrm>
            <a:off x="152400" y="1189038"/>
            <a:ext cx="4430713" cy="21907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FFFFFF"/>
                </a:solidFill>
              </a:rPr>
              <a:t>1. </a:t>
            </a:r>
            <a:r>
              <a:rPr lang="en-GB" u="sng">
                <a:solidFill>
                  <a:srgbClr val="FFFFFF"/>
                </a:solidFill>
              </a:rPr>
              <a:t>"Continuous" spectrum</a:t>
            </a:r>
            <a:r>
              <a:rPr lang="en-GB">
                <a:solidFill>
                  <a:srgbClr val="FFFFFF"/>
                </a:solidFill>
              </a:rPr>
              <a:t> - radiation over a broad range of wavelengths (light: bright at every color).  Produced by a hot opaque solid, liquid, or dense gas.</a:t>
            </a:r>
          </a:p>
          <a:p>
            <a:pPr eaLnBrk="1">
              <a:buClr>
                <a:srgbClr val="000000"/>
              </a:buClr>
              <a:buSzPct val="45000"/>
              <a:buFont typeface="StarSymbol" charset="0"/>
              <a:buNone/>
              <a:tabLst>
                <a:tab pos="723900" algn="l"/>
                <a:tab pos="1447800" algn="l"/>
                <a:tab pos="2171700" algn="l"/>
                <a:tab pos="2895600" algn="l"/>
                <a:tab pos="3619500" algn="l"/>
                <a:tab pos="4343400" algn="l"/>
              </a:tabLst>
            </a:pPr>
            <a:endParaRPr lang="en-GB">
              <a:solidFill>
                <a:srgbClr val="FFFFFF"/>
              </a:solidFill>
            </a:endParaRPr>
          </a:p>
        </p:txBody>
      </p:sp>
      <p:sp>
        <p:nvSpPr>
          <p:cNvPr id="5127" name="Text Box 7"/>
          <p:cNvSpPr txBox="1">
            <a:spLocks noChangeArrowheads="1"/>
          </p:cNvSpPr>
          <p:nvPr/>
        </p:nvSpPr>
        <p:spPr bwMode="auto">
          <a:xfrm>
            <a:off x="87313" y="3322638"/>
            <a:ext cx="4430712" cy="146050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a:solidFill>
                  <a:srgbClr val="FFFFFF"/>
                </a:solidFill>
              </a:rPr>
              <a:t>2. </a:t>
            </a:r>
            <a:r>
              <a:rPr lang="en-GB" u="sng">
                <a:solidFill>
                  <a:srgbClr val="FFFFFF"/>
                </a:solidFill>
              </a:rPr>
              <a:t>"Emission line" spectrum</a:t>
            </a:r>
            <a:r>
              <a:rPr lang="en-GB">
                <a:solidFill>
                  <a:srgbClr val="FFFFFF"/>
                </a:solidFill>
              </a:rPr>
              <a:t> - bright at specific wavelengths only.  Produced by a transparent hot gas.</a:t>
            </a:r>
          </a:p>
          <a:p>
            <a:pPr eaLnBrk="1">
              <a:buClr>
                <a:srgbClr val="000000"/>
              </a:buClr>
              <a:buSzPct val="45000"/>
              <a:buFont typeface="StarSymbol" charset="0"/>
              <a:buNone/>
              <a:tabLst>
                <a:tab pos="723900" algn="l"/>
                <a:tab pos="1447800" algn="l"/>
                <a:tab pos="2171700" algn="l"/>
                <a:tab pos="2895600" algn="l"/>
                <a:tab pos="3619500" algn="l"/>
                <a:tab pos="4343400" algn="l"/>
              </a:tabLst>
            </a:pPr>
            <a:endParaRPr lang="en-GB">
              <a:solidFill>
                <a:srgbClr val="FFFFFF"/>
              </a:solidFill>
            </a:endParaRPr>
          </a:p>
        </p:txBody>
      </p:sp>
      <p:sp>
        <p:nvSpPr>
          <p:cNvPr id="5128" name="Text Box 8"/>
          <p:cNvSpPr txBox="1">
            <a:spLocks noChangeArrowheads="1"/>
          </p:cNvSpPr>
          <p:nvPr/>
        </p:nvSpPr>
        <p:spPr bwMode="auto">
          <a:xfrm>
            <a:off x="87313" y="4846638"/>
            <a:ext cx="4506912" cy="2215991"/>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Lst>
            </a:pPr>
            <a:r>
              <a:rPr lang="en-GB" dirty="0">
                <a:solidFill>
                  <a:srgbClr val="FFFFFF"/>
                </a:solidFill>
              </a:rPr>
              <a:t>3. </a:t>
            </a:r>
            <a:r>
              <a:rPr lang="en-GB" u="sng" dirty="0">
                <a:solidFill>
                  <a:srgbClr val="FFFFFF"/>
                </a:solidFill>
              </a:rPr>
              <a:t>Continuous spectrum with "absorption lines"</a:t>
            </a:r>
            <a:r>
              <a:rPr lang="en-GB" dirty="0">
                <a:solidFill>
                  <a:srgbClr val="FFFFFF"/>
                </a:solidFill>
              </a:rPr>
              <a:t>: bright over a broad range of wavelengths with </a:t>
            </a:r>
            <a:r>
              <a:rPr lang="en-GB" dirty="0" smtClean="0">
                <a:solidFill>
                  <a:srgbClr val="FFFFFF"/>
                </a:solidFill>
              </a:rPr>
              <a:t>some </a:t>
            </a:r>
            <a:r>
              <a:rPr lang="en-GB" dirty="0">
                <a:solidFill>
                  <a:srgbClr val="FFFFFF"/>
                </a:solidFill>
              </a:rPr>
              <a:t>dark lines. Produced by a transparent </a:t>
            </a:r>
            <a:r>
              <a:rPr lang="en-GB" dirty="0" smtClean="0">
                <a:solidFill>
                  <a:srgbClr val="FFFFFF"/>
                </a:solidFill>
              </a:rPr>
              <a:t>gas </a:t>
            </a:r>
            <a:r>
              <a:rPr lang="en-GB" dirty="0">
                <a:solidFill>
                  <a:srgbClr val="FFFFFF"/>
                </a:solidFill>
              </a:rPr>
              <a:t>absorbing light from a continuous spectrum source.</a:t>
            </a:r>
          </a:p>
        </p:txBody>
      </p:sp>
      <p:pic>
        <p:nvPicPr>
          <p:cNvPr id="2056" name="Picture 9"/>
          <p:cNvPicPr>
            <a:picLocks noChangeAspect="1" noChangeArrowheads="1"/>
          </p:cNvPicPr>
          <p:nvPr/>
        </p:nvPicPr>
        <p:blipFill>
          <a:blip r:embed="rId5"/>
          <a:srcRect/>
          <a:stretch>
            <a:fillRect/>
          </a:stretch>
        </p:blipFill>
        <p:spPr bwMode="auto">
          <a:xfrm>
            <a:off x="7478713" y="1341438"/>
            <a:ext cx="2381250" cy="766762"/>
          </a:xfrm>
          <a:prstGeom prst="rect">
            <a:avLst/>
          </a:prstGeom>
          <a:noFill/>
          <a:ln w="9525">
            <a:noFill/>
            <a:miter lim="800000"/>
            <a:headEnd/>
            <a:tailEnd/>
          </a:ln>
        </p:spPr>
      </p:pic>
      <p:pic>
        <p:nvPicPr>
          <p:cNvPr id="2057" name="Picture 10"/>
          <p:cNvPicPr>
            <a:picLocks noChangeAspect="1" noChangeArrowheads="1"/>
          </p:cNvPicPr>
          <p:nvPr/>
        </p:nvPicPr>
        <p:blipFill>
          <a:blip r:embed="rId6">
            <a:lum contrast="20000"/>
          </a:blip>
          <a:srcRect/>
          <a:stretch>
            <a:fillRect/>
          </a:stretch>
        </p:blipFill>
        <p:spPr bwMode="auto">
          <a:xfrm>
            <a:off x="7478713" y="3627438"/>
            <a:ext cx="2390775" cy="757237"/>
          </a:xfrm>
          <a:prstGeom prst="rect">
            <a:avLst/>
          </a:prstGeom>
          <a:noFill/>
          <a:ln w="9525">
            <a:noFill/>
            <a:miter lim="800000"/>
            <a:headEnd/>
            <a:tailEnd/>
          </a:ln>
        </p:spPr>
      </p:pic>
      <p:pic>
        <p:nvPicPr>
          <p:cNvPr id="2058" name="Picture 11"/>
          <p:cNvPicPr>
            <a:picLocks noChangeAspect="1" noChangeArrowheads="1"/>
          </p:cNvPicPr>
          <p:nvPr/>
        </p:nvPicPr>
        <p:blipFill>
          <a:blip r:embed="rId7"/>
          <a:srcRect/>
          <a:stretch>
            <a:fillRect/>
          </a:stretch>
        </p:blipFill>
        <p:spPr bwMode="auto">
          <a:xfrm>
            <a:off x="7478713" y="6523038"/>
            <a:ext cx="2349500" cy="685800"/>
          </a:xfrm>
          <a:prstGeom prst="rect">
            <a:avLst/>
          </a:prstGeom>
          <a:noFill/>
          <a:ln w="9525">
            <a:noFill/>
            <a:miter lim="800000"/>
            <a:headEnd/>
            <a:tailEnd/>
          </a:ln>
        </p:spPr>
      </p:pic>
      <p:sp>
        <p:nvSpPr>
          <p:cNvPr id="5137" name="Rectangle 17"/>
          <p:cNvSpPr>
            <a:spLocks noChangeArrowheads="1"/>
          </p:cNvSpPr>
          <p:nvPr/>
        </p:nvSpPr>
        <p:spPr bwMode="auto">
          <a:xfrm>
            <a:off x="4506913" y="2484438"/>
            <a:ext cx="5508625" cy="48768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5138" name="Rectangle 18"/>
          <p:cNvSpPr>
            <a:spLocks noChangeArrowheads="1"/>
          </p:cNvSpPr>
          <p:nvPr/>
        </p:nvSpPr>
        <p:spPr bwMode="auto">
          <a:xfrm>
            <a:off x="4506913" y="5075238"/>
            <a:ext cx="5562600" cy="2255837"/>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2" name="Slide Number Placeholder 1"/>
          <p:cNvSpPr>
            <a:spLocks noGrp="1"/>
          </p:cNvSpPr>
          <p:nvPr>
            <p:ph type="sldNum" sz="quarter" idx="10"/>
          </p:nvPr>
        </p:nvSpPr>
        <p:spPr>
          <a:xfrm>
            <a:off x="-1817688" y="7160419"/>
            <a:ext cx="2352675" cy="401638"/>
          </a:xfrm>
        </p:spPr>
        <p:txBody>
          <a:bodyPr/>
          <a:lstStyle/>
          <a:p>
            <a:fld id="{650EEBCE-A79D-4AC2-B30D-E15368725709}" type="slidenum">
              <a:rPr lang="en-US" smtClean="0"/>
              <a:pPr/>
              <a:t>2</a:t>
            </a:fld>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 calcmode="lin" valueType="num">
                                      <p:cBhvr additive="base">
                                        <p:cTn id="7" dur="500" fill="hold"/>
                                        <p:tgtEl>
                                          <p:spTgt spid="5127"/>
                                        </p:tgtEl>
                                        <p:attrNameLst>
                                          <p:attrName>ppt_x</p:attrName>
                                        </p:attrNameLst>
                                      </p:cBhvr>
                                      <p:tavLst>
                                        <p:tav tm="0">
                                          <p:val>
                                            <p:strVal val="#ppt_x"/>
                                          </p:val>
                                        </p:tav>
                                        <p:tav tm="100000">
                                          <p:val>
                                            <p:strVal val="#ppt_x"/>
                                          </p:val>
                                        </p:tav>
                                      </p:tavLst>
                                    </p:anim>
                                    <p:anim calcmode="lin" valueType="num">
                                      <p:cBhvr additive="base">
                                        <p:cTn id="8" dur="500" fill="hold"/>
                                        <p:tgtEl>
                                          <p:spTgt spid="5127"/>
                                        </p:tgtEl>
                                        <p:attrNameLst>
                                          <p:attrName>ppt_y</p:attrName>
                                        </p:attrNameLst>
                                      </p:cBhvr>
                                      <p:tavLst>
                                        <p:tav tm="0">
                                          <p:val>
                                            <p:strVal val="1+#ppt_h/2"/>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513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128"/>
                                        </p:tgtEl>
                                        <p:attrNameLst>
                                          <p:attrName>style.visibility</p:attrName>
                                        </p:attrNameLst>
                                      </p:cBhvr>
                                      <p:to>
                                        <p:strVal val="visible"/>
                                      </p:to>
                                    </p:set>
                                    <p:anim calcmode="lin" valueType="num">
                                      <p:cBhvr additive="base">
                                        <p:cTn id="15" dur="500" fill="hold"/>
                                        <p:tgtEl>
                                          <p:spTgt spid="5128"/>
                                        </p:tgtEl>
                                        <p:attrNameLst>
                                          <p:attrName>ppt_x</p:attrName>
                                        </p:attrNameLst>
                                      </p:cBhvr>
                                      <p:tavLst>
                                        <p:tav tm="0">
                                          <p:val>
                                            <p:strVal val="#ppt_x"/>
                                          </p:val>
                                        </p:tav>
                                        <p:tav tm="100000">
                                          <p:val>
                                            <p:strVal val="#ppt_x"/>
                                          </p:val>
                                        </p:tav>
                                      </p:tavLst>
                                    </p:anim>
                                    <p:anim calcmode="lin" valueType="num">
                                      <p:cBhvr additive="base">
                                        <p:cTn id="16" dur="500" fill="hold"/>
                                        <p:tgtEl>
                                          <p:spTgt spid="5128"/>
                                        </p:tgtEl>
                                        <p:attrNameLst>
                                          <p:attrName>ppt_y</p:attrName>
                                        </p:attrNameLst>
                                      </p:cBhvr>
                                      <p:tavLst>
                                        <p:tav tm="0">
                                          <p:val>
                                            <p:strVal val="1+#ppt_h/2"/>
                                          </p:val>
                                        </p:tav>
                                        <p:tav tm="100000">
                                          <p:val>
                                            <p:strVal val="#ppt_y"/>
                                          </p:val>
                                        </p:tav>
                                      </p:tavLst>
                                    </p:anim>
                                  </p:childTnLst>
                                </p:cTn>
                              </p:par>
                              <p:par>
                                <p:cTn id="17" presetID="1" presetClass="exit" presetSubtype="0" fill="hold" grpId="0" nodeType="withEffect">
                                  <p:stCondLst>
                                    <p:cond delay="0"/>
                                  </p:stCondLst>
                                  <p:childTnLst>
                                    <p:set>
                                      <p:cBhvr>
                                        <p:cTn id="18" dur="1" fill="hold">
                                          <p:stCondLst>
                                            <p:cond delay="0"/>
                                          </p:stCondLst>
                                        </p:cTn>
                                        <p:tgtEl>
                                          <p:spTgt spid="51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p:bldP spid="5128" grpId="0"/>
      <p:bldP spid="5137" grpId="0" animBg="1"/>
      <p:bldP spid="513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3">
            <a:lum contrast="12000"/>
          </a:blip>
          <a:srcRect/>
          <a:stretch>
            <a:fillRect/>
          </a:stretch>
        </p:blipFill>
        <p:spPr bwMode="auto">
          <a:xfrm>
            <a:off x="4530725" y="96838"/>
            <a:ext cx="5462588" cy="5008562"/>
          </a:xfrm>
          <a:prstGeom prst="rect">
            <a:avLst/>
          </a:prstGeom>
          <a:noFill/>
          <a:ln w="9525">
            <a:noFill/>
            <a:miter lim="800000"/>
            <a:headEnd/>
            <a:tailEnd/>
          </a:ln>
        </p:spPr>
      </p:pic>
      <p:pic>
        <p:nvPicPr>
          <p:cNvPr id="20483" name="Picture 3"/>
          <p:cNvPicPr>
            <a:picLocks noChangeAspect="1" noChangeArrowheads="1"/>
          </p:cNvPicPr>
          <p:nvPr/>
        </p:nvPicPr>
        <p:blipFill>
          <a:blip r:embed="rId4">
            <a:lum bright="-14000" contrast="30000"/>
          </a:blip>
          <a:srcRect/>
          <a:stretch>
            <a:fillRect/>
          </a:stretch>
        </p:blipFill>
        <p:spPr bwMode="auto">
          <a:xfrm>
            <a:off x="4530725" y="5094288"/>
            <a:ext cx="5462588" cy="2290762"/>
          </a:xfrm>
          <a:prstGeom prst="rect">
            <a:avLst/>
          </a:prstGeom>
          <a:noFill/>
          <a:ln w="9525">
            <a:noFill/>
            <a:miter lim="800000"/>
            <a:headEnd/>
            <a:tailEnd/>
          </a:ln>
        </p:spPr>
      </p:pic>
      <p:sp>
        <p:nvSpPr>
          <p:cNvPr id="20484" name="Text Box 4"/>
          <p:cNvSpPr txBox="1">
            <a:spLocks noChangeArrowheads="1"/>
          </p:cNvSpPr>
          <p:nvPr/>
        </p:nvSpPr>
        <p:spPr bwMode="auto">
          <a:xfrm>
            <a:off x="296863" y="277813"/>
            <a:ext cx="3143250" cy="36512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Lst>
            </a:pPr>
            <a:r>
              <a:rPr lang="en-GB" u="sng">
                <a:solidFill>
                  <a:srgbClr val="FFFF00"/>
                </a:solidFill>
              </a:rPr>
              <a:t>Kirchhoff's Laws </a:t>
            </a:r>
            <a:r>
              <a:rPr lang="en-GB">
                <a:solidFill>
                  <a:srgbClr val="FFFF00"/>
                </a:solidFill>
              </a:rPr>
              <a:t>(1859)</a:t>
            </a:r>
          </a:p>
        </p:txBody>
      </p:sp>
      <p:sp>
        <p:nvSpPr>
          <p:cNvPr id="20485" name="Text Box 5"/>
          <p:cNvSpPr txBox="1">
            <a:spLocks noChangeArrowheads="1"/>
          </p:cNvSpPr>
          <p:nvPr/>
        </p:nvSpPr>
        <p:spPr bwMode="auto">
          <a:xfrm>
            <a:off x="217488" y="973138"/>
            <a:ext cx="3546475" cy="621347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Lst>
            </a:pPr>
            <a:r>
              <a:rPr lang="en-GB">
                <a:solidFill>
                  <a:srgbClr val="FFFFFF"/>
                </a:solidFill>
              </a:rPr>
              <a:t>1. A hot, opaque solid, liquid or dense gas produces a continuous spectrum.</a:t>
            </a:r>
          </a:p>
          <a:p>
            <a:pPr eaLnBrk="1">
              <a:buClr>
                <a:srgbClr val="000000"/>
              </a:buClr>
              <a:buSzPct val="45000"/>
              <a:buFont typeface="StarSymbol" charset="0"/>
              <a:buNone/>
              <a:tabLst>
                <a:tab pos="723900" algn="l"/>
                <a:tab pos="1447800" algn="l"/>
                <a:tab pos="2171700" algn="l"/>
                <a:tab pos="28956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Lst>
            </a:pPr>
            <a:r>
              <a:rPr lang="en-GB">
                <a:solidFill>
                  <a:srgbClr val="FFFFFF"/>
                </a:solidFill>
              </a:rPr>
              <a:t>2. A transparent hot gas produces an emission line spectrum.</a:t>
            </a:r>
          </a:p>
          <a:p>
            <a:pPr eaLnBrk="1">
              <a:buClr>
                <a:srgbClr val="000000"/>
              </a:buClr>
              <a:buSzPct val="45000"/>
              <a:buFont typeface="StarSymbol" charset="0"/>
              <a:buNone/>
              <a:tabLst>
                <a:tab pos="723900" algn="l"/>
                <a:tab pos="1447800" algn="l"/>
                <a:tab pos="2171700" algn="l"/>
                <a:tab pos="28956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Lst>
            </a:pPr>
            <a:r>
              <a:rPr lang="en-GB">
                <a:solidFill>
                  <a:srgbClr val="FFFFFF"/>
                </a:solidFill>
              </a:rPr>
              <a:t>3. A transparent, cool gas absorbs wavelengths from a continuous spectrum, producing an absorption line spectrum.</a:t>
            </a:r>
          </a:p>
        </p:txBody>
      </p:sp>
      <p:sp>
        <p:nvSpPr>
          <p:cNvPr id="2" name="Slide Number Placeholder 1"/>
          <p:cNvSpPr>
            <a:spLocks noGrp="1"/>
          </p:cNvSpPr>
          <p:nvPr>
            <p:ph type="sldNum" sz="quarter" idx="10"/>
          </p:nvPr>
        </p:nvSpPr>
        <p:spPr/>
        <p:txBody>
          <a:bodyPr/>
          <a:lstStyle/>
          <a:p>
            <a:fld id="{650EEBCE-A79D-4AC2-B30D-E15368725709}" type="slidenum">
              <a:rPr lang="en-US" smtClean="0"/>
              <a:pPr/>
              <a:t>20</a:t>
            </a:fld>
            <a:endParaRPr lang="en-US"/>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969963" y="428625"/>
            <a:ext cx="7454900" cy="68262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a:solidFill>
                  <a:srgbClr val="FFFF00"/>
                </a:solidFill>
              </a:rPr>
              <a:t>Star wobbling due to gravity of planet causes small Doppler shift of its absorption lines.</a:t>
            </a:r>
          </a:p>
        </p:txBody>
      </p:sp>
      <p:sp>
        <p:nvSpPr>
          <p:cNvPr id="14339" name="Line 3"/>
          <p:cNvSpPr>
            <a:spLocks noChangeShapeType="1"/>
          </p:cNvSpPr>
          <p:nvPr/>
        </p:nvSpPr>
        <p:spPr bwMode="auto">
          <a:xfrm>
            <a:off x="1382713" y="1570038"/>
            <a:ext cx="536575" cy="1587"/>
          </a:xfrm>
          <a:prstGeom prst="line">
            <a:avLst/>
          </a:prstGeom>
          <a:noFill/>
          <a:ln w="27940">
            <a:solidFill>
              <a:srgbClr val="FF0000"/>
            </a:solidFill>
            <a:round/>
            <a:headEnd/>
            <a:tailEnd type="triangle" w="lg" len="lg"/>
          </a:ln>
        </p:spPr>
        <p:txBody>
          <a:bodyPr/>
          <a:lstStyle/>
          <a:p>
            <a:endParaRPr lang="en-US"/>
          </a:p>
        </p:txBody>
      </p:sp>
      <p:sp>
        <p:nvSpPr>
          <p:cNvPr id="14340" name="Line 4"/>
          <p:cNvSpPr>
            <a:spLocks noChangeShapeType="1"/>
          </p:cNvSpPr>
          <p:nvPr/>
        </p:nvSpPr>
        <p:spPr bwMode="auto">
          <a:xfrm>
            <a:off x="1644650" y="2654300"/>
            <a:ext cx="1588" cy="588963"/>
          </a:xfrm>
          <a:prstGeom prst="line">
            <a:avLst/>
          </a:prstGeom>
          <a:noFill/>
          <a:ln w="9525">
            <a:solidFill>
              <a:srgbClr val="FFFFFF"/>
            </a:solidFill>
            <a:prstDash val="sysDashDotDot"/>
            <a:round/>
            <a:headEnd/>
            <a:tailEnd/>
          </a:ln>
        </p:spPr>
        <p:txBody>
          <a:bodyPr/>
          <a:lstStyle/>
          <a:p>
            <a:endParaRPr lang="en-US"/>
          </a:p>
        </p:txBody>
      </p:sp>
      <p:pic>
        <p:nvPicPr>
          <p:cNvPr id="14341" name="Picture 8"/>
          <p:cNvPicPr>
            <a:picLocks noChangeAspect="1" noChangeArrowheads="1"/>
          </p:cNvPicPr>
          <p:nvPr/>
        </p:nvPicPr>
        <p:blipFill>
          <a:blip r:embed="rId3"/>
          <a:srcRect/>
          <a:stretch>
            <a:fillRect/>
          </a:stretch>
        </p:blipFill>
        <p:spPr bwMode="auto">
          <a:xfrm>
            <a:off x="549275" y="4879975"/>
            <a:ext cx="1941513" cy="969963"/>
          </a:xfrm>
          <a:prstGeom prst="rect">
            <a:avLst/>
          </a:prstGeom>
          <a:noFill/>
          <a:ln w="9525">
            <a:noFill/>
            <a:miter lim="800000"/>
            <a:headEnd/>
            <a:tailEnd/>
          </a:ln>
        </p:spPr>
      </p:pic>
      <p:pic>
        <p:nvPicPr>
          <p:cNvPr id="14342" name="Picture 9"/>
          <p:cNvPicPr>
            <a:picLocks noChangeAspect="1" noChangeArrowheads="1"/>
          </p:cNvPicPr>
          <p:nvPr/>
        </p:nvPicPr>
        <p:blipFill>
          <a:blip r:embed="rId3"/>
          <a:srcRect/>
          <a:stretch>
            <a:fillRect/>
          </a:stretch>
        </p:blipFill>
        <p:spPr bwMode="auto">
          <a:xfrm>
            <a:off x="7980363" y="4870450"/>
            <a:ext cx="1941512" cy="969963"/>
          </a:xfrm>
          <a:prstGeom prst="rect">
            <a:avLst/>
          </a:prstGeom>
          <a:noFill/>
          <a:ln w="9525">
            <a:noFill/>
            <a:miter lim="800000"/>
            <a:headEnd/>
            <a:tailEnd/>
          </a:ln>
        </p:spPr>
      </p:pic>
      <p:pic>
        <p:nvPicPr>
          <p:cNvPr id="14343" name="Picture 10"/>
          <p:cNvPicPr>
            <a:picLocks noChangeAspect="1" noChangeArrowheads="1"/>
          </p:cNvPicPr>
          <p:nvPr/>
        </p:nvPicPr>
        <p:blipFill>
          <a:blip r:embed="rId3"/>
          <a:srcRect/>
          <a:stretch>
            <a:fillRect/>
          </a:stretch>
        </p:blipFill>
        <p:spPr bwMode="auto">
          <a:xfrm>
            <a:off x="5572125" y="4879975"/>
            <a:ext cx="1941513" cy="969963"/>
          </a:xfrm>
          <a:prstGeom prst="rect">
            <a:avLst/>
          </a:prstGeom>
          <a:noFill/>
          <a:ln w="9525">
            <a:noFill/>
            <a:miter lim="800000"/>
            <a:headEnd/>
            <a:tailEnd/>
          </a:ln>
        </p:spPr>
      </p:pic>
      <p:pic>
        <p:nvPicPr>
          <p:cNvPr id="14344" name="Picture 11"/>
          <p:cNvPicPr>
            <a:picLocks noChangeAspect="1" noChangeArrowheads="1"/>
          </p:cNvPicPr>
          <p:nvPr/>
        </p:nvPicPr>
        <p:blipFill>
          <a:blip r:embed="rId3"/>
          <a:srcRect/>
          <a:stretch>
            <a:fillRect/>
          </a:stretch>
        </p:blipFill>
        <p:spPr bwMode="auto">
          <a:xfrm>
            <a:off x="3140075" y="4870450"/>
            <a:ext cx="1941513" cy="969963"/>
          </a:xfrm>
          <a:prstGeom prst="rect">
            <a:avLst/>
          </a:prstGeom>
          <a:noFill/>
          <a:ln w="9525">
            <a:noFill/>
            <a:miter lim="800000"/>
            <a:headEnd/>
            <a:tailEnd/>
          </a:ln>
        </p:spPr>
      </p:pic>
      <p:sp>
        <p:nvSpPr>
          <p:cNvPr id="14345" name="Line 12"/>
          <p:cNvSpPr>
            <a:spLocks noChangeShapeType="1"/>
          </p:cNvSpPr>
          <p:nvPr/>
        </p:nvSpPr>
        <p:spPr bwMode="auto">
          <a:xfrm>
            <a:off x="1677988" y="4848225"/>
            <a:ext cx="1587" cy="1038225"/>
          </a:xfrm>
          <a:prstGeom prst="line">
            <a:avLst/>
          </a:prstGeom>
          <a:noFill/>
          <a:ln w="54720">
            <a:solidFill>
              <a:srgbClr val="000000"/>
            </a:solidFill>
            <a:round/>
            <a:headEnd/>
            <a:tailEnd/>
          </a:ln>
        </p:spPr>
        <p:txBody>
          <a:bodyPr/>
          <a:lstStyle/>
          <a:p>
            <a:endParaRPr lang="en-US"/>
          </a:p>
        </p:txBody>
      </p:sp>
      <p:sp>
        <p:nvSpPr>
          <p:cNvPr id="14346" name="Line 13"/>
          <p:cNvSpPr>
            <a:spLocks noChangeShapeType="1"/>
          </p:cNvSpPr>
          <p:nvPr/>
        </p:nvSpPr>
        <p:spPr bwMode="auto">
          <a:xfrm>
            <a:off x="9459913" y="4846638"/>
            <a:ext cx="1587" cy="974725"/>
          </a:xfrm>
          <a:prstGeom prst="line">
            <a:avLst/>
          </a:prstGeom>
          <a:noFill/>
          <a:ln w="54720">
            <a:solidFill>
              <a:srgbClr val="000000"/>
            </a:solidFill>
            <a:round/>
            <a:headEnd/>
            <a:tailEnd/>
          </a:ln>
        </p:spPr>
        <p:txBody>
          <a:bodyPr/>
          <a:lstStyle/>
          <a:p>
            <a:endParaRPr lang="en-US"/>
          </a:p>
        </p:txBody>
      </p:sp>
      <p:sp>
        <p:nvSpPr>
          <p:cNvPr id="14347" name="Line 14"/>
          <p:cNvSpPr>
            <a:spLocks noChangeShapeType="1"/>
          </p:cNvSpPr>
          <p:nvPr/>
        </p:nvSpPr>
        <p:spPr bwMode="auto">
          <a:xfrm>
            <a:off x="6716713" y="4846638"/>
            <a:ext cx="1587" cy="1050925"/>
          </a:xfrm>
          <a:prstGeom prst="line">
            <a:avLst/>
          </a:prstGeom>
          <a:noFill/>
          <a:ln w="54720">
            <a:solidFill>
              <a:srgbClr val="000000"/>
            </a:solidFill>
            <a:round/>
            <a:headEnd/>
            <a:tailEnd/>
          </a:ln>
        </p:spPr>
        <p:txBody>
          <a:bodyPr/>
          <a:lstStyle/>
          <a:p>
            <a:endParaRPr lang="en-US"/>
          </a:p>
        </p:txBody>
      </p:sp>
      <p:sp>
        <p:nvSpPr>
          <p:cNvPr id="14348" name="Line 15"/>
          <p:cNvSpPr>
            <a:spLocks noChangeShapeType="1"/>
          </p:cNvSpPr>
          <p:nvPr/>
        </p:nvSpPr>
        <p:spPr bwMode="auto">
          <a:xfrm>
            <a:off x="3973513" y="4846638"/>
            <a:ext cx="0" cy="990600"/>
          </a:xfrm>
          <a:prstGeom prst="line">
            <a:avLst/>
          </a:prstGeom>
          <a:noFill/>
          <a:ln w="54720">
            <a:solidFill>
              <a:srgbClr val="000000"/>
            </a:solidFill>
            <a:round/>
            <a:headEnd/>
            <a:tailEnd/>
          </a:ln>
        </p:spPr>
        <p:txBody>
          <a:bodyPr/>
          <a:lstStyle/>
          <a:p>
            <a:endParaRPr lang="en-US"/>
          </a:p>
        </p:txBody>
      </p:sp>
      <p:sp>
        <p:nvSpPr>
          <p:cNvPr id="14349" name="Line 16"/>
          <p:cNvSpPr>
            <a:spLocks noChangeShapeType="1"/>
          </p:cNvSpPr>
          <p:nvPr/>
        </p:nvSpPr>
        <p:spPr bwMode="auto">
          <a:xfrm>
            <a:off x="1677988" y="4119563"/>
            <a:ext cx="1587" cy="609600"/>
          </a:xfrm>
          <a:prstGeom prst="line">
            <a:avLst/>
          </a:prstGeom>
          <a:noFill/>
          <a:ln w="9525">
            <a:solidFill>
              <a:srgbClr val="FFFFFF"/>
            </a:solidFill>
            <a:prstDash val="sysDashDotDot"/>
            <a:round/>
            <a:headEnd/>
            <a:tailEnd type="triangle" w="med" len="med"/>
          </a:ln>
        </p:spPr>
        <p:txBody>
          <a:bodyPr/>
          <a:lstStyle/>
          <a:p>
            <a:endParaRPr lang="en-US"/>
          </a:p>
        </p:txBody>
      </p:sp>
      <p:sp>
        <p:nvSpPr>
          <p:cNvPr id="14350" name="Line 17"/>
          <p:cNvSpPr>
            <a:spLocks noChangeShapeType="1"/>
          </p:cNvSpPr>
          <p:nvPr/>
        </p:nvSpPr>
        <p:spPr bwMode="auto">
          <a:xfrm>
            <a:off x="9099550" y="4202113"/>
            <a:ext cx="1588" cy="609600"/>
          </a:xfrm>
          <a:prstGeom prst="line">
            <a:avLst/>
          </a:prstGeom>
          <a:noFill/>
          <a:ln w="9525">
            <a:solidFill>
              <a:srgbClr val="FFFFFF"/>
            </a:solidFill>
            <a:prstDash val="sysDashDotDot"/>
            <a:round/>
            <a:headEnd/>
            <a:tailEnd type="triangle" w="med" len="med"/>
          </a:ln>
        </p:spPr>
        <p:txBody>
          <a:bodyPr/>
          <a:lstStyle/>
          <a:p>
            <a:endParaRPr lang="en-US"/>
          </a:p>
        </p:txBody>
      </p:sp>
      <p:sp>
        <p:nvSpPr>
          <p:cNvPr id="14351" name="Line 18"/>
          <p:cNvSpPr>
            <a:spLocks noChangeShapeType="1"/>
          </p:cNvSpPr>
          <p:nvPr/>
        </p:nvSpPr>
        <p:spPr bwMode="auto">
          <a:xfrm>
            <a:off x="6702425" y="4179888"/>
            <a:ext cx="1588" cy="609600"/>
          </a:xfrm>
          <a:prstGeom prst="line">
            <a:avLst/>
          </a:prstGeom>
          <a:noFill/>
          <a:ln w="9525">
            <a:solidFill>
              <a:srgbClr val="FFFFFF"/>
            </a:solidFill>
            <a:prstDash val="sysDashDotDot"/>
            <a:round/>
            <a:headEnd/>
            <a:tailEnd type="triangle" w="med" len="med"/>
          </a:ln>
        </p:spPr>
        <p:txBody>
          <a:bodyPr/>
          <a:lstStyle/>
          <a:p>
            <a:endParaRPr lang="en-US"/>
          </a:p>
        </p:txBody>
      </p:sp>
      <p:sp>
        <p:nvSpPr>
          <p:cNvPr id="14352" name="Line 19"/>
          <p:cNvSpPr>
            <a:spLocks noChangeShapeType="1"/>
          </p:cNvSpPr>
          <p:nvPr/>
        </p:nvSpPr>
        <p:spPr bwMode="auto">
          <a:xfrm>
            <a:off x="4259263" y="4125913"/>
            <a:ext cx="1587" cy="609600"/>
          </a:xfrm>
          <a:prstGeom prst="line">
            <a:avLst/>
          </a:prstGeom>
          <a:noFill/>
          <a:ln w="9525">
            <a:solidFill>
              <a:srgbClr val="FFFFFF"/>
            </a:solidFill>
            <a:prstDash val="sysDashDotDot"/>
            <a:round/>
            <a:headEnd/>
            <a:tailEnd type="triangle" w="med" len="med"/>
          </a:ln>
        </p:spPr>
        <p:txBody>
          <a:bodyPr/>
          <a:lstStyle/>
          <a:p>
            <a:endParaRPr lang="en-US"/>
          </a:p>
        </p:txBody>
      </p:sp>
      <p:sp>
        <p:nvSpPr>
          <p:cNvPr id="14353" name="Line 23"/>
          <p:cNvSpPr>
            <a:spLocks noChangeShapeType="1"/>
          </p:cNvSpPr>
          <p:nvPr/>
        </p:nvSpPr>
        <p:spPr bwMode="auto">
          <a:xfrm flipV="1">
            <a:off x="8208963" y="1827213"/>
            <a:ext cx="1587" cy="598487"/>
          </a:xfrm>
          <a:prstGeom prst="line">
            <a:avLst/>
          </a:prstGeom>
          <a:noFill/>
          <a:ln w="27940">
            <a:solidFill>
              <a:srgbClr val="FF0000"/>
            </a:solidFill>
            <a:round/>
            <a:headEnd/>
            <a:tailEnd type="triangle" w="lg" len="lg"/>
          </a:ln>
        </p:spPr>
        <p:txBody>
          <a:bodyPr/>
          <a:lstStyle/>
          <a:p>
            <a:endParaRPr lang="en-US"/>
          </a:p>
        </p:txBody>
      </p:sp>
      <p:sp>
        <p:nvSpPr>
          <p:cNvPr id="14354" name="Line 24"/>
          <p:cNvSpPr>
            <a:spLocks noChangeShapeType="1"/>
          </p:cNvSpPr>
          <p:nvPr/>
        </p:nvSpPr>
        <p:spPr bwMode="auto">
          <a:xfrm flipH="1">
            <a:off x="6186488" y="2697163"/>
            <a:ext cx="596900" cy="1587"/>
          </a:xfrm>
          <a:prstGeom prst="line">
            <a:avLst/>
          </a:prstGeom>
          <a:noFill/>
          <a:ln w="27940">
            <a:solidFill>
              <a:srgbClr val="FF0000"/>
            </a:solidFill>
            <a:round/>
            <a:headEnd/>
            <a:tailEnd type="triangle" w="lg" len="lg"/>
          </a:ln>
        </p:spPr>
        <p:txBody>
          <a:bodyPr/>
          <a:lstStyle/>
          <a:p>
            <a:endParaRPr lang="en-US"/>
          </a:p>
        </p:txBody>
      </p:sp>
      <p:sp>
        <p:nvSpPr>
          <p:cNvPr id="14355" name="Line 25"/>
          <p:cNvSpPr>
            <a:spLocks noChangeShapeType="1"/>
          </p:cNvSpPr>
          <p:nvPr/>
        </p:nvSpPr>
        <p:spPr bwMode="auto">
          <a:xfrm>
            <a:off x="4794250" y="1916113"/>
            <a:ext cx="1588" cy="588962"/>
          </a:xfrm>
          <a:prstGeom prst="line">
            <a:avLst/>
          </a:prstGeom>
          <a:noFill/>
          <a:ln w="27940">
            <a:solidFill>
              <a:srgbClr val="FF0000"/>
            </a:solidFill>
            <a:round/>
            <a:headEnd/>
            <a:tailEnd type="triangle" w="lg" len="lg"/>
          </a:ln>
        </p:spPr>
        <p:txBody>
          <a:bodyPr/>
          <a:lstStyle/>
          <a:p>
            <a:endParaRPr lang="en-US"/>
          </a:p>
        </p:txBody>
      </p:sp>
      <p:sp>
        <p:nvSpPr>
          <p:cNvPr id="14356" name="Line 26"/>
          <p:cNvSpPr>
            <a:spLocks noChangeShapeType="1"/>
          </p:cNvSpPr>
          <p:nvPr/>
        </p:nvSpPr>
        <p:spPr bwMode="auto">
          <a:xfrm>
            <a:off x="6553200" y="2803525"/>
            <a:ext cx="1588" cy="363538"/>
          </a:xfrm>
          <a:prstGeom prst="line">
            <a:avLst/>
          </a:prstGeom>
          <a:noFill/>
          <a:ln w="9525">
            <a:solidFill>
              <a:srgbClr val="FFFFFF"/>
            </a:solidFill>
            <a:prstDash val="sysDashDotDot"/>
            <a:round/>
            <a:headEnd/>
            <a:tailEnd/>
          </a:ln>
        </p:spPr>
        <p:txBody>
          <a:bodyPr/>
          <a:lstStyle/>
          <a:p>
            <a:endParaRPr lang="en-US"/>
          </a:p>
        </p:txBody>
      </p:sp>
      <p:sp>
        <p:nvSpPr>
          <p:cNvPr id="14357" name="Line 27"/>
          <p:cNvSpPr>
            <a:spLocks noChangeShapeType="1"/>
          </p:cNvSpPr>
          <p:nvPr/>
        </p:nvSpPr>
        <p:spPr bwMode="auto">
          <a:xfrm>
            <a:off x="8836025" y="2654300"/>
            <a:ext cx="1588" cy="514350"/>
          </a:xfrm>
          <a:prstGeom prst="line">
            <a:avLst/>
          </a:prstGeom>
          <a:noFill/>
          <a:ln w="9525">
            <a:solidFill>
              <a:srgbClr val="FFFFFF"/>
            </a:solidFill>
            <a:prstDash val="sysDashDotDot"/>
            <a:round/>
            <a:headEnd/>
            <a:tailEnd/>
          </a:ln>
        </p:spPr>
        <p:txBody>
          <a:bodyPr/>
          <a:lstStyle/>
          <a:p>
            <a:endParaRPr lang="en-US"/>
          </a:p>
        </p:txBody>
      </p:sp>
      <p:sp>
        <p:nvSpPr>
          <p:cNvPr id="14358" name="Line 28"/>
          <p:cNvSpPr>
            <a:spLocks noChangeShapeType="1"/>
          </p:cNvSpPr>
          <p:nvPr/>
        </p:nvSpPr>
        <p:spPr bwMode="auto">
          <a:xfrm>
            <a:off x="4200525" y="2686050"/>
            <a:ext cx="1588" cy="471488"/>
          </a:xfrm>
          <a:prstGeom prst="line">
            <a:avLst/>
          </a:prstGeom>
          <a:noFill/>
          <a:ln w="9525">
            <a:solidFill>
              <a:srgbClr val="FFFFFF"/>
            </a:solidFill>
            <a:prstDash val="sysDashDotDot"/>
            <a:round/>
            <a:headEnd/>
            <a:tailEnd/>
          </a:ln>
        </p:spPr>
        <p:txBody>
          <a:bodyPr/>
          <a:lstStyle/>
          <a:p>
            <a:endParaRPr lang="en-US"/>
          </a:p>
        </p:txBody>
      </p:sp>
      <p:sp>
        <p:nvSpPr>
          <p:cNvPr id="14359" name="Text Box 38"/>
          <p:cNvSpPr txBox="1">
            <a:spLocks noChangeArrowheads="1"/>
          </p:cNvSpPr>
          <p:nvPr/>
        </p:nvSpPr>
        <p:spPr bwMode="auto">
          <a:xfrm>
            <a:off x="411163" y="6421438"/>
            <a:ext cx="9326562" cy="7302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solidFill>
                  <a:srgbClr val="FFFFFF"/>
                </a:solidFill>
              </a:rPr>
              <a:t>Amount of shift depends on velocity of wobble.  Also know period of wobble.  This is enough to constrain the mass and orbit of the planet.</a:t>
            </a:r>
          </a:p>
        </p:txBody>
      </p:sp>
      <p:sp>
        <p:nvSpPr>
          <p:cNvPr id="14360" name="Oval 40"/>
          <p:cNvSpPr>
            <a:spLocks noChangeArrowheads="1"/>
          </p:cNvSpPr>
          <p:nvPr/>
        </p:nvSpPr>
        <p:spPr bwMode="auto">
          <a:xfrm>
            <a:off x="1306513" y="1798638"/>
            <a:ext cx="685800" cy="685800"/>
          </a:xfrm>
          <a:prstGeom prst="ellipse">
            <a:avLst/>
          </a:prstGeom>
          <a:gradFill rotWithShape="1">
            <a:gsLst>
              <a:gs pos="0">
                <a:srgbClr val="FFFF00"/>
              </a:gs>
              <a:gs pos="100000">
                <a:srgbClr val="767600"/>
              </a:gs>
            </a:gsLst>
            <a:path path="shape">
              <a:fillToRect l="50000" t="50000" r="50000" b="50000"/>
            </a:path>
          </a:gradFill>
          <a:ln w="9525">
            <a:solidFill>
              <a:schemeClr val="tx1"/>
            </a:solidFill>
            <a:round/>
            <a:headEnd/>
            <a:tailEnd/>
          </a:ln>
        </p:spPr>
        <p:txBody>
          <a:bodyPr wrap="none" anchor="ctr"/>
          <a:lstStyle/>
          <a:p>
            <a:endParaRPr lang="en-US"/>
          </a:p>
        </p:txBody>
      </p:sp>
      <p:sp>
        <p:nvSpPr>
          <p:cNvPr id="14361" name="Oval 41"/>
          <p:cNvSpPr>
            <a:spLocks noChangeArrowheads="1"/>
          </p:cNvSpPr>
          <p:nvPr/>
        </p:nvSpPr>
        <p:spPr bwMode="auto">
          <a:xfrm>
            <a:off x="3821113" y="1798638"/>
            <a:ext cx="685800" cy="685800"/>
          </a:xfrm>
          <a:prstGeom prst="ellipse">
            <a:avLst/>
          </a:prstGeom>
          <a:gradFill rotWithShape="1">
            <a:gsLst>
              <a:gs pos="0">
                <a:srgbClr val="FFFF00"/>
              </a:gs>
              <a:gs pos="100000">
                <a:srgbClr val="767600"/>
              </a:gs>
            </a:gsLst>
            <a:path path="shape">
              <a:fillToRect l="50000" t="50000" r="50000" b="50000"/>
            </a:path>
          </a:gradFill>
          <a:ln w="9525">
            <a:solidFill>
              <a:schemeClr val="tx1"/>
            </a:solidFill>
            <a:round/>
            <a:headEnd/>
            <a:tailEnd/>
          </a:ln>
        </p:spPr>
        <p:txBody>
          <a:bodyPr wrap="none" anchor="ctr"/>
          <a:lstStyle/>
          <a:p>
            <a:endParaRPr lang="en-US"/>
          </a:p>
        </p:txBody>
      </p:sp>
      <p:sp>
        <p:nvSpPr>
          <p:cNvPr id="14362" name="Oval 42"/>
          <p:cNvSpPr>
            <a:spLocks noChangeArrowheads="1"/>
          </p:cNvSpPr>
          <p:nvPr/>
        </p:nvSpPr>
        <p:spPr bwMode="auto">
          <a:xfrm>
            <a:off x="6183313" y="1798638"/>
            <a:ext cx="685800" cy="685800"/>
          </a:xfrm>
          <a:prstGeom prst="ellipse">
            <a:avLst/>
          </a:prstGeom>
          <a:gradFill rotWithShape="1">
            <a:gsLst>
              <a:gs pos="0">
                <a:srgbClr val="FFFF00"/>
              </a:gs>
              <a:gs pos="100000">
                <a:srgbClr val="767600"/>
              </a:gs>
            </a:gsLst>
            <a:path path="shape">
              <a:fillToRect l="50000" t="50000" r="50000" b="50000"/>
            </a:path>
          </a:gradFill>
          <a:ln w="9525">
            <a:solidFill>
              <a:schemeClr val="tx1"/>
            </a:solidFill>
            <a:round/>
            <a:headEnd/>
            <a:tailEnd/>
          </a:ln>
        </p:spPr>
        <p:txBody>
          <a:bodyPr wrap="none" anchor="ctr"/>
          <a:lstStyle/>
          <a:p>
            <a:endParaRPr lang="en-US"/>
          </a:p>
        </p:txBody>
      </p:sp>
      <p:sp>
        <p:nvSpPr>
          <p:cNvPr id="14363" name="Oval 43"/>
          <p:cNvSpPr>
            <a:spLocks noChangeArrowheads="1"/>
          </p:cNvSpPr>
          <p:nvPr/>
        </p:nvSpPr>
        <p:spPr bwMode="auto">
          <a:xfrm>
            <a:off x="8469313" y="1798638"/>
            <a:ext cx="685800" cy="685800"/>
          </a:xfrm>
          <a:prstGeom prst="ellipse">
            <a:avLst/>
          </a:prstGeom>
          <a:gradFill rotWithShape="1">
            <a:gsLst>
              <a:gs pos="0">
                <a:srgbClr val="FFFF00"/>
              </a:gs>
              <a:gs pos="100000">
                <a:srgbClr val="767600"/>
              </a:gs>
            </a:gsLst>
            <a:path path="shape">
              <a:fillToRect l="50000" t="50000" r="50000" b="50000"/>
            </a:path>
          </a:gradFill>
          <a:ln w="9525">
            <a:solidFill>
              <a:schemeClr val="tx1"/>
            </a:solidFill>
            <a:round/>
            <a:headEnd/>
            <a:tailEnd/>
          </a:ln>
        </p:spPr>
        <p:txBody>
          <a:bodyPr wrap="none" anchor="ctr"/>
          <a:lstStyle/>
          <a:p>
            <a:endParaRPr lang="en-US"/>
          </a:p>
        </p:txBody>
      </p:sp>
      <p:pic>
        <p:nvPicPr>
          <p:cNvPr id="14364" name="Picture 44" descr="MCj03969480000[1]"/>
          <p:cNvPicPr>
            <a:picLocks noChangeAspect="1" noChangeArrowheads="1"/>
          </p:cNvPicPr>
          <p:nvPr/>
        </p:nvPicPr>
        <p:blipFill>
          <a:blip r:embed="rId4">
            <a:lum bright="30000"/>
          </a:blip>
          <a:srcRect/>
          <a:stretch>
            <a:fillRect/>
          </a:stretch>
        </p:blipFill>
        <p:spPr bwMode="auto">
          <a:xfrm rot="17140583" flipH="1">
            <a:off x="1185069" y="3291682"/>
            <a:ext cx="909637" cy="819150"/>
          </a:xfrm>
          <a:prstGeom prst="rect">
            <a:avLst/>
          </a:prstGeom>
          <a:noFill/>
          <a:ln w="9525">
            <a:noFill/>
            <a:miter lim="800000"/>
            <a:headEnd/>
            <a:tailEnd/>
          </a:ln>
        </p:spPr>
      </p:pic>
      <p:pic>
        <p:nvPicPr>
          <p:cNvPr id="14365" name="Picture 45" descr="MCj03969480000[1]"/>
          <p:cNvPicPr>
            <a:picLocks noChangeAspect="1" noChangeArrowheads="1"/>
          </p:cNvPicPr>
          <p:nvPr/>
        </p:nvPicPr>
        <p:blipFill>
          <a:blip r:embed="rId4">
            <a:lum bright="30000"/>
          </a:blip>
          <a:srcRect/>
          <a:stretch>
            <a:fillRect/>
          </a:stretch>
        </p:blipFill>
        <p:spPr bwMode="auto">
          <a:xfrm rot="17140583" flipH="1">
            <a:off x="3775869" y="3215482"/>
            <a:ext cx="909637" cy="819150"/>
          </a:xfrm>
          <a:prstGeom prst="rect">
            <a:avLst/>
          </a:prstGeom>
          <a:noFill/>
          <a:ln w="9525">
            <a:noFill/>
            <a:miter lim="800000"/>
            <a:headEnd/>
            <a:tailEnd/>
          </a:ln>
        </p:spPr>
      </p:pic>
      <p:pic>
        <p:nvPicPr>
          <p:cNvPr id="14366" name="Picture 46" descr="MCj03969480000[1]"/>
          <p:cNvPicPr>
            <a:picLocks noChangeAspect="1" noChangeArrowheads="1"/>
          </p:cNvPicPr>
          <p:nvPr/>
        </p:nvPicPr>
        <p:blipFill>
          <a:blip r:embed="rId4">
            <a:lum bright="30000"/>
          </a:blip>
          <a:srcRect/>
          <a:stretch>
            <a:fillRect/>
          </a:stretch>
        </p:blipFill>
        <p:spPr bwMode="auto">
          <a:xfrm rot="17140583" flipH="1">
            <a:off x="6138069" y="3291682"/>
            <a:ext cx="909637" cy="819150"/>
          </a:xfrm>
          <a:prstGeom prst="rect">
            <a:avLst/>
          </a:prstGeom>
          <a:noFill/>
          <a:ln w="9525">
            <a:noFill/>
            <a:miter lim="800000"/>
            <a:headEnd/>
            <a:tailEnd/>
          </a:ln>
        </p:spPr>
      </p:pic>
      <p:pic>
        <p:nvPicPr>
          <p:cNvPr id="14367" name="Picture 47" descr="MCj03969480000[1]"/>
          <p:cNvPicPr>
            <a:picLocks noChangeAspect="1" noChangeArrowheads="1"/>
          </p:cNvPicPr>
          <p:nvPr/>
        </p:nvPicPr>
        <p:blipFill>
          <a:blip r:embed="rId4">
            <a:lum bright="30000"/>
          </a:blip>
          <a:srcRect/>
          <a:stretch>
            <a:fillRect/>
          </a:stretch>
        </p:blipFill>
        <p:spPr bwMode="auto">
          <a:xfrm rot="17140583" flipH="1">
            <a:off x="8424069" y="3291682"/>
            <a:ext cx="909637" cy="819150"/>
          </a:xfrm>
          <a:prstGeom prst="rect">
            <a:avLst/>
          </a:prstGeom>
          <a:noFill/>
          <a:ln w="9525">
            <a:noFill/>
            <a:miter lim="800000"/>
            <a:headEnd/>
            <a:tailEnd/>
          </a:ln>
        </p:spPr>
      </p:pic>
      <p:sp>
        <p:nvSpPr>
          <p:cNvPr id="2" name="Slide Number Placeholder 1"/>
          <p:cNvSpPr>
            <a:spLocks noGrp="1"/>
          </p:cNvSpPr>
          <p:nvPr>
            <p:ph type="sldNum" sz="quarter" idx="10"/>
          </p:nvPr>
        </p:nvSpPr>
        <p:spPr/>
        <p:txBody>
          <a:bodyPr/>
          <a:lstStyle/>
          <a:p>
            <a:fld id="{650EEBCE-A79D-4AC2-B30D-E15368725709}" type="slidenum">
              <a:rPr lang="en-US" smtClean="0"/>
              <a:pPr/>
              <a:t>21</a:t>
            </a:fld>
            <a:endParaRPr lang="en-US"/>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787400" y="1155700"/>
            <a:ext cx="8732838" cy="1846659"/>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dirty="0">
                <a:solidFill>
                  <a:srgbClr val="FFFFFF"/>
                </a:solidFill>
              </a:rPr>
              <a:t>The pattern of lines is a fingerprint of the element (e.g. hydrogen, neon)</a:t>
            </a:r>
            <a:r>
              <a:rPr lang="en-GB" dirty="0"/>
              <a:t> </a:t>
            </a:r>
            <a:r>
              <a:rPr lang="en-GB" dirty="0">
                <a:solidFill>
                  <a:srgbClr val="FFFFFF"/>
                </a:solidFill>
              </a:rPr>
              <a:t>in the gas.</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dirty="0">
              <a:solidFill>
                <a:srgbClr val="FFFFFF"/>
              </a:solidFill>
            </a:endParaRP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dirty="0">
                <a:solidFill>
                  <a:srgbClr val="FFFFFF"/>
                </a:solidFill>
              </a:rPr>
              <a:t>For a given element, emission and absorption lines occur </a:t>
            </a:r>
            <a:r>
              <a:rPr lang="en-GB" dirty="0" smtClean="0">
                <a:solidFill>
                  <a:srgbClr val="FFFFFF"/>
                </a:solidFill>
              </a:rPr>
              <a:t>at </a:t>
            </a:r>
            <a:r>
              <a:rPr lang="en-GB" dirty="0">
                <a:solidFill>
                  <a:srgbClr val="FFFFFF"/>
                </a:solidFill>
              </a:rPr>
              <a:t>same wavelengths.</a:t>
            </a:r>
          </a:p>
        </p:txBody>
      </p:sp>
      <p:pic>
        <p:nvPicPr>
          <p:cNvPr id="3075" name="Picture 2"/>
          <p:cNvPicPr>
            <a:picLocks noChangeAspect="1" noChangeArrowheads="1"/>
          </p:cNvPicPr>
          <p:nvPr/>
        </p:nvPicPr>
        <p:blipFill>
          <a:blip r:embed="rId3">
            <a:lum contrast="26000"/>
          </a:blip>
          <a:srcRect/>
          <a:stretch>
            <a:fillRect/>
          </a:stretch>
        </p:blipFill>
        <p:spPr bwMode="auto">
          <a:xfrm>
            <a:off x="1454150" y="3381375"/>
            <a:ext cx="7586663" cy="3063875"/>
          </a:xfrm>
          <a:prstGeom prst="rect">
            <a:avLst/>
          </a:prstGeom>
          <a:noFill/>
          <a:ln w="9525">
            <a:noFill/>
            <a:miter lim="800000"/>
            <a:headEnd/>
            <a:tailEnd/>
          </a:ln>
        </p:spPr>
      </p:pic>
      <p:sp>
        <p:nvSpPr>
          <p:cNvPr id="3076" name="Text Box 3"/>
          <p:cNvSpPr txBox="1">
            <a:spLocks noChangeArrowheads="1"/>
          </p:cNvSpPr>
          <p:nvPr/>
        </p:nvSpPr>
        <p:spPr bwMode="auto">
          <a:xfrm>
            <a:off x="2601913" y="6523038"/>
            <a:ext cx="5308600" cy="365125"/>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Lst>
            </a:pPr>
            <a:r>
              <a:rPr lang="en-GB">
                <a:solidFill>
                  <a:srgbClr val="FFFFFF"/>
                </a:solidFill>
              </a:rPr>
              <a:t>Sodium</a:t>
            </a:r>
          </a:p>
        </p:txBody>
      </p:sp>
      <p:sp>
        <p:nvSpPr>
          <p:cNvPr id="2" name="Slide Number Placeholder 1"/>
          <p:cNvSpPr>
            <a:spLocks noGrp="1"/>
          </p:cNvSpPr>
          <p:nvPr>
            <p:ph type="sldNum" sz="quarter" idx="10"/>
          </p:nvPr>
        </p:nvSpPr>
        <p:spPr/>
        <p:txBody>
          <a:bodyPr/>
          <a:lstStyle/>
          <a:p>
            <a:fld id="{650EEBCE-A79D-4AC2-B30D-E15368725709}" type="slidenum">
              <a:rPr lang="en-US" smtClean="0"/>
              <a:pPr/>
              <a:t>3</a:t>
            </a:fld>
            <a:endParaRPr lang="en-US"/>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1598613" y="566738"/>
            <a:ext cx="6907212" cy="400050"/>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Lst>
            </a:pPr>
            <a:r>
              <a:rPr lang="en-GB" sz="2800" u="sng">
                <a:solidFill>
                  <a:srgbClr val="FFFF00"/>
                </a:solidFill>
              </a:rPr>
              <a:t>The Particle Nature of Light</a:t>
            </a:r>
          </a:p>
        </p:txBody>
      </p:sp>
      <p:sp>
        <p:nvSpPr>
          <p:cNvPr id="4099" name="Text Box 2"/>
          <p:cNvSpPr txBox="1">
            <a:spLocks noChangeArrowheads="1"/>
          </p:cNvSpPr>
          <p:nvPr/>
        </p:nvSpPr>
        <p:spPr bwMode="auto">
          <a:xfrm>
            <a:off x="433388" y="1636713"/>
            <a:ext cx="7578725" cy="7302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rgbClr val="FFFFFF"/>
                </a:solidFill>
              </a:rPr>
              <a:t>On microscopic scales (scale of atoms), light travels as individual packets of energy, called </a:t>
            </a:r>
            <a:r>
              <a:rPr lang="en-GB" u="sng">
                <a:solidFill>
                  <a:srgbClr val="FFFFFF"/>
                </a:solidFill>
              </a:rPr>
              <a:t>photons</a:t>
            </a:r>
            <a:r>
              <a:rPr lang="en-GB">
                <a:solidFill>
                  <a:srgbClr val="FFFFFF"/>
                </a:solidFill>
              </a:rPr>
              <a:t>. (Einstein 1905).</a:t>
            </a:r>
          </a:p>
        </p:txBody>
      </p:sp>
      <p:sp>
        <p:nvSpPr>
          <p:cNvPr id="4100" name="Line 12"/>
          <p:cNvSpPr>
            <a:spLocks noChangeShapeType="1"/>
          </p:cNvSpPr>
          <p:nvPr/>
        </p:nvSpPr>
        <p:spPr bwMode="auto">
          <a:xfrm>
            <a:off x="2522538" y="5448300"/>
            <a:ext cx="3070225" cy="1588"/>
          </a:xfrm>
          <a:prstGeom prst="line">
            <a:avLst/>
          </a:prstGeom>
          <a:noFill/>
          <a:ln w="34290">
            <a:solidFill>
              <a:srgbClr val="FF0000"/>
            </a:solidFill>
            <a:round/>
            <a:headEnd/>
            <a:tailEnd type="triangle" w="med" len="med"/>
          </a:ln>
        </p:spPr>
        <p:txBody>
          <a:bodyPr/>
          <a:lstStyle/>
          <a:p>
            <a:endParaRPr lang="en-US"/>
          </a:p>
        </p:txBody>
      </p:sp>
      <p:sp>
        <p:nvSpPr>
          <p:cNvPr id="4101" name="Text Box 13"/>
          <p:cNvSpPr txBox="1">
            <a:spLocks noChangeArrowheads="1"/>
          </p:cNvSpPr>
          <p:nvPr/>
        </p:nvSpPr>
        <p:spPr bwMode="auto">
          <a:xfrm>
            <a:off x="5970588" y="5222875"/>
            <a:ext cx="628650" cy="341313"/>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pPr>
            <a:r>
              <a:rPr lang="en-GB">
                <a:solidFill>
                  <a:srgbClr val="FF0000"/>
                </a:solidFill>
              </a:rPr>
              <a:t>c</a:t>
            </a:r>
          </a:p>
        </p:txBody>
      </p:sp>
      <p:sp>
        <p:nvSpPr>
          <p:cNvPr id="7182" name="Text Box 14"/>
          <p:cNvSpPr txBox="1">
            <a:spLocks noChangeArrowheads="1"/>
          </p:cNvSpPr>
          <p:nvPr/>
        </p:nvSpPr>
        <p:spPr bwMode="auto">
          <a:xfrm>
            <a:off x="520700" y="5594350"/>
            <a:ext cx="5183188" cy="147637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Lst>
            </a:pPr>
            <a:r>
              <a:rPr lang="en-GB" dirty="0">
                <a:solidFill>
                  <a:srgbClr val="FFFFFF"/>
                </a:solidFill>
              </a:rPr>
              <a:t>photon energy is proportional </a:t>
            </a:r>
            <a:r>
              <a:rPr lang="en-GB" dirty="0" err="1">
                <a:solidFill>
                  <a:srgbClr val="FFFFFF"/>
                </a:solidFill>
              </a:rPr>
              <a:t>to</a:t>
            </a:r>
            <a:r>
              <a:rPr lang="en-GB" dirty="0" err="1">
                <a:solidFill>
                  <a:srgbClr val="FFFFFF"/>
                </a:solidFill>
                <a:latin typeface="Symbol" pitchFamily="18" charset="2"/>
              </a:rPr>
              <a:t></a:t>
            </a:r>
            <a:r>
              <a:rPr lang="en-GB" dirty="0" err="1">
                <a:solidFill>
                  <a:srgbClr val="FFFFFF"/>
                </a:solidFill>
                <a:cs typeface="Times New Roman" pitchFamily="18" charset="0"/>
              </a:rPr>
              <a:t>radiation</a:t>
            </a:r>
            <a:r>
              <a:rPr lang="en-GB" dirty="0">
                <a:solidFill>
                  <a:srgbClr val="FFFFFF"/>
                </a:solidFill>
                <a:cs typeface="Times New Roman" pitchFamily="18" charset="0"/>
              </a:rPr>
              <a:t> frequency:</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Lst>
            </a:pPr>
            <a:endParaRPr lang="en-GB" dirty="0">
              <a:solidFill>
                <a:srgbClr val="FFFFFF"/>
              </a:solidFill>
              <a:cs typeface="Times New Roman" pitchFamily="18" charset="0"/>
            </a:endParaRP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Lst>
            </a:pPr>
            <a:r>
              <a:rPr lang="en-GB" dirty="0">
                <a:solidFill>
                  <a:srgbClr val="FFFFFF"/>
                </a:solidFill>
                <a:cs typeface="Times New Roman" pitchFamily="18" charset="0"/>
              </a:rPr>
              <a:t>E</a:t>
            </a:r>
            <a:r>
              <a:rPr lang="en-GB" dirty="0">
                <a:solidFill>
                  <a:srgbClr val="FFFFFF"/>
                </a:solidFill>
                <a:latin typeface="Times" pitchFamily="16" charset="0"/>
              </a:rPr>
              <a:t>  </a:t>
            </a:r>
            <a:r>
              <a:rPr lang="en-GB" dirty="0" smtClean="0">
                <a:solidFill>
                  <a:srgbClr val="FFFFFF"/>
                </a:solidFill>
                <a:latin typeface="Symbol" pitchFamily="18" charset="2"/>
              </a:rPr>
              <a:t> </a:t>
            </a:r>
            <a:r>
              <a:rPr lang="en-GB" dirty="0" smtClean="0">
                <a:solidFill>
                  <a:srgbClr val="FFFFFF"/>
                </a:solidFill>
                <a:latin typeface="Times" pitchFamily="16" charset="0"/>
              </a:rPr>
              <a:t>  </a:t>
            </a:r>
            <a:r>
              <a:rPr lang="en-GB" dirty="0" smtClean="0">
                <a:solidFill>
                  <a:srgbClr val="FFFFFF"/>
                </a:solidFill>
                <a:cs typeface="Times New Roman" pitchFamily="18" charset="0"/>
              </a:rPr>
              <a:t>(</a:t>
            </a:r>
            <a:r>
              <a:rPr lang="en-GB" dirty="0">
                <a:solidFill>
                  <a:srgbClr val="FFFFFF"/>
                </a:solidFill>
                <a:cs typeface="Times New Roman" pitchFamily="18" charset="0"/>
              </a:rPr>
              <a:t>or E  </a:t>
            </a:r>
            <a:r>
              <a:rPr lang="en-GB" dirty="0">
                <a:solidFill>
                  <a:srgbClr val="FFFFFF"/>
                </a:solidFill>
                <a:latin typeface="Symbol" pitchFamily="18" charset="2"/>
              </a:rPr>
              <a:t>      )</a:t>
            </a:r>
          </a:p>
        </p:txBody>
      </p:sp>
      <p:sp>
        <p:nvSpPr>
          <p:cNvPr id="7183" name="Text Box 15"/>
          <p:cNvSpPr txBox="1">
            <a:spLocks noChangeArrowheads="1"/>
          </p:cNvSpPr>
          <p:nvPr/>
        </p:nvSpPr>
        <p:spPr bwMode="auto">
          <a:xfrm>
            <a:off x="2706687" y="6554788"/>
            <a:ext cx="276225" cy="82867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pPr>
            <a:r>
              <a:rPr lang="en-GB" dirty="0">
                <a:solidFill>
                  <a:srgbClr val="FFFFFF"/>
                </a:solidFill>
              </a:rPr>
              <a:t>1</a:t>
            </a:r>
          </a:p>
          <a:p>
            <a:pPr eaLnBrk="1">
              <a:lnSpc>
                <a:spcPct val="111000"/>
              </a:lnSpc>
              <a:buClr>
                <a:srgbClr val="000000"/>
              </a:buClr>
              <a:buSzPct val="45000"/>
              <a:buFont typeface="StarSymbol" charset="0"/>
              <a:buNone/>
            </a:pPr>
            <a:r>
              <a:rPr lang="en-GB" dirty="0">
                <a:solidFill>
                  <a:srgbClr val="FFFFFF"/>
                </a:solidFill>
                <a:latin typeface="Symbol" pitchFamily="18" charset="2"/>
              </a:rPr>
              <a:t></a:t>
            </a:r>
          </a:p>
        </p:txBody>
      </p:sp>
      <p:sp>
        <p:nvSpPr>
          <p:cNvPr id="7184" name="Line 16"/>
          <p:cNvSpPr>
            <a:spLocks noChangeShapeType="1"/>
          </p:cNvSpPr>
          <p:nvPr/>
        </p:nvSpPr>
        <p:spPr bwMode="auto">
          <a:xfrm>
            <a:off x="2681287" y="6908800"/>
            <a:ext cx="225425" cy="1588"/>
          </a:xfrm>
          <a:prstGeom prst="line">
            <a:avLst/>
          </a:prstGeom>
          <a:noFill/>
          <a:ln w="9525">
            <a:solidFill>
              <a:srgbClr val="FFFFFF"/>
            </a:solidFill>
            <a:round/>
            <a:headEnd/>
            <a:tailEnd/>
          </a:ln>
        </p:spPr>
        <p:txBody>
          <a:bodyPr/>
          <a:lstStyle/>
          <a:p>
            <a:endParaRPr lang="en-US"/>
          </a:p>
        </p:txBody>
      </p:sp>
      <p:sp>
        <p:nvSpPr>
          <p:cNvPr id="7185" name="Text Box 17"/>
          <p:cNvSpPr txBox="1">
            <a:spLocks noChangeArrowheads="1"/>
          </p:cNvSpPr>
          <p:nvPr/>
        </p:nvSpPr>
        <p:spPr bwMode="auto">
          <a:xfrm>
            <a:off x="6411913" y="5913438"/>
            <a:ext cx="3402012" cy="109537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Lst>
            </a:pPr>
            <a:r>
              <a:rPr lang="en-GB">
                <a:solidFill>
                  <a:srgbClr val="00FFFF"/>
                </a:solidFill>
              </a:rPr>
              <a:t>example: ultraviolet photons are more harmful than visible photons.</a:t>
            </a:r>
          </a:p>
        </p:txBody>
      </p:sp>
      <p:pic>
        <p:nvPicPr>
          <p:cNvPr id="4106" name="Picture 19" descr="wavepacketanim"/>
          <p:cNvPicPr>
            <a:picLocks noChangeAspect="1" noChangeArrowheads="1" noCrop="1"/>
          </p:cNvPicPr>
          <p:nvPr/>
        </p:nvPicPr>
        <p:blipFill>
          <a:blip r:embed="rId3"/>
          <a:srcRect/>
          <a:stretch>
            <a:fillRect/>
          </a:stretch>
        </p:blipFill>
        <p:spPr bwMode="auto">
          <a:xfrm>
            <a:off x="2220913" y="2941638"/>
            <a:ext cx="3810000" cy="2114550"/>
          </a:xfrm>
          <a:prstGeom prst="rect">
            <a:avLst/>
          </a:prstGeom>
          <a:noFill/>
          <a:ln w="9525">
            <a:noFill/>
            <a:miter lim="800000"/>
            <a:headEnd/>
            <a:tailEnd/>
          </a:ln>
        </p:spPr>
      </p:pic>
      <p:sp>
        <p:nvSpPr>
          <p:cNvPr id="2" name="Slide Number Placeholder 1"/>
          <p:cNvSpPr>
            <a:spLocks noGrp="1"/>
          </p:cNvSpPr>
          <p:nvPr>
            <p:ph type="sldNum" sz="quarter" idx="10"/>
          </p:nvPr>
        </p:nvSpPr>
        <p:spPr/>
        <p:txBody>
          <a:bodyPr/>
          <a:lstStyle/>
          <a:p>
            <a:fld id="{650EEBCE-A79D-4AC2-B30D-E15368725709}" type="slidenum">
              <a:rPr lang="en-US" smtClean="0"/>
              <a:pPr/>
              <a:t>4</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82"/>
                                        </p:tgtEl>
                                        <p:attrNameLst>
                                          <p:attrName>style.visibility</p:attrName>
                                        </p:attrNameLst>
                                      </p:cBhvr>
                                      <p:to>
                                        <p:strVal val="visible"/>
                                      </p:to>
                                    </p:set>
                                    <p:anim calcmode="lin" valueType="num">
                                      <p:cBhvr additive="base">
                                        <p:cTn id="7" dur="500" fill="hold"/>
                                        <p:tgtEl>
                                          <p:spTgt spid="7182"/>
                                        </p:tgtEl>
                                        <p:attrNameLst>
                                          <p:attrName>ppt_x</p:attrName>
                                        </p:attrNameLst>
                                      </p:cBhvr>
                                      <p:tavLst>
                                        <p:tav tm="0">
                                          <p:val>
                                            <p:strVal val="#ppt_x"/>
                                          </p:val>
                                        </p:tav>
                                        <p:tav tm="100000">
                                          <p:val>
                                            <p:strVal val="#ppt_x"/>
                                          </p:val>
                                        </p:tav>
                                      </p:tavLst>
                                    </p:anim>
                                    <p:anim calcmode="lin" valueType="num">
                                      <p:cBhvr additive="base">
                                        <p:cTn id="8" dur="500" fill="hold"/>
                                        <p:tgtEl>
                                          <p:spTgt spid="718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185"/>
                                        </p:tgtEl>
                                        <p:attrNameLst>
                                          <p:attrName>style.visibility</p:attrName>
                                        </p:attrNameLst>
                                      </p:cBhvr>
                                      <p:to>
                                        <p:strVal val="visible"/>
                                      </p:to>
                                    </p:set>
                                    <p:anim calcmode="lin" valueType="num">
                                      <p:cBhvr additive="base">
                                        <p:cTn id="11" dur="500" fill="hold"/>
                                        <p:tgtEl>
                                          <p:spTgt spid="7185"/>
                                        </p:tgtEl>
                                        <p:attrNameLst>
                                          <p:attrName>ppt_x</p:attrName>
                                        </p:attrNameLst>
                                      </p:cBhvr>
                                      <p:tavLst>
                                        <p:tav tm="0">
                                          <p:val>
                                            <p:strVal val="#ppt_x"/>
                                          </p:val>
                                        </p:tav>
                                        <p:tav tm="100000">
                                          <p:val>
                                            <p:strVal val="#ppt_x"/>
                                          </p:val>
                                        </p:tav>
                                      </p:tavLst>
                                    </p:anim>
                                    <p:anim calcmode="lin" valueType="num">
                                      <p:cBhvr additive="base">
                                        <p:cTn id="12" dur="500" fill="hold"/>
                                        <p:tgtEl>
                                          <p:spTgt spid="718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183"/>
                                        </p:tgtEl>
                                        <p:attrNameLst>
                                          <p:attrName>style.visibility</p:attrName>
                                        </p:attrNameLst>
                                      </p:cBhvr>
                                      <p:to>
                                        <p:strVal val="visible"/>
                                      </p:to>
                                    </p:set>
                                    <p:anim calcmode="lin" valueType="num">
                                      <p:cBhvr additive="base">
                                        <p:cTn id="15" dur="500" fill="hold"/>
                                        <p:tgtEl>
                                          <p:spTgt spid="7183"/>
                                        </p:tgtEl>
                                        <p:attrNameLst>
                                          <p:attrName>ppt_x</p:attrName>
                                        </p:attrNameLst>
                                      </p:cBhvr>
                                      <p:tavLst>
                                        <p:tav tm="0">
                                          <p:val>
                                            <p:strVal val="#ppt_x"/>
                                          </p:val>
                                        </p:tav>
                                        <p:tav tm="100000">
                                          <p:val>
                                            <p:strVal val="#ppt_x"/>
                                          </p:val>
                                        </p:tav>
                                      </p:tavLst>
                                    </p:anim>
                                    <p:anim calcmode="lin" valueType="num">
                                      <p:cBhvr additive="base">
                                        <p:cTn id="16" dur="500" fill="hold"/>
                                        <p:tgtEl>
                                          <p:spTgt spid="718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184"/>
                                        </p:tgtEl>
                                        <p:attrNameLst>
                                          <p:attrName>style.visibility</p:attrName>
                                        </p:attrNameLst>
                                      </p:cBhvr>
                                      <p:to>
                                        <p:strVal val="visible"/>
                                      </p:to>
                                    </p:set>
                                    <p:anim calcmode="lin" valueType="num">
                                      <p:cBhvr additive="base">
                                        <p:cTn id="19" dur="500" fill="hold"/>
                                        <p:tgtEl>
                                          <p:spTgt spid="7184"/>
                                        </p:tgtEl>
                                        <p:attrNameLst>
                                          <p:attrName>ppt_x</p:attrName>
                                        </p:attrNameLst>
                                      </p:cBhvr>
                                      <p:tavLst>
                                        <p:tav tm="0">
                                          <p:val>
                                            <p:strVal val="#ppt_x"/>
                                          </p:val>
                                        </p:tav>
                                        <p:tav tm="100000">
                                          <p:val>
                                            <p:strVal val="#ppt_x"/>
                                          </p:val>
                                        </p:tav>
                                      </p:tavLst>
                                    </p:anim>
                                    <p:anim calcmode="lin" valueType="num">
                                      <p:cBhvr additive="base">
                                        <p:cTn id="20" dur="500" fill="hold"/>
                                        <p:tgtEl>
                                          <p:spTgt spid="71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2" grpId="0"/>
      <p:bldP spid="7183" grpId="0"/>
      <p:bldP spid="7184" grpId="0" animBg="1"/>
      <p:bldP spid="718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3436938" y="385763"/>
            <a:ext cx="3151187" cy="4000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Lst>
            </a:pPr>
            <a:r>
              <a:rPr lang="en-GB" sz="2800" u="sng">
                <a:solidFill>
                  <a:srgbClr val="FFFF00"/>
                </a:solidFill>
              </a:rPr>
              <a:t>The Nature of Atoms</a:t>
            </a:r>
          </a:p>
        </p:txBody>
      </p:sp>
      <p:sp>
        <p:nvSpPr>
          <p:cNvPr id="5123" name="Text Box 2"/>
          <p:cNvSpPr txBox="1">
            <a:spLocks noChangeArrowheads="1"/>
          </p:cNvSpPr>
          <p:nvPr/>
        </p:nvSpPr>
        <p:spPr bwMode="auto">
          <a:xfrm>
            <a:off x="833438" y="1273175"/>
            <a:ext cx="6016625" cy="36512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rgbClr val="FFFFFF"/>
                </a:solidFill>
              </a:rPr>
              <a:t>The Bohr model of the Hydrogen atom (1913):</a:t>
            </a:r>
          </a:p>
        </p:txBody>
      </p:sp>
      <p:sp>
        <p:nvSpPr>
          <p:cNvPr id="5124" name="Freeform 3"/>
          <p:cNvSpPr>
            <a:spLocks noChangeArrowheads="1"/>
          </p:cNvSpPr>
          <p:nvPr/>
        </p:nvSpPr>
        <p:spPr bwMode="auto">
          <a:xfrm>
            <a:off x="5616575" y="2198688"/>
            <a:ext cx="2590800" cy="2495550"/>
          </a:xfrm>
          <a:custGeom>
            <a:avLst/>
            <a:gdLst>
              <a:gd name="T0" fmla="*/ 846 w 7196"/>
              <a:gd name="T1" fmla="*/ 1195 h 6719"/>
              <a:gd name="T2" fmla="*/ 630 w 7196"/>
              <a:gd name="T3" fmla="*/ 1460 h 6719"/>
              <a:gd name="T4" fmla="*/ 443 w 7196"/>
              <a:gd name="T5" fmla="*/ 1744 h 6719"/>
              <a:gd name="T6" fmla="*/ 287 w 7196"/>
              <a:gd name="T7" fmla="*/ 2043 h 6719"/>
              <a:gd name="T8" fmla="*/ 164 w 7196"/>
              <a:gd name="T9" fmla="*/ 2356 h 6719"/>
              <a:gd name="T10" fmla="*/ 75 w 7196"/>
              <a:gd name="T11" fmla="*/ 2678 h 6719"/>
              <a:gd name="T12" fmla="*/ 20 w 7196"/>
              <a:gd name="T13" fmla="*/ 3007 h 6719"/>
              <a:gd name="T14" fmla="*/ 0 w 7196"/>
              <a:gd name="T15" fmla="*/ 3339 h 6719"/>
              <a:gd name="T16" fmla="*/ 16 w 7196"/>
              <a:gd name="T17" fmla="*/ 3672 h 6719"/>
              <a:gd name="T18" fmla="*/ 66 w 7196"/>
              <a:gd name="T19" fmla="*/ 4001 h 6719"/>
              <a:gd name="T20" fmla="*/ 152 w 7196"/>
              <a:gd name="T21" fmla="*/ 4324 h 6719"/>
              <a:gd name="T22" fmla="*/ 271 w 7196"/>
              <a:gd name="T23" fmla="*/ 4638 h 6719"/>
              <a:gd name="T24" fmla="*/ 423 w 7196"/>
              <a:gd name="T25" fmla="*/ 4939 h 6719"/>
              <a:gd name="T26" fmla="*/ 606 w 7196"/>
              <a:gd name="T27" fmla="*/ 5225 h 6719"/>
              <a:gd name="T28" fmla="*/ 818 w 7196"/>
              <a:gd name="T29" fmla="*/ 5492 h 6719"/>
              <a:gd name="T30" fmla="*/ 1058 w 7196"/>
              <a:gd name="T31" fmla="*/ 5738 h 6719"/>
              <a:gd name="T32" fmla="*/ 1323 w 7196"/>
              <a:gd name="T33" fmla="*/ 5961 h 6719"/>
              <a:gd name="T34" fmla="*/ 1610 w 7196"/>
              <a:gd name="T35" fmla="*/ 6159 h 6719"/>
              <a:gd name="T36" fmla="*/ 1917 w 7196"/>
              <a:gd name="T37" fmla="*/ 6329 h 6719"/>
              <a:gd name="T38" fmla="*/ 2240 w 7196"/>
              <a:gd name="T39" fmla="*/ 6469 h 6719"/>
              <a:gd name="T40" fmla="*/ 2576 w 7196"/>
              <a:gd name="T41" fmla="*/ 6580 h 6719"/>
              <a:gd name="T42" fmla="*/ 2923 w 7196"/>
              <a:gd name="T43" fmla="*/ 6658 h 6719"/>
              <a:gd name="T44" fmla="*/ 3276 w 7196"/>
              <a:gd name="T45" fmla="*/ 6704 h 6719"/>
              <a:gd name="T46" fmla="*/ 3632 w 7196"/>
              <a:gd name="T47" fmla="*/ 6718 h 6719"/>
              <a:gd name="T48" fmla="*/ 3988 w 7196"/>
              <a:gd name="T49" fmla="*/ 6698 h 6719"/>
              <a:gd name="T50" fmla="*/ 4340 w 7196"/>
              <a:gd name="T51" fmla="*/ 6646 h 6719"/>
              <a:gd name="T52" fmla="*/ 4685 w 7196"/>
              <a:gd name="T53" fmla="*/ 6561 h 6719"/>
              <a:gd name="T54" fmla="*/ 5019 w 7196"/>
              <a:gd name="T55" fmla="*/ 6445 h 6719"/>
              <a:gd name="T56" fmla="*/ 5339 w 7196"/>
              <a:gd name="T57" fmla="*/ 6299 h 6719"/>
              <a:gd name="T58" fmla="*/ 5642 w 7196"/>
              <a:gd name="T59" fmla="*/ 6123 h 6719"/>
              <a:gd name="T60" fmla="*/ 5925 w 7196"/>
              <a:gd name="T61" fmla="*/ 5921 h 6719"/>
              <a:gd name="T62" fmla="*/ 6185 w 7196"/>
              <a:gd name="T63" fmla="*/ 5693 h 6719"/>
              <a:gd name="T64" fmla="*/ 6420 w 7196"/>
              <a:gd name="T65" fmla="*/ 5443 h 6719"/>
              <a:gd name="T66" fmla="*/ 6627 w 7196"/>
              <a:gd name="T67" fmla="*/ 5172 h 6719"/>
              <a:gd name="T68" fmla="*/ 6804 w 7196"/>
              <a:gd name="T69" fmla="*/ 4883 h 6719"/>
              <a:gd name="T70" fmla="*/ 6950 w 7196"/>
              <a:gd name="T71" fmla="*/ 4579 h 6719"/>
              <a:gd name="T72" fmla="*/ 7063 w 7196"/>
              <a:gd name="T73" fmla="*/ 4264 h 6719"/>
              <a:gd name="T74" fmla="*/ 7142 w 7196"/>
              <a:gd name="T75" fmla="*/ 3939 h 6719"/>
              <a:gd name="T76" fmla="*/ 7186 w 7196"/>
              <a:gd name="T77" fmla="*/ 3609 h 6719"/>
              <a:gd name="T78" fmla="*/ 7195 w 7196"/>
              <a:gd name="T79" fmla="*/ 3276 h 6719"/>
              <a:gd name="T80" fmla="*/ 7168 w 7196"/>
              <a:gd name="T81" fmla="*/ 2944 h 6719"/>
              <a:gd name="T82" fmla="*/ 7107 w 7196"/>
              <a:gd name="T83" fmla="*/ 2616 h 6719"/>
              <a:gd name="T84" fmla="*/ 7011 w 7196"/>
              <a:gd name="T85" fmla="*/ 2296 h 6719"/>
              <a:gd name="T86" fmla="*/ 6881 w 7196"/>
              <a:gd name="T87" fmla="*/ 1985 h 6719"/>
              <a:gd name="T88" fmla="*/ 6720 w 7196"/>
              <a:gd name="T89" fmla="*/ 1689 h 6719"/>
              <a:gd name="T90" fmla="*/ 6527 w 7196"/>
              <a:gd name="T91" fmla="*/ 1409 h 6719"/>
              <a:gd name="T92" fmla="*/ 6306 w 7196"/>
              <a:gd name="T93" fmla="*/ 1147 h 6719"/>
              <a:gd name="T94" fmla="*/ 6058 w 7196"/>
              <a:gd name="T95" fmla="*/ 908 h 6719"/>
              <a:gd name="T96" fmla="*/ 5786 w 7196"/>
              <a:gd name="T97" fmla="*/ 693 h 6719"/>
              <a:gd name="T98" fmla="*/ 5493 w 7196"/>
              <a:gd name="T99" fmla="*/ 504 h 6719"/>
              <a:gd name="T100" fmla="*/ 5181 w 7196"/>
              <a:gd name="T101" fmla="*/ 343 h 6719"/>
              <a:gd name="T102" fmla="*/ 4853 w 7196"/>
              <a:gd name="T103" fmla="*/ 211 h 6719"/>
              <a:gd name="T104" fmla="*/ 4514 w 7196"/>
              <a:gd name="T105" fmla="*/ 111 h 6719"/>
              <a:gd name="T106" fmla="*/ 4165 w 7196"/>
              <a:gd name="T107" fmla="*/ 42 h 6719"/>
              <a:gd name="T108" fmla="*/ 3810 w 7196"/>
              <a:gd name="T109" fmla="*/ 6 h 6719"/>
              <a:gd name="T110" fmla="*/ 3454 w 7196"/>
              <a:gd name="T111" fmla="*/ 3 h 6719"/>
              <a:gd name="T112" fmla="*/ 3099 w 7196"/>
              <a:gd name="T113" fmla="*/ 33 h 6719"/>
              <a:gd name="T114" fmla="*/ 2748 w 7196"/>
              <a:gd name="T115" fmla="*/ 95 h 6719"/>
              <a:gd name="T116" fmla="*/ 2407 w 7196"/>
              <a:gd name="T117" fmla="*/ 189 h 6719"/>
              <a:gd name="T118" fmla="*/ 2076 w 7196"/>
              <a:gd name="T119" fmla="*/ 315 h 671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196"/>
              <a:gd name="T181" fmla="*/ 0 h 6719"/>
              <a:gd name="T182" fmla="*/ 7196 w 7196"/>
              <a:gd name="T183" fmla="*/ 6719 h 671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196" h="6719">
                <a:moveTo>
                  <a:pt x="964" y="1071"/>
                </a:moveTo>
                <a:lnTo>
                  <a:pt x="846" y="1195"/>
                </a:lnTo>
                <a:lnTo>
                  <a:pt x="734" y="1325"/>
                </a:lnTo>
                <a:lnTo>
                  <a:pt x="630" y="1460"/>
                </a:lnTo>
                <a:lnTo>
                  <a:pt x="533" y="1600"/>
                </a:lnTo>
                <a:lnTo>
                  <a:pt x="443" y="1744"/>
                </a:lnTo>
                <a:lnTo>
                  <a:pt x="361" y="1892"/>
                </a:lnTo>
                <a:lnTo>
                  <a:pt x="287" y="2043"/>
                </a:lnTo>
                <a:lnTo>
                  <a:pt x="222" y="2198"/>
                </a:lnTo>
                <a:lnTo>
                  <a:pt x="164" y="2356"/>
                </a:lnTo>
                <a:lnTo>
                  <a:pt x="115" y="2516"/>
                </a:lnTo>
                <a:lnTo>
                  <a:pt x="75" y="2678"/>
                </a:lnTo>
                <a:lnTo>
                  <a:pt x="43" y="2842"/>
                </a:lnTo>
                <a:lnTo>
                  <a:pt x="20" y="3007"/>
                </a:lnTo>
                <a:lnTo>
                  <a:pt x="6" y="3173"/>
                </a:lnTo>
                <a:lnTo>
                  <a:pt x="0" y="3339"/>
                </a:lnTo>
                <a:lnTo>
                  <a:pt x="3" y="3505"/>
                </a:lnTo>
                <a:lnTo>
                  <a:pt x="16" y="3672"/>
                </a:lnTo>
                <a:lnTo>
                  <a:pt x="37" y="3837"/>
                </a:lnTo>
                <a:lnTo>
                  <a:pt x="66" y="4001"/>
                </a:lnTo>
                <a:lnTo>
                  <a:pt x="105" y="4164"/>
                </a:lnTo>
                <a:lnTo>
                  <a:pt x="152" y="4324"/>
                </a:lnTo>
                <a:lnTo>
                  <a:pt x="207" y="4482"/>
                </a:lnTo>
                <a:lnTo>
                  <a:pt x="271" y="4638"/>
                </a:lnTo>
                <a:lnTo>
                  <a:pt x="343" y="4790"/>
                </a:lnTo>
                <a:lnTo>
                  <a:pt x="423" y="4939"/>
                </a:lnTo>
                <a:lnTo>
                  <a:pt x="511" y="5084"/>
                </a:lnTo>
                <a:lnTo>
                  <a:pt x="606" y="5225"/>
                </a:lnTo>
                <a:lnTo>
                  <a:pt x="709" y="5361"/>
                </a:lnTo>
                <a:lnTo>
                  <a:pt x="818" y="5492"/>
                </a:lnTo>
                <a:lnTo>
                  <a:pt x="935" y="5618"/>
                </a:lnTo>
                <a:lnTo>
                  <a:pt x="1058" y="5738"/>
                </a:lnTo>
                <a:lnTo>
                  <a:pt x="1188" y="5853"/>
                </a:lnTo>
                <a:lnTo>
                  <a:pt x="1323" y="5961"/>
                </a:lnTo>
                <a:lnTo>
                  <a:pt x="1464" y="6063"/>
                </a:lnTo>
                <a:lnTo>
                  <a:pt x="1610" y="6159"/>
                </a:lnTo>
                <a:lnTo>
                  <a:pt x="1761" y="6247"/>
                </a:lnTo>
                <a:lnTo>
                  <a:pt x="1917" y="6329"/>
                </a:lnTo>
                <a:lnTo>
                  <a:pt x="2076" y="6403"/>
                </a:lnTo>
                <a:lnTo>
                  <a:pt x="2240" y="6469"/>
                </a:lnTo>
                <a:lnTo>
                  <a:pt x="2406" y="6528"/>
                </a:lnTo>
                <a:lnTo>
                  <a:pt x="2576" y="6580"/>
                </a:lnTo>
                <a:lnTo>
                  <a:pt x="2748" y="6623"/>
                </a:lnTo>
                <a:lnTo>
                  <a:pt x="2923" y="6658"/>
                </a:lnTo>
                <a:lnTo>
                  <a:pt x="3098" y="6685"/>
                </a:lnTo>
                <a:lnTo>
                  <a:pt x="3276" y="6704"/>
                </a:lnTo>
                <a:lnTo>
                  <a:pt x="3454" y="6715"/>
                </a:lnTo>
                <a:lnTo>
                  <a:pt x="3632" y="6718"/>
                </a:lnTo>
                <a:lnTo>
                  <a:pt x="3810" y="6712"/>
                </a:lnTo>
                <a:lnTo>
                  <a:pt x="3988" y="6698"/>
                </a:lnTo>
                <a:lnTo>
                  <a:pt x="4164" y="6676"/>
                </a:lnTo>
                <a:lnTo>
                  <a:pt x="4340" y="6646"/>
                </a:lnTo>
                <a:lnTo>
                  <a:pt x="4513" y="6607"/>
                </a:lnTo>
                <a:lnTo>
                  <a:pt x="4685" y="6561"/>
                </a:lnTo>
                <a:lnTo>
                  <a:pt x="4853" y="6507"/>
                </a:lnTo>
                <a:lnTo>
                  <a:pt x="5019" y="6445"/>
                </a:lnTo>
                <a:lnTo>
                  <a:pt x="5181" y="6376"/>
                </a:lnTo>
                <a:lnTo>
                  <a:pt x="5339" y="6299"/>
                </a:lnTo>
                <a:lnTo>
                  <a:pt x="5493" y="6214"/>
                </a:lnTo>
                <a:lnTo>
                  <a:pt x="5642" y="6123"/>
                </a:lnTo>
                <a:lnTo>
                  <a:pt x="5786" y="6025"/>
                </a:lnTo>
                <a:lnTo>
                  <a:pt x="5925" y="5921"/>
                </a:lnTo>
                <a:lnTo>
                  <a:pt x="6058" y="5810"/>
                </a:lnTo>
                <a:lnTo>
                  <a:pt x="6185" y="5693"/>
                </a:lnTo>
                <a:lnTo>
                  <a:pt x="6306" y="5571"/>
                </a:lnTo>
                <a:lnTo>
                  <a:pt x="6420" y="5443"/>
                </a:lnTo>
                <a:lnTo>
                  <a:pt x="6527" y="5310"/>
                </a:lnTo>
                <a:lnTo>
                  <a:pt x="6627" y="5172"/>
                </a:lnTo>
                <a:lnTo>
                  <a:pt x="6720" y="5029"/>
                </a:lnTo>
                <a:lnTo>
                  <a:pt x="6804" y="4883"/>
                </a:lnTo>
                <a:lnTo>
                  <a:pt x="6881" y="4733"/>
                </a:lnTo>
                <a:lnTo>
                  <a:pt x="6950" y="4579"/>
                </a:lnTo>
                <a:lnTo>
                  <a:pt x="7011" y="4423"/>
                </a:lnTo>
                <a:lnTo>
                  <a:pt x="7063" y="4264"/>
                </a:lnTo>
                <a:lnTo>
                  <a:pt x="7107" y="4102"/>
                </a:lnTo>
                <a:lnTo>
                  <a:pt x="7142" y="3939"/>
                </a:lnTo>
                <a:lnTo>
                  <a:pt x="7168" y="3774"/>
                </a:lnTo>
                <a:lnTo>
                  <a:pt x="7186" y="3609"/>
                </a:lnTo>
                <a:lnTo>
                  <a:pt x="7195" y="3442"/>
                </a:lnTo>
                <a:lnTo>
                  <a:pt x="7195" y="3276"/>
                </a:lnTo>
                <a:lnTo>
                  <a:pt x="7186" y="3110"/>
                </a:lnTo>
                <a:lnTo>
                  <a:pt x="7168" y="2944"/>
                </a:lnTo>
                <a:lnTo>
                  <a:pt x="7142" y="2779"/>
                </a:lnTo>
                <a:lnTo>
                  <a:pt x="7107" y="2616"/>
                </a:lnTo>
                <a:lnTo>
                  <a:pt x="7063" y="2455"/>
                </a:lnTo>
                <a:lnTo>
                  <a:pt x="7011" y="2296"/>
                </a:lnTo>
                <a:lnTo>
                  <a:pt x="6950" y="2139"/>
                </a:lnTo>
                <a:lnTo>
                  <a:pt x="6881" y="1985"/>
                </a:lnTo>
                <a:lnTo>
                  <a:pt x="6804" y="1835"/>
                </a:lnTo>
                <a:lnTo>
                  <a:pt x="6720" y="1689"/>
                </a:lnTo>
                <a:lnTo>
                  <a:pt x="6627" y="1546"/>
                </a:lnTo>
                <a:lnTo>
                  <a:pt x="6527" y="1409"/>
                </a:lnTo>
                <a:lnTo>
                  <a:pt x="6420" y="1275"/>
                </a:lnTo>
                <a:lnTo>
                  <a:pt x="6306" y="1147"/>
                </a:lnTo>
                <a:lnTo>
                  <a:pt x="6185" y="1025"/>
                </a:lnTo>
                <a:lnTo>
                  <a:pt x="6058" y="908"/>
                </a:lnTo>
                <a:lnTo>
                  <a:pt x="5925" y="797"/>
                </a:lnTo>
                <a:lnTo>
                  <a:pt x="5786" y="693"/>
                </a:lnTo>
                <a:lnTo>
                  <a:pt x="5642" y="595"/>
                </a:lnTo>
                <a:lnTo>
                  <a:pt x="5493" y="504"/>
                </a:lnTo>
                <a:lnTo>
                  <a:pt x="5339" y="420"/>
                </a:lnTo>
                <a:lnTo>
                  <a:pt x="5181" y="343"/>
                </a:lnTo>
                <a:lnTo>
                  <a:pt x="5019" y="273"/>
                </a:lnTo>
                <a:lnTo>
                  <a:pt x="4853" y="211"/>
                </a:lnTo>
                <a:lnTo>
                  <a:pt x="4685" y="157"/>
                </a:lnTo>
                <a:lnTo>
                  <a:pt x="4514" y="111"/>
                </a:lnTo>
                <a:lnTo>
                  <a:pt x="4340" y="72"/>
                </a:lnTo>
                <a:lnTo>
                  <a:pt x="4165" y="42"/>
                </a:lnTo>
                <a:lnTo>
                  <a:pt x="3988" y="20"/>
                </a:lnTo>
                <a:lnTo>
                  <a:pt x="3810" y="6"/>
                </a:lnTo>
                <a:lnTo>
                  <a:pt x="3632" y="0"/>
                </a:lnTo>
                <a:lnTo>
                  <a:pt x="3454" y="3"/>
                </a:lnTo>
                <a:lnTo>
                  <a:pt x="3276" y="13"/>
                </a:lnTo>
                <a:lnTo>
                  <a:pt x="3099" y="33"/>
                </a:lnTo>
                <a:lnTo>
                  <a:pt x="2923" y="60"/>
                </a:lnTo>
                <a:lnTo>
                  <a:pt x="2748" y="95"/>
                </a:lnTo>
                <a:lnTo>
                  <a:pt x="2576" y="138"/>
                </a:lnTo>
                <a:lnTo>
                  <a:pt x="2407" y="189"/>
                </a:lnTo>
                <a:lnTo>
                  <a:pt x="2240" y="248"/>
                </a:lnTo>
                <a:lnTo>
                  <a:pt x="2076" y="315"/>
                </a:lnTo>
              </a:path>
            </a:pathLst>
          </a:custGeom>
          <a:noFill/>
          <a:ln w="18360">
            <a:solidFill>
              <a:srgbClr val="FF0000"/>
            </a:solidFill>
            <a:round/>
            <a:headEnd/>
            <a:tailEnd/>
          </a:ln>
        </p:spPr>
        <p:txBody>
          <a:bodyPr/>
          <a:lstStyle/>
          <a:p>
            <a:endParaRPr lang="en-US"/>
          </a:p>
        </p:txBody>
      </p:sp>
      <p:sp>
        <p:nvSpPr>
          <p:cNvPr id="5125" name="Oval 4"/>
          <p:cNvSpPr>
            <a:spLocks noChangeArrowheads="1"/>
          </p:cNvSpPr>
          <p:nvPr/>
        </p:nvSpPr>
        <p:spPr bwMode="auto">
          <a:xfrm>
            <a:off x="1609725" y="2460625"/>
            <a:ext cx="250825" cy="225425"/>
          </a:xfrm>
          <a:prstGeom prst="ellipse">
            <a:avLst/>
          </a:prstGeom>
          <a:noFill/>
          <a:ln w="18360">
            <a:solidFill>
              <a:srgbClr val="FF0000"/>
            </a:solidFill>
            <a:round/>
            <a:headEnd/>
            <a:tailEnd/>
          </a:ln>
        </p:spPr>
        <p:txBody>
          <a:bodyPr wrap="none" anchor="ctr"/>
          <a:lstStyle/>
          <a:p>
            <a:endParaRPr lang="en-US"/>
          </a:p>
        </p:txBody>
      </p:sp>
      <p:sp>
        <p:nvSpPr>
          <p:cNvPr id="5126" name="Line 5"/>
          <p:cNvSpPr>
            <a:spLocks noChangeShapeType="1"/>
          </p:cNvSpPr>
          <p:nvPr/>
        </p:nvSpPr>
        <p:spPr bwMode="auto">
          <a:xfrm flipH="1">
            <a:off x="1344613" y="2963863"/>
            <a:ext cx="49212" cy="171450"/>
          </a:xfrm>
          <a:prstGeom prst="line">
            <a:avLst/>
          </a:prstGeom>
          <a:noFill/>
          <a:ln w="18360">
            <a:solidFill>
              <a:srgbClr val="FF0000"/>
            </a:solidFill>
            <a:round/>
            <a:headEnd/>
            <a:tailEnd type="triangle" w="lg" len="lg"/>
          </a:ln>
        </p:spPr>
        <p:txBody>
          <a:bodyPr/>
          <a:lstStyle/>
          <a:p>
            <a:endParaRPr lang="en-US"/>
          </a:p>
        </p:txBody>
      </p:sp>
      <p:sp>
        <p:nvSpPr>
          <p:cNvPr id="5127" name="Oval 6"/>
          <p:cNvSpPr>
            <a:spLocks noChangeArrowheads="1"/>
          </p:cNvSpPr>
          <p:nvPr/>
        </p:nvSpPr>
        <p:spPr bwMode="auto">
          <a:xfrm>
            <a:off x="2181225" y="3232150"/>
            <a:ext cx="268288" cy="268288"/>
          </a:xfrm>
          <a:prstGeom prst="ellipse">
            <a:avLst/>
          </a:prstGeom>
          <a:noFill/>
          <a:ln w="18360">
            <a:solidFill>
              <a:srgbClr val="00FFFF"/>
            </a:solidFill>
            <a:round/>
            <a:headEnd/>
            <a:tailEnd/>
          </a:ln>
        </p:spPr>
        <p:txBody>
          <a:bodyPr wrap="none" anchor="ctr"/>
          <a:lstStyle/>
          <a:p>
            <a:endParaRPr lang="en-US"/>
          </a:p>
        </p:txBody>
      </p:sp>
      <p:sp>
        <p:nvSpPr>
          <p:cNvPr id="5128" name="Text Box 7"/>
          <p:cNvSpPr txBox="1">
            <a:spLocks noChangeArrowheads="1"/>
          </p:cNvSpPr>
          <p:nvPr/>
        </p:nvSpPr>
        <p:spPr bwMode="auto">
          <a:xfrm>
            <a:off x="1666875" y="2322513"/>
            <a:ext cx="217488" cy="43973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5129" name="Text Box 8"/>
          <p:cNvSpPr txBox="1">
            <a:spLocks noChangeArrowheads="1"/>
          </p:cNvSpPr>
          <p:nvPr/>
        </p:nvSpPr>
        <p:spPr bwMode="auto">
          <a:xfrm>
            <a:off x="2249488" y="3211513"/>
            <a:ext cx="217487" cy="40798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00FFFF"/>
                </a:solidFill>
              </a:rPr>
              <a:t>+</a:t>
            </a:r>
          </a:p>
        </p:txBody>
      </p:sp>
      <p:sp>
        <p:nvSpPr>
          <p:cNvPr id="5130" name="Text Box 9"/>
          <p:cNvSpPr txBox="1">
            <a:spLocks noChangeArrowheads="1"/>
          </p:cNvSpPr>
          <p:nvPr/>
        </p:nvSpPr>
        <p:spPr bwMode="auto">
          <a:xfrm>
            <a:off x="2066925" y="3575050"/>
            <a:ext cx="708025" cy="254000"/>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1800">
                <a:solidFill>
                  <a:srgbClr val="00FFFF"/>
                </a:solidFill>
              </a:rPr>
              <a:t>proton</a:t>
            </a:r>
          </a:p>
        </p:txBody>
      </p:sp>
      <p:sp>
        <p:nvSpPr>
          <p:cNvPr id="5131" name="Text Box 10"/>
          <p:cNvSpPr txBox="1">
            <a:spLocks noChangeArrowheads="1"/>
          </p:cNvSpPr>
          <p:nvPr/>
        </p:nvSpPr>
        <p:spPr bwMode="auto">
          <a:xfrm>
            <a:off x="936625" y="2119313"/>
            <a:ext cx="879475" cy="311150"/>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tabLst>
                <a:tab pos="723900" algn="l"/>
              </a:tabLst>
            </a:pPr>
            <a:r>
              <a:rPr lang="en-GB" sz="1800">
                <a:solidFill>
                  <a:srgbClr val="FF0000"/>
                </a:solidFill>
              </a:rPr>
              <a:t>electron</a:t>
            </a:r>
          </a:p>
        </p:txBody>
      </p:sp>
      <p:sp>
        <p:nvSpPr>
          <p:cNvPr id="5132" name="Text Box 11"/>
          <p:cNvSpPr txBox="1">
            <a:spLocks noChangeArrowheads="1"/>
          </p:cNvSpPr>
          <p:nvPr/>
        </p:nvSpPr>
        <p:spPr bwMode="auto">
          <a:xfrm>
            <a:off x="1108075" y="4656138"/>
            <a:ext cx="2214563" cy="284162"/>
          </a:xfrm>
          <a:prstGeom prst="rect">
            <a:avLst/>
          </a:prstGeom>
          <a:noFill/>
          <a:ln w="36720">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Lst>
            </a:pPr>
            <a:r>
              <a:rPr lang="en-GB" sz="2000">
                <a:solidFill>
                  <a:srgbClr val="FFFFFF"/>
                </a:solidFill>
              </a:rPr>
              <a:t>"ground state"</a:t>
            </a:r>
          </a:p>
        </p:txBody>
      </p:sp>
      <p:sp>
        <p:nvSpPr>
          <p:cNvPr id="5133" name="Freeform 12"/>
          <p:cNvSpPr>
            <a:spLocks noChangeArrowheads="1"/>
          </p:cNvSpPr>
          <p:nvPr/>
        </p:nvSpPr>
        <p:spPr bwMode="auto">
          <a:xfrm>
            <a:off x="5915025" y="2454275"/>
            <a:ext cx="1974850" cy="1957388"/>
          </a:xfrm>
          <a:custGeom>
            <a:avLst/>
            <a:gdLst>
              <a:gd name="T0" fmla="*/ 631 w 5484"/>
              <a:gd name="T1" fmla="*/ 983 h 5439"/>
              <a:gd name="T2" fmla="*/ 469 w 5484"/>
              <a:gd name="T3" fmla="*/ 1199 h 5439"/>
              <a:gd name="T4" fmla="*/ 328 w 5484"/>
              <a:gd name="T5" fmla="*/ 1429 h 5439"/>
              <a:gd name="T6" fmla="*/ 211 w 5484"/>
              <a:gd name="T7" fmla="*/ 1672 h 5439"/>
              <a:gd name="T8" fmla="*/ 119 w 5484"/>
              <a:gd name="T9" fmla="*/ 1926 h 5439"/>
              <a:gd name="T10" fmla="*/ 53 w 5484"/>
              <a:gd name="T11" fmla="*/ 2187 h 5439"/>
              <a:gd name="T12" fmla="*/ 13 w 5484"/>
              <a:gd name="T13" fmla="*/ 2453 h 5439"/>
              <a:gd name="T14" fmla="*/ 0 w 5484"/>
              <a:gd name="T15" fmla="*/ 2722 h 5439"/>
              <a:gd name="T16" fmla="*/ 14 w 5484"/>
              <a:gd name="T17" fmla="*/ 2991 h 5439"/>
              <a:gd name="T18" fmla="*/ 54 w 5484"/>
              <a:gd name="T19" fmla="*/ 3257 h 5439"/>
              <a:gd name="T20" fmla="*/ 121 w 5484"/>
              <a:gd name="T21" fmla="*/ 3518 h 5439"/>
              <a:gd name="T22" fmla="*/ 214 w 5484"/>
              <a:gd name="T23" fmla="*/ 3771 h 5439"/>
              <a:gd name="T24" fmla="*/ 331 w 5484"/>
              <a:gd name="T25" fmla="*/ 4014 h 5439"/>
              <a:gd name="T26" fmla="*/ 472 w 5484"/>
              <a:gd name="T27" fmla="*/ 4244 h 5439"/>
              <a:gd name="T28" fmla="*/ 635 w 5484"/>
              <a:gd name="T29" fmla="*/ 4460 h 5439"/>
              <a:gd name="T30" fmla="*/ 819 w 5484"/>
              <a:gd name="T31" fmla="*/ 4658 h 5439"/>
              <a:gd name="T32" fmla="*/ 1022 w 5484"/>
              <a:gd name="T33" fmla="*/ 4837 h 5439"/>
              <a:gd name="T34" fmla="*/ 1242 w 5484"/>
              <a:gd name="T35" fmla="*/ 4995 h 5439"/>
              <a:gd name="T36" fmla="*/ 1476 w 5484"/>
              <a:gd name="T37" fmla="*/ 5131 h 5439"/>
              <a:gd name="T38" fmla="*/ 1723 w 5484"/>
              <a:gd name="T39" fmla="*/ 5243 h 5439"/>
              <a:gd name="T40" fmla="*/ 1980 w 5484"/>
              <a:gd name="T41" fmla="*/ 5331 h 5439"/>
              <a:gd name="T42" fmla="*/ 2244 w 5484"/>
              <a:gd name="T43" fmla="*/ 5393 h 5439"/>
              <a:gd name="T44" fmla="*/ 2513 w 5484"/>
              <a:gd name="T45" fmla="*/ 5429 h 5439"/>
              <a:gd name="T46" fmla="*/ 2785 w 5484"/>
              <a:gd name="T47" fmla="*/ 5438 h 5439"/>
              <a:gd name="T48" fmla="*/ 3056 w 5484"/>
              <a:gd name="T49" fmla="*/ 5420 h 5439"/>
              <a:gd name="T50" fmla="*/ 3324 w 5484"/>
              <a:gd name="T51" fmla="*/ 5376 h 5439"/>
              <a:gd name="T52" fmla="*/ 3586 w 5484"/>
              <a:gd name="T53" fmla="*/ 5306 h 5439"/>
              <a:gd name="T54" fmla="*/ 3840 w 5484"/>
              <a:gd name="T55" fmla="*/ 5211 h 5439"/>
              <a:gd name="T56" fmla="*/ 4083 w 5484"/>
              <a:gd name="T57" fmla="*/ 5091 h 5439"/>
              <a:gd name="T58" fmla="*/ 4313 w 5484"/>
              <a:gd name="T59" fmla="*/ 4947 h 5439"/>
              <a:gd name="T60" fmla="*/ 4528 w 5484"/>
              <a:gd name="T61" fmla="*/ 4782 h 5439"/>
              <a:gd name="T62" fmla="*/ 4725 w 5484"/>
              <a:gd name="T63" fmla="*/ 4597 h 5439"/>
              <a:gd name="T64" fmla="*/ 4902 w 5484"/>
              <a:gd name="T65" fmla="*/ 4393 h 5439"/>
              <a:gd name="T66" fmla="*/ 5059 w 5484"/>
              <a:gd name="T67" fmla="*/ 4173 h 5439"/>
              <a:gd name="T68" fmla="*/ 5193 w 5484"/>
              <a:gd name="T69" fmla="*/ 3939 h 5439"/>
              <a:gd name="T70" fmla="*/ 5302 w 5484"/>
              <a:gd name="T71" fmla="*/ 3693 h 5439"/>
              <a:gd name="T72" fmla="*/ 5387 w 5484"/>
              <a:gd name="T73" fmla="*/ 3437 h 5439"/>
              <a:gd name="T74" fmla="*/ 5445 w 5484"/>
              <a:gd name="T75" fmla="*/ 3174 h 5439"/>
              <a:gd name="T76" fmla="*/ 5477 w 5484"/>
              <a:gd name="T77" fmla="*/ 2906 h 5439"/>
              <a:gd name="T78" fmla="*/ 5483 w 5484"/>
              <a:gd name="T79" fmla="*/ 2637 h 5439"/>
              <a:gd name="T80" fmla="*/ 5461 w 5484"/>
              <a:gd name="T81" fmla="*/ 2369 h 5439"/>
              <a:gd name="T82" fmla="*/ 5413 w 5484"/>
              <a:gd name="T83" fmla="*/ 2104 h 5439"/>
              <a:gd name="T84" fmla="*/ 5338 w 5484"/>
              <a:gd name="T85" fmla="*/ 1845 h 5439"/>
              <a:gd name="T86" fmla="*/ 5238 w 5484"/>
              <a:gd name="T87" fmla="*/ 1594 h 5439"/>
              <a:gd name="T88" fmla="*/ 5114 w 5484"/>
              <a:gd name="T89" fmla="*/ 1355 h 5439"/>
              <a:gd name="T90" fmla="*/ 4966 w 5484"/>
              <a:gd name="T91" fmla="*/ 1129 h 5439"/>
              <a:gd name="T92" fmla="*/ 4797 w 5484"/>
              <a:gd name="T93" fmla="*/ 919 h 5439"/>
              <a:gd name="T94" fmla="*/ 4607 w 5484"/>
              <a:gd name="T95" fmla="*/ 726 h 5439"/>
              <a:gd name="T96" fmla="*/ 4399 w 5484"/>
              <a:gd name="T97" fmla="*/ 553 h 5439"/>
              <a:gd name="T98" fmla="*/ 4175 w 5484"/>
              <a:gd name="T99" fmla="*/ 401 h 5439"/>
              <a:gd name="T100" fmla="*/ 3937 w 5484"/>
              <a:gd name="T101" fmla="*/ 272 h 5439"/>
              <a:gd name="T102" fmla="*/ 3687 w 5484"/>
              <a:gd name="T103" fmla="*/ 166 h 5439"/>
              <a:gd name="T104" fmla="*/ 3427 w 5484"/>
              <a:gd name="T105" fmla="*/ 86 h 5439"/>
              <a:gd name="T106" fmla="*/ 3161 w 5484"/>
              <a:gd name="T107" fmla="*/ 32 h 5439"/>
              <a:gd name="T108" fmla="*/ 2891 w 5484"/>
              <a:gd name="T109" fmla="*/ 4 h 5439"/>
              <a:gd name="T110" fmla="*/ 2620 w 5484"/>
              <a:gd name="T111" fmla="*/ 3 h 5439"/>
              <a:gd name="T112" fmla="*/ 2349 w 5484"/>
              <a:gd name="T113" fmla="*/ 28 h 5439"/>
              <a:gd name="T114" fmla="*/ 2083 w 5484"/>
              <a:gd name="T115" fmla="*/ 80 h 5439"/>
              <a:gd name="T116" fmla="*/ 1823 w 5484"/>
              <a:gd name="T117" fmla="*/ 157 h 5439"/>
              <a:gd name="T118" fmla="*/ 1572 w 5484"/>
              <a:gd name="T119" fmla="*/ 260 h 543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484"/>
              <a:gd name="T181" fmla="*/ 0 h 5439"/>
              <a:gd name="T182" fmla="*/ 5484 w 5484"/>
              <a:gd name="T183" fmla="*/ 5439 h 543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484" h="5439">
                <a:moveTo>
                  <a:pt x="721" y="882"/>
                </a:moveTo>
                <a:lnTo>
                  <a:pt x="631" y="983"/>
                </a:lnTo>
                <a:lnTo>
                  <a:pt x="547" y="1089"/>
                </a:lnTo>
                <a:lnTo>
                  <a:pt x="469" y="1199"/>
                </a:lnTo>
                <a:lnTo>
                  <a:pt x="396" y="1312"/>
                </a:lnTo>
                <a:lnTo>
                  <a:pt x="328" y="1429"/>
                </a:lnTo>
                <a:lnTo>
                  <a:pt x="267" y="1549"/>
                </a:lnTo>
                <a:lnTo>
                  <a:pt x="211" y="1672"/>
                </a:lnTo>
                <a:lnTo>
                  <a:pt x="162" y="1798"/>
                </a:lnTo>
                <a:lnTo>
                  <a:pt x="119" y="1926"/>
                </a:lnTo>
                <a:lnTo>
                  <a:pt x="83" y="2055"/>
                </a:lnTo>
                <a:lnTo>
                  <a:pt x="53" y="2187"/>
                </a:lnTo>
                <a:lnTo>
                  <a:pt x="30" y="2319"/>
                </a:lnTo>
                <a:lnTo>
                  <a:pt x="13" y="2453"/>
                </a:lnTo>
                <a:lnTo>
                  <a:pt x="3" y="2587"/>
                </a:lnTo>
                <a:lnTo>
                  <a:pt x="0" y="2722"/>
                </a:lnTo>
                <a:lnTo>
                  <a:pt x="4" y="2857"/>
                </a:lnTo>
                <a:lnTo>
                  <a:pt x="14" y="2991"/>
                </a:lnTo>
                <a:lnTo>
                  <a:pt x="31" y="3125"/>
                </a:lnTo>
                <a:lnTo>
                  <a:pt x="54" y="3257"/>
                </a:lnTo>
                <a:lnTo>
                  <a:pt x="84" y="3389"/>
                </a:lnTo>
                <a:lnTo>
                  <a:pt x="121" y="3518"/>
                </a:lnTo>
                <a:lnTo>
                  <a:pt x="164" y="3646"/>
                </a:lnTo>
                <a:lnTo>
                  <a:pt x="214" y="3771"/>
                </a:lnTo>
                <a:lnTo>
                  <a:pt x="269" y="3894"/>
                </a:lnTo>
                <a:lnTo>
                  <a:pt x="331" y="4014"/>
                </a:lnTo>
                <a:lnTo>
                  <a:pt x="399" y="4131"/>
                </a:lnTo>
                <a:lnTo>
                  <a:pt x="472" y="4244"/>
                </a:lnTo>
                <a:lnTo>
                  <a:pt x="551" y="4354"/>
                </a:lnTo>
                <a:lnTo>
                  <a:pt x="635" y="4460"/>
                </a:lnTo>
                <a:lnTo>
                  <a:pt x="725" y="4561"/>
                </a:lnTo>
                <a:lnTo>
                  <a:pt x="819" y="4658"/>
                </a:lnTo>
                <a:lnTo>
                  <a:pt x="919" y="4750"/>
                </a:lnTo>
                <a:lnTo>
                  <a:pt x="1022" y="4837"/>
                </a:lnTo>
                <a:lnTo>
                  <a:pt x="1130" y="4919"/>
                </a:lnTo>
                <a:lnTo>
                  <a:pt x="1242" y="4995"/>
                </a:lnTo>
                <a:lnTo>
                  <a:pt x="1357" y="5066"/>
                </a:lnTo>
                <a:lnTo>
                  <a:pt x="1476" y="5131"/>
                </a:lnTo>
                <a:lnTo>
                  <a:pt x="1598" y="5190"/>
                </a:lnTo>
                <a:lnTo>
                  <a:pt x="1723" y="5243"/>
                </a:lnTo>
                <a:lnTo>
                  <a:pt x="1851" y="5290"/>
                </a:lnTo>
                <a:lnTo>
                  <a:pt x="1980" y="5331"/>
                </a:lnTo>
                <a:lnTo>
                  <a:pt x="2111" y="5365"/>
                </a:lnTo>
                <a:lnTo>
                  <a:pt x="2244" y="5393"/>
                </a:lnTo>
                <a:lnTo>
                  <a:pt x="2378" y="5414"/>
                </a:lnTo>
                <a:lnTo>
                  <a:pt x="2513" y="5429"/>
                </a:lnTo>
                <a:lnTo>
                  <a:pt x="2649" y="5436"/>
                </a:lnTo>
                <a:lnTo>
                  <a:pt x="2785" y="5438"/>
                </a:lnTo>
                <a:lnTo>
                  <a:pt x="2921" y="5432"/>
                </a:lnTo>
                <a:lnTo>
                  <a:pt x="3056" y="5420"/>
                </a:lnTo>
                <a:lnTo>
                  <a:pt x="3190" y="5401"/>
                </a:lnTo>
                <a:lnTo>
                  <a:pt x="3324" y="5376"/>
                </a:lnTo>
                <a:lnTo>
                  <a:pt x="3456" y="5344"/>
                </a:lnTo>
                <a:lnTo>
                  <a:pt x="3586" y="5306"/>
                </a:lnTo>
                <a:lnTo>
                  <a:pt x="3714" y="5261"/>
                </a:lnTo>
                <a:lnTo>
                  <a:pt x="3840" y="5211"/>
                </a:lnTo>
                <a:lnTo>
                  <a:pt x="3963" y="5154"/>
                </a:lnTo>
                <a:lnTo>
                  <a:pt x="4083" y="5091"/>
                </a:lnTo>
                <a:lnTo>
                  <a:pt x="4200" y="5022"/>
                </a:lnTo>
                <a:lnTo>
                  <a:pt x="4313" y="4947"/>
                </a:lnTo>
                <a:lnTo>
                  <a:pt x="4422" y="4868"/>
                </a:lnTo>
                <a:lnTo>
                  <a:pt x="4528" y="4782"/>
                </a:lnTo>
                <a:lnTo>
                  <a:pt x="4629" y="4692"/>
                </a:lnTo>
                <a:lnTo>
                  <a:pt x="4725" y="4597"/>
                </a:lnTo>
                <a:lnTo>
                  <a:pt x="4816" y="4497"/>
                </a:lnTo>
                <a:lnTo>
                  <a:pt x="4902" y="4393"/>
                </a:lnTo>
                <a:lnTo>
                  <a:pt x="4983" y="4285"/>
                </a:lnTo>
                <a:lnTo>
                  <a:pt x="5059" y="4173"/>
                </a:lnTo>
                <a:lnTo>
                  <a:pt x="5129" y="4058"/>
                </a:lnTo>
                <a:lnTo>
                  <a:pt x="5193" y="3939"/>
                </a:lnTo>
                <a:lnTo>
                  <a:pt x="5250" y="3817"/>
                </a:lnTo>
                <a:lnTo>
                  <a:pt x="5302" y="3693"/>
                </a:lnTo>
                <a:lnTo>
                  <a:pt x="5348" y="3566"/>
                </a:lnTo>
                <a:lnTo>
                  <a:pt x="5387" y="3437"/>
                </a:lnTo>
                <a:lnTo>
                  <a:pt x="5419" y="3306"/>
                </a:lnTo>
                <a:lnTo>
                  <a:pt x="5445" y="3174"/>
                </a:lnTo>
                <a:lnTo>
                  <a:pt x="5465" y="3040"/>
                </a:lnTo>
                <a:lnTo>
                  <a:pt x="5477" y="2906"/>
                </a:lnTo>
                <a:lnTo>
                  <a:pt x="5483" y="2772"/>
                </a:lnTo>
                <a:lnTo>
                  <a:pt x="5483" y="2637"/>
                </a:lnTo>
                <a:lnTo>
                  <a:pt x="5475" y="2503"/>
                </a:lnTo>
                <a:lnTo>
                  <a:pt x="5461" y="2369"/>
                </a:lnTo>
                <a:lnTo>
                  <a:pt x="5440" y="2236"/>
                </a:lnTo>
                <a:lnTo>
                  <a:pt x="5413" y="2104"/>
                </a:lnTo>
                <a:lnTo>
                  <a:pt x="5379" y="1973"/>
                </a:lnTo>
                <a:lnTo>
                  <a:pt x="5338" y="1845"/>
                </a:lnTo>
                <a:lnTo>
                  <a:pt x="5292" y="1718"/>
                </a:lnTo>
                <a:lnTo>
                  <a:pt x="5238" y="1594"/>
                </a:lnTo>
                <a:lnTo>
                  <a:pt x="5179" y="1473"/>
                </a:lnTo>
                <a:lnTo>
                  <a:pt x="5114" y="1355"/>
                </a:lnTo>
                <a:lnTo>
                  <a:pt x="5043" y="1240"/>
                </a:lnTo>
                <a:lnTo>
                  <a:pt x="4966" y="1129"/>
                </a:lnTo>
                <a:lnTo>
                  <a:pt x="4884" y="1022"/>
                </a:lnTo>
                <a:lnTo>
                  <a:pt x="4797" y="919"/>
                </a:lnTo>
                <a:lnTo>
                  <a:pt x="4704" y="820"/>
                </a:lnTo>
                <a:lnTo>
                  <a:pt x="4607" y="726"/>
                </a:lnTo>
                <a:lnTo>
                  <a:pt x="4505" y="637"/>
                </a:lnTo>
                <a:lnTo>
                  <a:pt x="4399" y="553"/>
                </a:lnTo>
                <a:lnTo>
                  <a:pt x="4289" y="474"/>
                </a:lnTo>
                <a:lnTo>
                  <a:pt x="4175" y="401"/>
                </a:lnTo>
                <a:lnTo>
                  <a:pt x="4057" y="333"/>
                </a:lnTo>
                <a:lnTo>
                  <a:pt x="3937" y="272"/>
                </a:lnTo>
                <a:lnTo>
                  <a:pt x="3813" y="216"/>
                </a:lnTo>
                <a:lnTo>
                  <a:pt x="3687" y="166"/>
                </a:lnTo>
                <a:lnTo>
                  <a:pt x="3558" y="123"/>
                </a:lnTo>
                <a:lnTo>
                  <a:pt x="3427" y="86"/>
                </a:lnTo>
                <a:lnTo>
                  <a:pt x="3295" y="56"/>
                </a:lnTo>
                <a:lnTo>
                  <a:pt x="3161" y="32"/>
                </a:lnTo>
                <a:lnTo>
                  <a:pt x="3027" y="15"/>
                </a:lnTo>
                <a:lnTo>
                  <a:pt x="2891" y="4"/>
                </a:lnTo>
                <a:lnTo>
                  <a:pt x="2756" y="0"/>
                </a:lnTo>
                <a:lnTo>
                  <a:pt x="2620" y="3"/>
                </a:lnTo>
                <a:lnTo>
                  <a:pt x="2484" y="12"/>
                </a:lnTo>
                <a:lnTo>
                  <a:pt x="2349" y="28"/>
                </a:lnTo>
                <a:lnTo>
                  <a:pt x="2215" y="51"/>
                </a:lnTo>
                <a:lnTo>
                  <a:pt x="2083" y="80"/>
                </a:lnTo>
                <a:lnTo>
                  <a:pt x="1952" y="115"/>
                </a:lnTo>
                <a:lnTo>
                  <a:pt x="1823" y="157"/>
                </a:lnTo>
                <a:lnTo>
                  <a:pt x="1696" y="206"/>
                </a:lnTo>
                <a:lnTo>
                  <a:pt x="1572" y="260"/>
                </a:lnTo>
              </a:path>
            </a:pathLst>
          </a:custGeom>
          <a:noFill/>
          <a:ln w="18360">
            <a:solidFill>
              <a:srgbClr val="FF0000"/>
            </a:solidFill>
            <a:prstDash val="sysDot"/>
            <a:round/>
            <a:headEnd/>
            <a:tailEnd/>
          </a:ln>
        </p:spPr>
        <p:txBody>
          <a:bodyPr/>
          <a:lstStyle/>
          <a:p>
            <a:endParaRPr lang="en-US"/>
          </a:p>
        </p:txBody>
      </p:sp>
      <p:sp>
        <p:nvSpPr>
          <p:cNvPr id="5134" name="Oval 13"/>
          <p:cNvSpPr>
            <a:spLocks noChangeArrowheads="1"/>
          </p:cNvSpPr>
          <p:nvPr/>
        </p:nvSpPr>
        <p:spPr bwMode="auto">
          <a:xfrm>
            <a:off x="6026150" y="2332038"/>
            <a:ext cx="250825" cy="225425"/>
          </a:xfrm>
          <a:prstGeom prst="ellipse">
            <a:avLst/>
          </a:prstGeom>
          <a:noFill/>
          <a:ln w="18360">
            <a:solidFill>
              <a:srgbClr val="FF0000"/>
            </a:solidFill>
            <a:round/>
            <a:headEnd/>
            <a:tailEnd/>
          </a:ln>
        </p:spPr>
        <p:txBody>
          <a:bodyPr wrap="none" anchor="ctr"/>
          <a:lstStyle/>
          <a:p>
            <a:endParaRPr lang="en-US"/>
          </a:p>
        </p:txBody>
      </p:sp>
      <p:sp>
        <p:nvSpPr>
          <p:cNvPr id="5135" name="Text Box 14"/>
          <p:cNvSpPr txBox="1">
            <a:spLocks noChangeArrowheads="1"/>
          </p:cNvSpPr>
          <p:nvPr/>
        </p:nvSpPr>
        <p:spPr bwMode="auto">
          <a:xfrm>
            <a:off x="6072188" y="2182813"/>
            <a:ext cx="217487" cy="43973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5136" name="Text Box 15"/>
          <p:cNvSpPr txBox="1">
            <a:spLocks noChangeArrowheads="1"/>
          </p:cNvSpPr>
          <p:nvPr/>
        </p:nvSpPr>
        <p:spPr bwMode="auto">
          <a:xfrm>
            <a:off x="6838950" y="3297238"/>
            <a:ext cx="217488" cy="40798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00FFFF"/>
                </a:solidFill>
              </a:rPr>
              <a:t>+</a:t>
            </a:r>
          </a:p>
        </p:txBody>
      </p:sp>
      <p:sp>
        <p:nvSpPr>
          <p:cNvPr id="5137" name="Oval 16"/>
          <p:cNvSpPr>
            <a:spLocks noChangeArrowheads="1"/>
          </p:cNvSpPr>
          <p:nvPr/>
        </p:nvSpPr>
        <p:spPr bwMode="auto">
          <a:xfrm>
            <a:off x="6778625" y="3316288"/>
            <a:ext cx="268288" cy="268287"/>
          </a:xfrm>
          <a:prstGeom prst="ellipse">
            <a:avLst/>
          </a:prstGeom>
          <a:noFill/>
          <a:ln w="18360">
            <a:solidFill>
              <a:srgbClr val="00FFFF"/>
            </a:solidFill>
            <a:round/>
            <a:headEnd/>
            <a:tailEnd/>
          </a:ln>
        </p:spPr>
        <p:txBody>
          <a:bodyPr wrap="none" anchor="ctr"/>
          <a:lstStyle/>
          <a:p>
            <a:endParaRPr lang="en-US"/>
          </a:p>
        </p:txBody>
      </p:sp>
      <p:sp>
        <p:nvSpPr>
          <p:cNvPr id="5138" name="Line 17"/>
          <p:cNvSpPr>
            <a:spLocks noChangeShapeType="1"/>
          </p:cNvSpPr>
          <p:nvPr/>
        </p:nvSpPr>
        <p:spPr bwMode="auto">
          <a:xfrm flipH="1">
            <a:off x="5649913" y="2998788"/>
            <a:ext cx="49212" cy="171450"/>
          </a:xfrm>
          <a:prstGeom prst="line">
            <a:avLst/>
          </a:prstGeom>
          <a:noFill/>
          <a:ln w="18360">
            <a:solidFill>
              <a:srgbClr val="FF0000"/>
            </a:solidFill>
            <a:round/>
            <a:headEnd/>
            <a:tailEnd type="triangle" w="lg" len="lg"/>
          </a:ln>
        </p:spPr>
        <p:txBody>
          <a:bodyPr/>
          <a:lstStyle/>
          <a:p>
            <a:endParaRPr lang="en-US"/>
          </a:p>
        </p:txBody>
      </p:sp>
      <p:sp>
        <p:nvSpPr>
          <p:cNvPr id="5139" name="Text Box 18"/>
          <p:cNvSpPr txBox="1">
            <a:spLocks noChangeArrowheads="1"/>
          </p:cNvSpPr>
          <p:nvPr/>
        </p:nvSpPr>
        <p:spPr bwMode="auto">
          <a:xfrm>
            <a:off x="5880100" y="4902200"/>
            <a:ext cx="2214563" cy="284163"/>
          </a:xfrm>
          <a:prstGeom prst="rect">
            <a:avLst/>
          </a:prstGeom>
          <a:noFill/>
          <a:ln w="36720">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Lst>
            </a:pPr>
            <a:r>
              <a:rPr lang="en-GB" sz="2000">
                <a:solidFill>
                  <a:srgbClr val="FFFFFF"/>
                </a:solidFill>
              </a:rPr>
              <a:t>an "excited state"</a:t>
            </a:r>
          </a:p>
        </p:txBody>
      </p:sp>
      <p:sp>
        <p:nvSpPr>
          <p:cNvPr id="8211" name="Text Box 19"/>
          <p:cNvSpPr txBox="1">
            <a:spLocks noChangeArrowheads="1"/>
          </p:cNvSpPr>
          <p:nvPr/>
        </p:nvSpPr>
        <p:spPr bwMode="auto">
          <a:xfrm>
            <a:off x="833438" y="5811838"/>
            <a:ext cx="8367712" cy="102393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dirty="0">
                <a:solidFill>
                  <a:srgbClr val="FFFFFF"/>
                </a:solidFill>
              </a:rPr>
              <a:t>Ground state is the lowest energy state.  Atom must gain energy to move to an excited state.  It must </a:t>
            </a:r>
            <a:r>
              <a:rPr lang="en-GB" u="sng" dirty="0">
                <a:solidFill>
                  <a:srgbClr val="FFFFFF"/>
                </a:solidFill>
              </a:rPr>
              <a:t>absorb</a:t>
            </a:r>
            <a:r>
              <a:rPr lang="en-GB" dirty="0">
                <a:solidFill>
                  <a:srgbClr val="FFFFFF"/>
                </a:solidFill>
              </a:rPr>
              <a:t> a photon or </a:t>
            </a:r>
            <a:r>
              <a:rPr lang="en-GB" u="sng" dirty="0">
                <a:solidFill>
                  <a:srgbClr val="FFFFFF"/>
                </a:solidFill>
              </a:rPr>
              <a:t>collide</a:t>
            </a:r>
            <a:r>
              <a:rPr lang="en-GB" dirty="0">
                <a:solidFill>
                  <a:srgbClr val="FFFFFF"/>
                </a:solidFill>
              </a:rPr>
              <a:t> with another atom.</a:t>
            </a:r>
          </a:p>
        </p:txBody>
      </p:sp>
      <p:sp>
        <p:nvSpPr>
          <p:cNvPr id="5141" name="Freeform 20"/>
          <p:cNvSpPr>
            <a:spLocks noChangeArrowheads="1"/>
          </p:cNvSpPr>
          <p:nvPr/>
        </p:nvSpPr>
        <p:spPr bwMode="auto">
          <a:xfrm>
            <a:off x="1314450" y="2379663"/>
            <a:ext cx="1974850" cy="1957387"/>
          </a:xfrm>
          <a:custGeom>
            <a:avLst/>
            <a:gdLst>
              <a:gd name="T0" fmla="*/ 631 w 5484"/>
              <a:gd name="T1" fmla="*/ 983 h 5439"/>
              <a:gd name="T2" fmla="*/ 469 w 5484"/>
              <a:gd name="T3" fmla="*/ 1199 h 5439"/>
              <a:gd name="T4" fmla="*/ 328 w 5484"/>
              <a:gd name="T5" fmla="*/ 1429 h 5439"/>
              <a:gd name="T6" fmla="*/ 211 w 5484"/>
              <a:gd name="T7" fmla="*/ 1672 h 5439"/>
              <a:gd name="T8" fmla="*/ 119 w 5484"/>
              <a:gd name="T9" fmla="*/ 1926 h 5439"/>
              <a:gd name="T10" fmla="*/ 53 w 5484"/>
              <a:gd name="T11" fmla="*/ 2187 h 5439"/>
              <a:gd name="T12" fmla="*/ 13 w 5484"/>
              <a:gd name="T13" fmla="*/ 2453 h 5439"/>
              <a:gd name="T14" fmla="*/ 0 w 5484"/>
              <a:gd name="T15" fmla="*/ 2722 h 5439"/>
              <a:gd name="T16" fmla="*/ 14 w 5484"/>
              <a:gd name="T17" fmla="*/ 2991 h 5439"/>
              <a:gd name="T18" fmla="*/ 54 w 5484"/>
              <a:gd name="T19" fmla="*/ 3257 h 5439"/>
              <a:gd name="T20" fmla="*/ 121 w 5484"/>
              <a:gd name="T21" fmla="*/ 3518 h 5439"/>
              <a:gd name="T22" fmla="*/ 214 w 5484"/>
              <a:gd name="T23" fmla="*/ 3771 h 5439"/>
              <a:gd name="T24" fmla="*/ 331 w 5484"/>
              <a:gd name="T25" fmla="*/ 4014 h 5439"/>
              <a:gd name="T26" fmla="*/ 472 w 5484"/>
              <a:gd name="T27" fmla="*/ 4244 h 5439"/>
              <a:gd name="T28" fmla="*/ 635 w 5484"/>
              <a:gd name="T29" fmla="*/ 4460 h 5439"/>
              <a:gd name="T30" fmla="*/ 819 w 5484"/>
              <a:gd name="T31" fmla="*/ 4658 h 5439"/>
              <a:gd name="T32" fmla="*/ 1022 w 5484"/>
              <a:gd name="T33" fmla="*/ 4837 h 5439"/>
              <a:gd name="T34" fmla="*/ 1242 w 5484"/>
              <a:gd name="T35" fmla="*/ 4995 h 5439"/>
              <a:gd name="T36" fmla="*/ 1476 w 5484"/>
              <a:gd name="T37" fmla="*/ 5131 h 5439"/>
              <a:gd name="T38" fmla="*/ 1723 w 5484"/>
              <a:gd name="T39" fmla="*/ 5243 h 5439"/>
              <a:gd name="T40" fmla="*/ 1980 w 5484"/>
              <a:gd name="T41" fmla="*/ 5331 h 5439"/>
              <a:gd name="T42" fmla="*/ 2244 w 5484"/>
              <a:gd name="T43" fmla="*/ 5393 h 5439"/>
              <a:gd name="T44" fmla="*/ 2513 w 5484"/>
              <a:gd name="T45" fmla="*/ 5429 h 5439"/>
              <a:gd name="T46" fmla="*/ 2785 w 5484"/>
              <a:gd name="T47" fmla="*/ 5438 h 5439"/>
              <a:gd name="T48" fmla="*/ 3056 w 5484"/>
              <a:gd name="T49" fmla="*/ 5420 h 5439"/>
              <a:gd name="T50" fmla="*/ 3324 w 5484"/>
              <a:gd name="T51" fmla="*/ 5376 h 5439"/>
              <a:gd name="T52" fmla="*/ 3586 w 5484"/>
              <a:gd name="T53" fmla="*/ 5306 h 5439"/>
              <a:gd name="T54" fmla="*/ 3840 w 5484"/>
              <a:gd name="T55" fmla="*/ 5211 h 5439"/>
              <a:gd name="T56" fmla="*/ 4083 w 5484"/>
              <a:gd name="T57" fmla="*/ 5091 h 5439"/>
              <a:gd name="T58" fmla="*/ 4313 w 5484"/>
              <a:gd name="T59" fmla="*/ 4947 h 5439"/>
              <a:gd name="T60" fmla="*/ 4528 w 5484"/>
              <a:gd name="T61" fmla="*/ 4782 h 5439"/>
              <a:gd name="T62" fmla="*/ 4725 w 5484"/>
              <a:gd name="T63" fmla="*/ 4597 h 5439"/>
              <a:gd name="T64" fmla="*/ 4902 w 5484"/>
              <a:gd name="T65" fmla="*/ 4393 h 5439"/>
              <a:gd name="T66" fmla="*/ 5059 w 5484"/>
              <a:gd name="T67" fmla="*/ 4173 h 5439"/>
              <a:gd name="T68" fmla="*/ 5193 w 5484"/>
              <a:gd name="T69" fmla="*/ 3939 h 5439"/>
              <a:gd name="T70" fmla="*/ 5302 w 5484"/>
              <a:gd name="T71" fmla="*/ 3693 h 5439"/>
              <a:gd name="T72" fmla="*/ 5387 w 5484"/>
              <a:gd name="T73" fmla="*/ 3437 h 5439"/>
              <a:gd name="T74" fmla="*/ 5445 w 5484"/>
              <a:gd name="T75" fmla="*/ 3174 h 5439"/>
              <a:gd name="T76" fmla="*/ 5477 w 5484"/>
              <a:gd name="T77" fmla="*/ 2906 h 5439"/>
              <a:gd name="T78" fmla="*/ 5483 w 5484"/>
              <a:gd name="T79" fmla="*/ 2637 h 5439"/>
              <a:gd name="T80" fmla="*/ 5461 w 5484"/>
              <a:gd name="T81" fmla="*/ 2369 h 5439"/>
              <a:gd name="T82" fmla="*/ 5413 w 5484"/>
              <a:gd name="T83" fmla="*/ 2104 h 5439"/>
              <a:gd name="T84" fmla="*/ 5338 w 5484"/>
              <a:gd name="T85" fmla="*/ 1845 h 5439"/>
              <a:gd name="T86" fmla="*/ 5238 w 5484"/>
              <a:gd name="T87" fmla="*/ 1594 h 5439"/>
              <a:gd name="T88" fmla="*/ 5114 w 5484"/>
              <a:gd name="T89" fmla="*/ 1355 h 5439"/>
              <a:gd name="T90" fmla="*/ 4966 w 5484"/>
              <a:gd name="T91" fmla="*/ 1129 h 5439"/>
              <a:gd name="T92" fmla="*/ 4797 w 5484"/>
              <a:gd name="T93" fmla="*/ 919 h 5439"/>
              <a:gd name="T94" fmla="*/ 4607 w 5484"/>
              <a:gd name="T95" fmla="*/ 726 h 5439"/>
              <a:gd name="T96" fmla="*/ 4399 w 5484"/>
              <a:gd name="T97" fmla="*/ 553 h 5439"/>
              <a:gd name="T98" fmla="*/ 4175 w 5484"/>
              <a:gd name="T99" fmla="*/ 401 h 5439"/>
              <a:gd name="T100" fmla="*/ 3937 w 5484"/>
              <a:gd name="T101" fmla="*/ 272 h 5439"/>
              <a:gd name="T102" fmla="*/ 3687 w 5484"/>
              <a:gd name="T103" fmla="*/ 166 h 5439"/>
              <a:gd name="T104" fmla="*/ 3427 w 5484"/>
              <a:gd name="T105" fmla="*/ 86 h 5439"/>
              <a:gd name="T106" fmla="*/ 3161 w 5484"/>
              <a:gd name="T107" fmla="*/ 32 h 5439"/>
              <a:gd name="T108" fmla="*/ 2891 w 5484"/>
              <a:gd name="T109" fmla="*/ 4 h 5439"/>
              <a:gd name="T110" fmla="*/ 2620 w 5484"/>
              <a:gd name="T111" fmla="*/ 3 h 5439"/>
              <a:gd name="T112" fmla="*/ 2349 w 5484"/>
              <a:gd name="T113" fmla="*/ 28 h 5439"/>
              <a:gd name="T114" fmla="*/ 2083 w 5484"/>
              <a:gd name="T115" fmla="*/ 80 h 5439"/>
              <a:gd name="T116" fmla="*/ 1823 w 5484"/>
              <a:gd name="T117" fmla="*/ 157 h 5439"/>
              <a:gd name="T118" fmla="*/ 1572 w 5484"/>
              <a:gd name="T119" fmla="*/ 260 h 543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484"/>
              <a:gd name="T181" fmla="*/ 0 h 5439"/>
              <a:gd name="T182" fmla="*/ 5484 w 5484"/>
              <a:gd name="T183" fmla="*/ 5439 h 543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484" h="5439">
                <a:moveTo>
                  <a:pt x="721" y="882"/>
                </a:moveTo>
                <a:lnTo>
                  <a:pt x="631" y="983"/>
                </a:lnTo>
                <a:lnTo>
                  <a:pt x="547" y="1089"/>
                </a:lnTo>
                <a:lnTo>
                  <a:pt x="469" y="1199"/>
                </a:lnTo>
                <a:lnTo>
                  <a:pt x="396" y="1312"/>
                </a:lnTo>
                <a:lnTo>
                  <a:pt x="328" y="1429"/>
                </a:lnTo>
                <a:lnTo>
                  <a:pt x="267" y="1549"/>
                </a:lnTo>
                <a:lnTo>
                  <a:pt x="211" y="1672"/>
                </a:lnTo>
                <a:lnTo>
                  <a:pt x="162" y="1798"/>
                </a:lnTo>
                <a:lnTo>
                  <a:pt x="119" y="1926"/>
                </a:lnTo>
                <a:lnTo>
                  <a:pt x="83" y="2055"/>
                </a:lnTo>
                <a:lnTo>
                  <a:pt x="53" y="2187"/>
                </a:lnTo>
                <a:lnTo>
                  <a:pt x="30" y="2319"/>
                </a:lnTo>
                <a:lnTo>
                  <a:pt x="13" y="2453"/>
                </a:lnTo>
                <a:lnTo>
                  <a:pt x="3" y="2587"/>
                </a:lnTo>
                <a:lnTo>
                  <a:pt x="0" y="2722"/>
                </a:lnTo>
                <a:lnTo>
                  <a:pt x="4" y="2857"/>
                </a:lnTo>
                <a:lnTo>
                  <a:pt x="14" y="2991"/>
                </a:lnTo>
                <a:lnTo>
                  <a:pt x="31" y="3125"/>
                </a:lnTo>
                <a:lnTo>
                  <a:pt x="54" y="3257"/>
                </a:lnTo>
                <a:lnTo>
                  <a:pt x="84" y="3389"/>
                </a:lnTo>
                <a:lnTo>
                  <a:pt x="121" y="3518"/>
                </a:lnTo>
                <a:lnTo>
                  <a:pt x="164" y="3646"/>
                </a:lnTo>
                <a:lnTo>
                  <a:pt x="214" y="3771"/>
                </a:lnTo>
                <a:lnTo>
                  <a:pt x="269" y="3894"/>
                </a:lnTo>
                <a:lnTo>
                  <a:pt x="331" y="4014"/>
                </a:lnTo>
                <a:lnTo>
                  <a:pt x="399" y="4131"/>
                </a:lnTo>
                <a:lnTo>
                  <a:pt x="472" y="4244"/>
                </a:lnTo>
                <a:lnTo>
                  <a:pt x="551" y="4354"/>
                </a:lnTo>
                <a:lnTo>
                  <a:pt x="635" y="4460"/>
                </a:lnTo>
                <a:lnTo>
                  <a:pt x="725" y="4561"/>
                </a:lnTo>
                <a:lnTo>
                  <a:pt x="819" y="4658"/>
                </a:lnTo>
                <a:lnTo>
                  <a:pt x="919" y="4750"/>
                </a:lnTo>
                <a:lnTo>
                  <a:pt x="1022" y="4837"/>
                </a:lnTo>
                <a:lnTo>
                  <a:pt x="1130" y="4919"/>
                </a:lnTo>
                <a:lnTo>
                  <a:pt x="1242" y="4995"/>
                </a:lnTo>
                <a:lnTo>
                  <a:pt x="1357" y="5066"/>
                </a:lnTo>
                <a:lnTo>
                  <a:pt x="1476" y="5131"/>
                </a:lnTo>
                <a:lnTo>
                  <a:pt x="1598" y="5190"/>
                </a:lnTo>
                <a:lnTo>
                  <a:pt x="1723" y="5243"/>
                </a:lnTo>
                <a:lnTo>
                  <a:pt x="1851" y="5290"/>
                </a:lnTo>
                <a:lnTo>
                  <a:pt x="1980" y="5331"/>
                </a:lnTo>
                <a:lnTo>
                  <a:pt x="2111" y="5365"/>
                </a:lnTo>
                <a:lnTo>
                  <a:pt x="2244" y="5393"/>
                </a:lnTo>
                <a:lnTo>
                  <a:pt x="2378" y="5414"/>
                </a:lnTo>
                <a:lnTo>
                  <a:pt x="2513" y="5429"/>
                </a:lnTo>
                <a:lnTo>
                  <a:pt x="2649" y="5436"/>
                </a:lnTo>
                <a:lnTo>
                  <a:pt x="2785" y="5438"/>
                </a:lnTo>
                <a:lnTo>
                  <a:pt x="2921" y="5432"/>
                </a:lnTo>
                <a:lnTo>
                  <a:pt x="3056" y="5420"/>
                </a:lnTo>
                <a:lnTo>
                  <a:pt x="3190" y="5401"/>
                </a:lnTo>
                <a:lnTo>
                  <a:pt x="3324" y="5376"/>
                </a:lnTo>
                <a:lnTo>
                  <a:pt x="3456" y="5344"/>
                </a:lnTo>
                <a:lnTo>
                  <a:pt x="3586" y="5306"/>
                </a:lnTo>
                <a:lnTo>
                  <a:pt x="3714" y="5261"/>
                </a:lnTo>
                <a:lnTo>
                  <a:pt x="3840" y="5211"/>
                </a:lnTo>
                <a:lnTo>
                  <a:pt x="3963" y="5154"/>
                </a:lnTo>
                <a:lnTo>
                  <a:pt x="4083" y="5091"/>
                </a:lnTo>
                <a:lnTo>
                  <a:pt x="4200" y="5022"/>
                </a:lnTo>
                <a:lnTo>
                  <a:pt x="4313" y="4947"/>
                </a:lnTo>
                <a:lnTo>
                  <a:pt x="4422" y="4868"/>
                </a:lnTo>
                <a:lnTo>
                  <a:pt x="4528" y="4782"/>
                </a:lnTo>
                <a:lnTo>
                  <a:pt x="4629" y="4692"/>
                </a:lnTo>
                <a:lnTo>
                  <a:pt x="4725" y="4597"/>
                </a:lnTo>
                <a:lnTo>
                  <a:pt x="4816" y="4497"/>
                </a:lnTo>
                <a:lnTo>
                  <a:pt x="4902" y="4393"/>
                </a:lnTo>
                <a:lnTo>
                  <a:pt x="4983" y="4285"/>
                </a:lnTo>
                <a:lnTo>
                  <a:pt x="5059" y="4173"/>
                </a:lnTo>
                <a:lnTo>
                  <a:pt x="5129" y="4058"/>
                </a:lnTo>
                <a:lnTo>
                  <a:pt x="5193" y="3939"/>
                </a:lnTo>
                <a:lnTo>
                  <a:pt x="5250" y="3817"/>
                </a:lnTo>
                <a:lnTo>
                  <a:pt x="5302" y="3693"/>
                </a:lnTo>
                <a:lnTo>
                  <a:pt x="5348" y="3566"/>
                </a:lnTo>
                <a:lnTo>
                  <a:pt x="5387" y="3437"/>
                </a:lnTo>
                <a:lnTo>
                  <a:pt x="5419" y="3306"/>
                </a:lnTo>
                <a:lnTo>
                  <a:pt x="5445" y="3174"/>
                </a:lnTo>
                <a:lnTo>
                  <a:pt x="5465" y="3040"/>
                </a:lnTo>
                <a:lnTo>
                  <a:pt x="5477" y="2906"/>
                </a:lnTo>
                <a:lnTo>
                  <a:pt x="5483" y="2772"/>
                </a:lnTo>
                <a:lnTo>
                  <a:pt x="5483" y="2637"/>
                </a:lnTo>
                <a:lnTo>
                  <a:pt x="5475" y="2503"/>
                </a:lnTo>
                <a:lnTo>
                  <a:pt x="5461" y="2369"/>
                </a:lnTo>
                <a:lnTo>
                  <a:pt x="5440" y="2236"/>
                </a:lnTo>
                <a:lnTo>
                  <a:pt x="5413" y="2104"/>
                </a:lnTo>
                <a:lnTo>
                  <a:pt x="5379" y="1973"/>
                </a:lnTo>
                <a:lnTo>
                  <a:pt x="5338" y="1845"/>
                </a:lnTo>
                <a:lnTo>
                  <a:pt x="5292" y="1718"/>
                </a:lnTo>
                <a:lnTo>
                  <a:pt x="5238" y="1594"/>
                </a:lnTo>
                <a:lnTo>
                  <a:pt x="5179" y="1473"/>
                </a:lnTo>
                <a:lnTo>
                  <a:pt x="5114" y="1355"/>
                </a:lnTo>
                <a:lnTo>
                  <a:pt x="5043" y="1240"/>
                </a:lnTo>
                <a:lnTo>
                  <a:pt x="4966" y="1129"/>
                </a:lnTo>
                <a:lnTo>
                  <a:pt x="4884" y="1022"/>
                </a:lnTo>
                <a:lnTo>
                  <a:pt x="4797" y="919"/>
                </a:lnTo>
                <a:lnTo>
                  <a:pt x="4704" y="820"/>
                </a:lnTo>
                <a:lnTo>
                  <a:pt x="4607" y="726"/>
                </a:lnTo>
                <a:lnTo>
                  <a:pt x="4505" y="637"/>
                </a:lnTo>
                <a:lnTo>
                  <a:pt x="4399" y="553"/>
                </a:lnTo>
                <a:lnTo>
                  <a:pt x="4289" y="474"/>
                </a:lnTo>
                <a:lnTo>
                  <a:pt x="4175" y="401"/>
                </a:lnTo>
                <a:lnTo>
                  <a:pt x="4057" y="333"/>
                </a:lnTo>
                <a:lnTo>
                  <a:pt x="3937" y="272"/>
                </a:lnTo>
                <a:lnTo>
                  <a:pt x="3813" y="216"/>
                </a:lnTo>
                <a:lnTo>
                  <a:pt x="3687" y="166"/>
                </a:lnTo>
                <a:lnTo>
                  <a:pt x="3558" y="123"/>
                </a:lnTo>
                <a:lnTo>
                  <a:pt x="3427" y="86"/>
                </a:lnTo>
                <a:lnTo>
                  <a:pt x="3295" y="56"/>
                </a:lnTo>
                <a:lnTo>
                  <a:pt x="3161" y="32"/>
                </a:lnTo>
                <a:lnTo>
                  <a:pt x="3027" y="15"/>
                </a:lnTo>
                <a:lnTo>
                  <a:pt x="2891" y="4"/>
                </a:lnTo>
                <a:lnTo>
                  <a:pt x="2756" y="0"/>
                </a:lnTo>
                <a:lnTo>
                  <a:pt x="2620" y="3"/>
                </a:lnTo>
                <a:lnTo>
                  <a:pt x="2484" y="12"/>
                </a:lnTo>
                <a:lnTo>
                  <a:pt x="2349" y="28"/>
                </a:lnTo>
                <a:lnTo>
                  <a:pt x="2215" y="51"/>
                </a:lnTo>
                <a:lnTo>
                  <a:pt x="2083" y="80"/>
                </a:lnTo>
                <a:lnTo>
                  <a:pt x="1952" y="115"/>
                </a:lnTo>
                <a:lnTo>
                  <a:pt x="1823" y="157"/>
                </a:lnTo>
                <a:lnTo>
                  <a:pt x="1696" y="206"/>
                </a:lnTo>
                <a:lnTo>
                  <a:pt x="1572" y="260"/>
                </a:lnTo>
              </a:path>
            </a:pathLst>
          </a:custGeom>
          <a:noFill/>
          <a:ln w="18360">
            <a:solidFill>
              <a:srgbClr val="FF0000"/>
            </a:solidFill>
            <a:round/>
            <a:headEnd/>
            <a:tailEnd/>
          </a:ln>
        </p:spPr>
        <p:txBody>
          <a:bodyPr/>
          <a:lstStyle/>
          <a:p>
            <a:endParaRPr lang="en-US"/>
          </a:p>
        </p:txBody>
      </p:sp>
      <p:sp>
        <p:nvSpPr>
          <p:cNvPr id="2" name="Slide Number Placeholder 1"/>
          <p:cNvSpPr>
            <a:spLocks noGrp="1"/>
          </p:cNvSpPr>
          <p:nvPr>
            <p:ph type="sldNum" sz="quarter" idx="10"/>
          </p:nvPr>
        </p:nvSpPr>
        <p:spPr/>
        <p:txBody>
          <a:bodyPr/>
          <a:lstStyle/>
          <a:p>
            <a:fld id="{650EEBCE-A79D-4AC2-B30D-E15368725709}" type="slidenum">
              <a:rPr lang="en-US" smtClean="0"/>
              <a:pPr/>
              <a:t>5</a:t>
            </a:fld>
            <a:endParaRPr lang="en-US"/>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833438" y="674688"/>
            <a:ext cx="6210300" cy="75088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u="sng">
                <a:solidFill>
                  <a:srgbClr val="FFFFFF"/>
                </a:solidFill>
              </a:rPr>
              <a:t>But</a:t>
            </a:r>
            <a:r>
              <a:rPr lang="en-GB">
                <a:solidFill>
                  <a:srgbClr val="FFFFFF"/>
                </a:solidFill>
              </a:rPr>
              <a:t>, only certain energies (or orbits) are allowed:</a:t>
            </a:r>
          </a:p>
        </p:txBody>
      </p:sp>
      <p:sp>
        <p:nvSpPr>
          <p:cNvPr id="6147" name="Freeform 2"/>
          <p:cNvSpPr>
            <a:spLocks noChangeArrowheads="1"/>
          </p:cNvSpPr>
          <p:nvPr/>
        </p:nvSpPr>
        <p:spPr bwMode="auto">
          <a:xfrm>
            <a:off x="3878263" y="2554288"/>
            <a:ext cx="1974850" cy="1957387"/>
          </a:xfrm>
          <a:custGeom>
            <a:avLst/>
            <a:gdLst>
              <a:gd name="T0" fmla="*/ 631 w 5484"/>
              <a:gd name="T1" fmla="*/ 983 h 5439"/>
              <a:gd name="T2" fmla="*/ 469 w 5484"/>
              <a:gd name="T3" fmla="*/ 1199 h 5439"/>
              <a:gd name="T4" fmla="*/ 328 w 5484"/>
              <a:gd name="T5" fmla="*/ 1429 h 5439"/>
              <a:gd name="T6" fmla="*/ 211 w 5484"/>
              <a:gd name="T7" fmla="*/ 1672 h 5439"/>
              <a:gd name="T8" fmla="*/ 119 w 5484"/>
              <a:gd name="T9" fmla="*/ 1926 h 5439"/>
              <a:gd name="T10" fmla="*/ 53 w 5484"/>
              <a:gd name="T11" fmla="*/ 2187 h 5439"/>
              <a:gd name="T12" fmla="*/ 13 w 5484"/>
              <a:gd name="T13" fmla="*/ 2453 h 5439"/>
              <a:gd name="T14" fmla="*/ 0 w 5484"/>
              <a:gd name="T15" fmla="*/ 2722 h 5439"/>
              <a:gd name="T16" fmla="*/ 14 w 5484"/>
              <a:gd name="T17" fmla="*/ 2991 h 5439"/>
              <a:gd name="T18" fmla="*/ 54 w 5484"/>
              <a:gd name="T19" fmla="*/ 3257 h 5439"/>
              <a:gd name="T20" fmla="*/ 121 w 5484"/>
              <a:gd name="T21" fmla="*/ 3518 h 5439"/>
              <a:gd name="T22" fmla="*/ 214 w 5484"/>
              <a:gd name="T23" fmla="*/ 3771 h 5439"/>
              <a:gd name="T24" fmla="*/ 331 w 5484"/>
              <a:gd name="T25" fmla="*/ 4014 h 5439"/>
              <a:gd name="T26" fmla="*/ 472 w 5484"/>
              <a:gd name="T27" fmla="*/ 4244 h 5439"/>
              <a:gd name="T28" fmla="*/ 635 w 5484"/>
              <a:gd name="T29" fmla="*/ 4460 h 5439"/>
              <a:gd name="T30" fmla="*/ 819 w 5484"/>
              <a:gd name="T31" fmla="*/ 4658 h 5439"/>
              <a:gd name="T32" fmla="*/ 1022 w 5484"/>
              <a:gd name="T33" fmla="*/ 4837 h 5439"/>
              <a:gd name="T34" fmla="*/ 1242 w 5484"/>
              <a:gd name="T35" fmla="*/ 4995 h 5439"/>
              <a:gd name="T36" fmla="*/ 1476 w 5484"/>
              <a:gd name="T37" fmla="*/ 5131 h 5439"/>
              <a:gd name="T38" fmla="*/ 1723 w 5484"/>
              <a:gd name="T39" fmla="*/ 5243 h 5439"/>
              <a:gd name="T40" fmla="*/ 1980 w 5484"/>
              <a:gd name="T41" fmla="*/ 5331 h 5439"/>
              <a:gd name="T42" fmla="*/ 2244 w 5484"/>
              <a:gd name="T43" fmla="*/ 5393 h 5439"/>
              <a:gd name="T44" fmla="*/ 2513 w 5484"/>
              <a:gd name="T45" fmla="*/ 5429 h 5439"/>
              <a:gd name="T46" fmla="*/ 2785 w 5484"/>
              <a:gd name="T47" fmla="*/ 5438 h 5439"/>
              <a:gd name="T48" fmla="*/ 3056 w 5484"/>
              <a:gd name="T49" fmla="*/ 5420 h 5439"/>
              <a:gd name="T50" fmla="*/ 3324 w 5484"/>
              <a:gd name="T51" fmla="*/ 5376 h 5439"/>
              <a:gd name="T52" fmla="*/ 3586 w 5484"/>
              <a:gd name="T53" fmla="*/ 5306 h 5439"/>
              <a:gd name="T54" fmla="*/ 3840 w 5484"/>
              <a:gd name="T55" fmla="*/ 5211 h 5439"/>
              <a:gd name="T56" fmla="*/ 4083 w 5484"/>
              <a:gd name="T57" fmla="*/ 5091 h 5439"/>
              <a:gd name="T58" fmla="*/ 4313 w 5484"/>
              <a:gd name="T59" fmla="*/ 4947 h 5439"/>
              <a:gd name="T60" fmla="*/ 4528 w 5484"/>
              <a:gd name="T61" fmla="*/ 4782 h 5439"/>
              <a:gd name="T62" fmla="*/ 4725 w 5484"/>
              <a:gd name="T63" fmla="*/ 4597 h 5439"/>
              <a:gd name="T64" fmla="*/ 4902 w 5484"/>
              <a:gd name="T65" fmla="*/ 4393 h 5439"/>
              <a:gd name="T66" fmla="*/ 5059 w 5484"/>
              <a:gd name="T67" fmla="*/ 4173 h 5439"/>
              <a:gd name="T68" fmla="*/ 5193 w 5484"/>
              <a:gd name="T69" fmla="*/ 3939 h 5439"/>
              <a:gd name="T70" fmla="*/ 5302 w 5484"/>
              <a:gd name="T71" fmla="*/ 3693 h 5439"/>
              <a:gd name="T72" fmla="*/ 5387 w 5484"/>
              <a:gd name="T73" fmla="*/ 3437 h 5439"/>
              <a:gd name="T74" fmla="*/ 5445 w 5484"/>
              <a:gd name="T75" fmla="*/ 3174 h 5439"/>
              <a:gd name="T76" fmla="*/ 5477 w 5484"/>
              <a:gd name="T77" fmla="*/ 2906 h 5439"/>
              <a:gd name="T78" fmla="*/ 5483 w 5484"/>
              <a:gd name="T79" fmla="*/ 2637 h 5439"/>
              <a:gd name="T80" fmla="*/ 5461 w 5484"/>
              <a:gd name="T81" fmla="*/ 2369 h 5439"/>
              <a:gd name="T82" fmla="*/ 5413 w 5484"/>
              <a:gd name="T83" fmla="*/ 2104 h 5439"/>
              <a:gd name="T84" fmla="*/ 5338 w 5484"/>
              <a:gd name="T85" fmla="*/ 1845 h 5439"/>
              <a:gd name="T86" fmla="*/ 5238 w 5484"/>
              <a:gd name="T87" fmla="*/ 1594 h 5439"/>
              <a:gd name="T88" fmla="*/ 5114 w 5484"/>
              <a:gd name="T89" fmla="*/ 1355 h 5439"/>
              <a:gd name="T90" fmla="*/ 4966 w 5484"/>
              <a:gd name="T91" fmla="*/ 1129 h 5439"/>
              <a:gd name="T92" fmla="*/ 4797 w 5484"/>
              <a:gd name="T93" fmla="*/ 919 h 5439"/>
              <a:gd name="T94" fmla="*/ 4607 w 5484"/>
              <a:gd name="T95" fmla="*/ 726 h 5439"/>
              <a:gd name="T96" fmla="*/ 4399 w 5484"/>
              <a:gd name="T97" fmla="*/ 553 h 5439"/>
              <a:gd name="T98" fmla="*/ 4175 w 5484"/>
              <a:gd name="T99" fmla="*/ 401 h 5439"/>
              <a:gd name="T100" fmla="*/ 3937 w 5484"/>
              <a:gd name="T101" fmla="*/ 272 h 5439"/>
              <a:gd name="T102" fmla="*/ 3687 w 5484"/>
              <a:gd name="T103" fmla="*/ 166 h 5439"/>
              <a:gd name="T104" fmla="*/ 3427 w 5484"/>
              <a:gd name="T105" fmla="*/ 86 h 5439"/>
              <a:gd name="T106" fmla="*/ 3161 w 5484"/>
              <a:gd name="T107" fmla="*/ 32 h 5439"/>
              <a:gd name="T108" fmla="*/ 2891 w 5484"/>
              <a:gd name="T109" fmla="*/ 4 h 5439"/>
              <a:gd name="T110" fmla="*/ 2620 w 5484"/>
              <a:gd name="T111" fmla="*/ 3 h 5439"/>
              <a:gd name="T112" fmla="*/ 2349 w 5484"/>
              <a:gd name="T113" fmla="*/ 28 h 5439"/>
              <a:gd name="T114" fmla="*/ 2083 w 5484"/>
              <a:gd name="T115" fmla="*/ 80 h 5439"/>
              <a:gd name="T116" fmla="*/ 1823 w 5484"/>
              <a:gd name="T117" fmla="*/ 157 h 5439"/>
              <a:gd name="T118" fmla="*/ 1572 w 5484"/>
              <a:gd name="T119" fmla="*/ 260 h 543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484"/>
              <a:gd name="T181" fmla="*/ 0 h 5439"/>
              <a:gd name="T182" fmla="*/ 5484 w 5484"/>
              <a:gd name="T183" fmla="*/ 5439 h 543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484" h="5439">
                <a:moveTo>
                  <a:pt x="721" y="882"/>
                </a:moveTo>
                <a:lnTo>
                  <a:pt x="631" y="983"/>
                </a:lnTo>
                <a:lnTo>
                  <a:pt x="547" y="1089"/>
                </a:lnTo>
                <a:lnTo>
                  <a:pt x="469" y="1199"/>
                </a:lnTo>
                <a:lnTo>
                  <a:pt x="396" y="1312"/>
                </a:lnTo>
                <a:lnTo>
                  <a:pt x="328" y="1429"/>
                </a:lnTo>
                <a:lnTo>
                  <a:pt x="267" y="1549"/>
                </a:lnTo>
                <a:lnTo>
                  <a:pt x="211" y="1672"/>
                </a:lnTo>
                <a:lnTo>
                  <a:pt x="162" y="1798"/>
                </a:lnTo>
                <a:lnTo>
                  <a:pt x="119" y="1926"/>
                </a:lnTo>
                <a:lnTo>
                  <a:pt x="83" y="2055"/>
                </a:lnTo>
                <a:lnTo>
                  <a:pt x="53" y="2187"/>
                </a:lnTo>
                <a:lnTo>
                  <a:pt x="30" y="2319"/>
                </a:lnTo>
                <a:lnTo>
                  <a:pt x="13" y="2453"/>
                </a:lnTo>
                <a:lnTo>
                  <a:pt x="3" y="2587"/>
                </a:lnTo>
                <a:lnTo>
                  <a:pt x="0" y="2722"/>
                </a:lnTo>
                <a:lnTo>
                  <a:pt x="4" y="2857"/>
                </a:lnTo>
                <a:lnTo>
                  <a:pt x="14" y="2991"/>
                </a:lnTo>
                <a:lnTo>
                  <a:pt x="31" y="3125"/>
                </a:lnTo>
                <a:lnTo>
                  <a:pt x="54" y="3257"/>
                </a:lnTo>
                <a:lnTo>
                  <a:pt x="84" y="3389"/>
                </a:lnTo>
                <a:lnTo>
                  <a:pt x="121" y="3518"/>
                </a:lnTo>
                <a:lnTo>
                  <a:pt x="164" y="3646"/>
                </a:lnTo>
                <a:lnTo>
                  <a:pt x="214" y="3771"/>
                </a:lnTo>
                <a:lnTo>
                  <a:pt x="269" y="3894"/>
                </a:lnTo>
                <a:lnTo>
                  <a:pt x="331" y="4014"/>
                </a:lnTo>
                <a:lnTo>
                  <a:pt x="399" y="4131"/>
                </a:lnTo>
                <a:lnTo>
                  <a:pt x="472" y="4244"/>
                </a:lnTo>
                <a:lnTo>
                  <a:pt x="551" y="4354"/>
                </a:lnTo>
                <a:lnTo>
                  <a:pt x="635" y="4460"/>
                </a:lnTo>
                <a:lnTo>
                  <a:pt x="725" y="4561"/>
                </a:lnTo>
                <a:lnTo>
                  <a:pt x="819" y="4658"/>
                </a:lnTo>
                <a:lnTo>
                  <a:pt x="919" y="4750"/>
                </a:lnTo>
                <a:lnTo>
                  <a:pt x="1022" y="4837"/>
                </a:lnTo>
                <a:lnTo>
                  <a:pt x="1130" y="4919"/>
                </a:lnTo>
                <a:lnTo>
                  <a:pt x="1242" y="4995"/>
                </a:lnTo>
                <a:lnTo>
                  <a:pt x="1357" y="5066"/>
                </a:lnTo>
                <a:lnTo>
                  <a:pt x="1476" y="5131"/>
                </a:lnTo>
                <a:lnTo>
                  <a:pt x="1598" y="5190"/>
                </a:lnTo>
                <a:lnTo>
                  <a:pt x="1723" y="5243"/>
                </a:lnTo>
                <a:lnTo>
                  <a:pt x="1851" y="5290"/>
                </a:lnTo>
                <a:lnTo>
                  <a:pt x="1980" y="5331"/>
                </a:lnTo>
                <a:lnTo>
                  <a:pt x="2111" y="5365"/>
                </a:lnTo>
                <a:lnTo>
                  <a:pt x="2244" y="5393"/>
                </a:lnTo>
                <a:lnTo>
                  <a:pt x="2378" y="5414"/>
                </a:lnTo>
                <a:lnTo>
                  <a:pt x="2513" y="5429"/>
                </a:lnTo>
                <a:lnTo>
                  <a:pt x="2649" y="5436"/>
                </a:lnTo>
                <a:lnTo>
                  <a:pt x="2785" y="5438"/>
                </a:lnTo>
                <a:lnTo>
                  <a:pt x="2921" y="5432"/>
                </a:lnTo>
                <a:lnTo>
                  <a:pt x="3056" y="5420"/>
                </a:lnTo>
                <a:lnTo>
                  <a:pt x="3190" y="5401"/>
                </a:lnTo>
                <a:lnTo>
                  <a:pt x="3324" y="5376"/>
                </a:lnTo>
                <a:lnTo>
                  <a:pt x="3456" y="5344"/>
                </a:lnTo>
                <a:lnTo>
                  <a:pt x="3586" y="5306"/>
                </a:lnTo>
                <a:lnTo>
                  <a:pt x="3714" y="5261"/>
                </a:lnTo>
                <a:lnTo>
                  <a:pt x="3840" y="5211"/>
                </a:lnTo>
                <a:lnTo>
                  <a:pt x="3963" y="5154"/>
                </a:lnTo>
                <a:lnTo>
                  <a:pt x="4083" y="5091"/>
                </a:lnTo>
                <a:lnTo>
                  <a:pt x="4200" y="5022"/>
                </a:lnTo>
                <a:lnTo>
                  <a:pt x="4313" y="4947"/>
                </a:lnTo>
                <a:lnTo>
                  <a:pt x="4422" y="4868"/>
                </a:lnTo>
                <a:lnTo>
                  <a:pt x="4528" y="4782"/>
                </a:lnTo>
                <a:lnTo>
                  <a:pt x="4629" y="4692"/>
                </a:lnTo>
                <a:lnTo>
                  <a:pt x="4725" y="4597"/>
                </a:lnTo>
                <a:lnTo>
                  <a:pt x="4816" y="4497"/>
                </a:lnTo>
                <a:lnTo>
                  <a:pt x="4902" y="4393"/>
                </a:lnTo>
                <a:lnTo>
                  <a:pt x="4983" y="4285"/>
                </a:lnTo>
                <a:lnTo>
                  <a:pt x="5059" y="4173"/>
                </a:lnTo>
                <a:lnTo>
                  <a:pt x="5129" y="4058"/>
                </a:lnTo>
                <a:lnTo>
                  <a:pt x="5193" y="3939"/>
                </a:lnTo>
                <a:lnTo>
                  <a:pt x="5250" y="3817"/>
                </a:lnTo>
                <a:lnTo>
                  <a:pt x="5302" y="3693"/>
                </a:lnTo>
                <a:lnTo>
                  <a:pt x="5348" y="3566"/>
                </a:lnTo>
                <a:lnTo>
                  <a:pt x="5387" y="3437"/>
                </a:lnTo>
                <a:lnTo>
                  <a:pt x="5419" y="3306"/>
                </a:lnTo>
                <a:lnTo>
                  <a:pt x="5445" y="3174"/>
                </a:lnTo>
                <a:lnTo>
                  <a:pt x="5465" y="3040"/>
                </a:lnTo>
                <a:lnTo>
                  <a:pt x="5477" y="2906"/>
                </a:lnTo>
                <a:lnTo>
                  <a:pt x="5483" y="2772"/>
                </a:lnTo>
                <a:lnTo>
                  <a:pt x="5483" y="2637"/>
                </a:lnTo>
                <a:lnTo>
                  <a:pt x="5475" y="2503"/>
                </a:lnTo>
                <a:lnTo>
                  <a:pt x="5461" y="2369"/>
                </a:lnTo>
                <a:lnTo>
                  <a:pt x="5440" y="2236"/>
                </a:lnTo>
                <a:lnTo>
                  <a:pt x="5413" y="2104"/>
                </a:lnTo>
                <a:lnTo>
                  <a:pt x="5379" y="1973"/>
                </a:lnTo>
                <a:lnTo>
                  <a:pt x="5338" y="1845"/>
                </a:lnTo>
                <a:lnTo>
                  <a:pt x="5292" y="1718"/>
                </a:lnTo>
                <a:lnTo>
                  <a:pt x="5238" y="1594"/>
                </a:lnTo>
                <a:lnTo>
                  <a:pt x="5179" y="1473"/>
                </a:lnTo>
                <a:lnTo>
                  <a:pt x="5114" y="1355"/>
                </a:lnTo>
                <a:lnTo>
                  <a:pt x="5043" y="1240"/>
                </a:lnTo>
                <a:lnTo>
                  <a:pt x="4966" y="1129"/>
                </a:lnTo>
                <a:lnTo>
                  <a:pt x="4884" y="1022"/>
                </a:lnTo>
                <a:lnTo>
                  <a:pt x="4797" y="919"/>
                </a:lnTo>
                <a:lnTo>
                  <a:pt x="4704" y="820"/>
                </a:lnTo>
                <a:lnTo>
                  <a:pt x="4607" y="726"/>
                </a:lnTo>
                <a:lnTo>
                  <a:pt x="4505" y="637"/>
                </a:lnTo>
                <a:lnTo>
                  <a:pt x="4399" y="553"/>
                </a:lnTo>
                <a:lnTo>
                  <a:pt x="4289" y="474"/>
                </a:lnTo>
                <a:lnTo>
                  <a:pt x="4175" y="401"/>
                </a:lnTo>
                <a:lnTo>
                  <a:pt x="4057" y="333"/>
                </a:lnTo>
                <a:lnTo>
                  <a:pt x="3937" y="272"/>
                </a:lnTo>
                <a:lnTo>
                  <a:pt x="3813" y="216"/>
                </a:lnTo>
                <a:lnTo>
                  <a:pt x="3687" y="166"/>
                </a:lnTo>
                <a:lnTo>
                  <a:pt x="3558" y="123"/>
                </a:lnTo>
                <a:lnTo>
                  <a:pt x="3427" y="86"/>
                </a:lnTo>
                <a:lnTo>
                  <a:pt x="3295" y="56"/>
                </a:lnTo>
                <a:lnTo>
                  <a:pt x="3161" y="32"/>
                </a:lnTo>
                <a:lnTo>
                  <a:pt x="3027" y="15"/>
                </a:lnTo>
                <a:lnTo>
                  <a:pt x="2891" y="4"/>
                </a:lnTo>
                <a:lnTo>
                  <a:pt x="2756" y="0"/>
                </a:lnTo>
                <a:lnTo>
                  <a:pt x="2620" y="3"/>
                </a:lnTo>
                <a:lnTo>
                  <a:pt x="2484" y="12"/>
                </a:lnTo>
                <a:lnTo>
                  <a:pt x="2349" y="28"/>
                </a:lnTo>
                <a:lnTo>
                  <a:pt x="2215" y="51"/>
                </a:lnTo>
                <a:lnTo>
                  <a:pt x="2083" y="80"/>
                </a:lnTo>
                <a:lnTo>
                  <a:pt x="1952" y="115"/>
                </a:lnTo>
                <a:lnTo>
                  <a:pt x="1823" y="157"/>
                </a:lnTo>
                <a:lnTo>
                  <a:pt x="1696" y="206"/>
                </a:lnTo>
                <a:lnTo>
                  <a:pt x="1572" y="260"/>
                </a:lnTo>
              </a:path>
            </a:pathLst>
          </a:custGeom>
          <a:noFill/>
          <a:ln w="18360">
            <a:solidFill>
              <a:srgbClr val="FF0000"/>
            </a:solidFill>
            <a:round/>
            <a:headEnd/>
            <a:tailEnd/>
          </a:ln>
        </p:spPr>
        <p:txBody>
          <a:bodyPr/>
          <a:lstStyle/>
          <a:p>
            <a:endParaRPr lang="en-US"/>
          </a:p>
        </p:txBody>
      </p:sp>
      <p:sp>
        <p:nvSpPr>
          <p:cNvPr id="6148" name="Freeform 3"/>
          <p:cNvSpPr>
            <a:spLocks noChangeArrowheads="1"/>
          </p:cNvSpPr>
          <p:nvPr/>
        </p:nvSpPr>
        <p:spPr bwMode="auto">
          <a:xfrm>
            <a:off x="4381500" y="3074988"/>
            <a:ext cx="981075" cy="982662"/>
          </a:xfrm>
          <a:custGeom>
            <a:avLst/>
            <a:gdLst>
              <a:gd name="T0" fmla="*/ 144 w 2726"/>
              <a:gd name="T1" fmla="*/ 755 h 2728"/>
              <a:gd name="T2" fmla="*/ 89 w 2726"/>
              <a:gd name="T3" fmla="*/ 879 h 2728"/>
              <a:gd name="T4" fmla="*/ 47 w 2726"/>
              <a:gd name="T5" fmla="*/ 1008 h 2728"/>
              <a:gd name="T6" fmla="*/ 18 w 2726"/>
              <a:gd name="T7" fmla="*/ 1140 h 2728"/>
              <a:gd name="T8" fmla="*/ 3 w 2726"/>
              <a:gd name="T9" fmla="*/ 1274 h 2728"/>
              <a:gd name="T10" fmla="*/ 0 w 2726"/>
              <a:gd name="T11" fmla="*/ 1410 h 2728"/>
              <a:gd name="T12" fmla="*/ 12 w 2726"/>
              <a:gd name="T13" fmla="*/ 1544 h 2728"/>
              <a:gd name="T14" fmla="*/ 37 w 2726"/>
              <a:gd name="T15" fmla="*/ 1677 h 2728"/>
              <a:gd name="T16" fmla="*/ 74 w 2726"/>
              <a:gd name="T17" fmla="*/ 1807 h 2728"/>
              <a:gd name="T18" fmla="*/ 124 w 2726"/>
              <a:gd name="T19" fmla="*/ 1933 h 2728"/>
              <a:gd name="T20" fmla="*/ 187 w 2726"/>
              <a:gd name="T21" fmla="*/ 2053 h 2728"/>
              <a:gd name="T22" fmla="*/ 261 w 2726"/>
              <a:gd name="T23" fmla="*/ 2166 h 2728"/>
              <a:gd name="T24" fmla="*/ 346 w 2726"/>
              <a:gd name="T25" fmla="*/ 2271 h 2728"/>
              <a:gd name="T26" fmla="*/ 442 w 2726"/>
              <a:gd name="T27" fmla="*/ 2368 h 2728"/>
              <a:gd name="T28" fmla="*/ 545 w 2726"/>
              <a:gd name="T29" fmla="*/ 2454 h 2728"/>
              <a:gd name="T30" fmla="*/ 657 w 2726"/>
              <a:gd name="T31" fmla="*/ 2529 h 2728"/>
              <a:gd name="T32" fmla="*/ 777 w 2726"/>
              <a:gd name="T33" fmla="*/ 2594 h 2728"/>
              <a:gd name="T34" fmla="*/ 902 w 2726"/>
              <a:gd name="T35" fmla="*/ 2646 h 2728"/>
              <a:gd name="T36" fmla="*/ 1030 w 2726"/>
              <a:gd name="T37" fmla="*/ 2686 h 2728"/>
              <a:gd name="T38" fmla="*/ 1164 w 2726"/>
              <a:gd name="T39" fmla="*/ 2712 h 2728"/>
              <a:gd name="T40" fmla="*/ 1298 w 2726"/>
              <a:gd name="T41" fmla="*/ 2725 h 2728"/>
              <a:gd name="T42" fmla="*/ 1433 w 2726"/>
              <a:gd name="T43" fmla="*/ 2725 h 2728"/>
              <a:gd name="T44" fmla="*/ 1568 w 2726"/>
              <a:gd name="T45" fmla="*/ 2711 h 2728"/>
              <a:gd name="T46" fmla="*/ 1701 w 2726"/>
              <a:gd name="T47" fmla="*/ 2684 h 2728"/>
              <a:gd name="T48" fmla="*/ 1830 w 2726"/>
              <a:gd name="T49" fmla="*/ 2644 h 2728"/>
              <a:gd name="T50" fmla="*/ 1955 w 2726"/>
              <a:gd name="T51" fmla="*/ 2592 h 2728"/>
              <a:gd name="T52" fmla="*/ 2073 w 2726"/>
              <a:gd name="T53" fmla="*/ 2527 h 2728"/>
              <a:gd name="T54" fmla="*/ 2185 w 2726"/>
              <a:gd name="T55" fmla="*/ 2450 h 2728"/>
              <a:gd name="T56" fmla="*/ 2289 w 2726"/>
              <a:gd name="T57" fmla="*/ 2363 h 2728"/>
              <a:gd name="T58" fmla="*/ 2384 w 2726"/>
              <a:gd name="T59" fmla="*/ 2267 h 2728"/>
              <a:gd name="T60" fmla="*/ 2468 w 2726"/>
              <a:gd name="T61" fmla="*/ 2162 h 2728"/>
              <a:gd name="T62" fmla="*/ 2542 w 2726"/>
              <a:gd name="T63" fmla="*/ 2048 h 2728"/>
              <a:gd name="T64" fmla="*/ 2604 w 2726"/>
              <a:gd name="T65" fmla="*/ 1927 h 2728"/>
              <a:gd name="T66" fmla="*/ 2653 w 2726"/>
              <a:gd name="T67" fmla="*/ 1802 h 2728"/>
              <a:gd name="T68" fmla="*/ 2691 w 2726"/>
              <a:gd name="T69" fmla="*/ 1671 h 2728"/>
              <a:gd name="T70" fmla="*/ 2714 w 2726"/>
              <a:gd name="T71" fmla="*/ 1538 h 2728"/>
              <a:gd name="T72" fmla="*/ 2725 w 2726"/>
              <a:gd name="T73" fmla="*/ 1403 h 2728"/>
              <a:gd name="T74" fmla="*/ 2723 w 2726"/>
              <a:gd name="T75" fmla="*/ 1268 h 2728"/>
              <a:gd name="T76" fmla="*/ 2706 w 2726"/>
              <a:gd name="T77" fmla="*/ 1134 h 2728"/>
              <a:gd name="T78" fmla="*/ 2677 w 2726"/>
              <a:gd name="T79" fmla="*/ 1001 h 2728"/>
              <a:gd name="T80" fmla="*/ 2635 w 2726"/>
              <a:gd name="T81" fmla="*/ 873 h 2728"/>
              <a:gd name="T82" fmla="*/ 2580 w 2726"/>
              <a:gd name="T83" fmla="*/ 749 h 2728"/>
              <a:gd name="T84" fmla="*/ 2512 w 2726"/>
              <a:gd name="T85" fmla="*/ 632 h 2728"/>
              <a:gd name="T86" fmla="*/ 2435 w 2726"/>
              <a:gd name="T87" fmla="*/ 521 h 2728"/>
              <a:gd name="T88" fmla="*/ 2346 w 2726"/>
              <a:gd name="T89" fmla="*/ 419 h 2728"/>
              <a:gd name="T90" fmla="*/ 2247 w 2726"/>
              <a:gd name="T91" fmla="*/ 327 h 2728"/>
              <a:gd name="T92" fmla="*/ 2140 w 2726"/>
              <a:gd name="T93" fmla="*/ 244 h 2728"/>
              <a:gd name="T94" fmla="*/ 2025 w 2726"/>
              <a:gd name="T95" fmla="*/ 173 h 2728"/>
              <a:gd name="T96" fmla="*/ 1904 w 2726"/>
              <a:gd name="T97" fmla="*/ 113 h 2728"/>
              <a:gd name="T98" fmla="*/ 1777 w 2726"/>
              <a:gd name="T99" fmla="*/ 65 h 2728"/>
              <a:gd name="T100" fmla="*/ 1646 w 2726"/>
              <a:gd name="T101" fmla="*/ 30 h 2728"/>
              <a:gd name="T102" fmla="*/ 1512 w 2726"/>
              <a:gd name="T103" fmla="*/ 9 h 2728"/>
              <a:gd name="T104" fmla="*/ 1377 w 2726"/>
              <a:gd name="T105" fmla="*/ 0 h 2728"/>
              <a:gd name="T106" fmla="*/ 1243 w 2726"/>
              <a:gd name="T107" fmla="*/ 6 h 2728"/>
              <a:gd name="T108" fmla="*/ 1109 w 2726"/>
              <a:gd name="T109" fmla="*/ 25 h 2728"/>
              <a:gd name="T110" fmla="*/ 977 w 2726"/>
              <a:gd name="T111" fmla="*/ 56 h 2728"/>
              <a:gd name="T112" fmla="*/ 849 w 2726"/>
              <a:gd name="T113" fmla="*/ 101 h 2728"/>
              <a:gd name="T114" fmla="*/ 726 w 2726"/>
              <a:gd name="T115" fmla="*/ 158 h 27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726"/>
              <a:gd name="T175" fmla="*/ 0 h 2728"/>
              <a:gd name="T176" fmla="*/ 2726 w 2726"/>
              <a:gd name="T177" fmla="*/ 2728 h 272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726" h="2728">
                <a:moveTo>
                  <a:pt x="175" y="695"/>
                </a:moveTo>
                <a:lnTo>
                  <a:pt x="144" y="755"/>
                </a:lnTo>
                <a:lnTo>
                  <a:pt x="115" y="816"/>
                </a:lnTo>
                <a:lnTo>
                  <a:pt x="89" y="879"/>
                </a:lnTo>
                <a:lnTo>
                  <a:pt x="66" y="943"/>
                </a:lnTo>
                <a:lnTo>
                  <a:pt x="47" y="1008"/>
                </a:lnTo>
                <a:lnTo>
                  <a:pt x="31" y="1073"/>
                </a:lnTo>
                <a:lnTo>
                  <a:pt x="18" y="1140"/>
                </a:lnTo>
                <a:lnTo>
                  <a:pt x="8" y="1207"/>
                </a:lnTo>
                <a:lnTo>
                  <a:pt x="3" y="1274"/>
                </a:lnTo>
                <a:lnTo>
                  <a:pt x="0" y="1342"/>
                </a:lnTo>
                <a:lnTo>
                  <a:pt x="0" y="1410"/>
                </a:lnTo>
                <a:lnTo>
                  <a:pt x="5" y="1477"/>
                </a:lnTo>
                <a:lnTo>
                  <a:pt x="12" y="1544"/>
                </a:lnTo>
                <a:lnTo>
                  <a:pt x="23" y="1611"/>
                </a:lnTo>
                <a:lnTo>
                  <a:pt x="37" y="1677"/>
                </a:lnTo>
                <a:lnTo>
                  <a:pt x="53" y="1742"/>
                </a:lnTo>
                <a:lnTo>
                  <a:pt x="74" y="1807"/>
                </a:lnTo>
                <a:lnTo>
                  <a:pt x="98" y="1870"/>
                </a:lnTo>
                <a:lnTo>
                  <a:pt x="124" y="1933"/>
                </a:lnTo>
                <a:lnTo>
                  <a:pt x="154" y="1994"/>
                </a:lnTo>
                <a:lnTo>
                  <a:pt x="187" y="2053"/>
                </a:lnTo>
                <a:lnTo>
                  <a:pt x="223" y="2111"/>
                </a:lnTo>
                <a:lnTo>
                  <a:pt x="261" y="2166"/>
                </a:lnTo>
                <a:lnTo>
                  <a:pt x="303" y="2220"/>
                </a:lnTo>
                <a:lnTo>
                  <a:pt x="346" y="2271"/>
                </a:lnTo>
                <a:lnTo>
                  <a:pt x="392" y="2321"/>
                </a:lnTo>
                <a:lnTo>
                  <a:pt x="442" y="2368"/>
                </a:lnTo>
                <a:lnTo>
                  <a:pt x="492" y="2413"/>
                </a:lnTo>
                <a:lnTo>
                  <a:pt x="545" y="2454"/>
                </a:lnTo>
                <a:lnTo>
                  <a:pt x="601" y="2493"/>
                </a:lnTo>
                <a:lnTo>
                  <a:pt x="657" y="2529"/>
                </a:lnTo>
                <a:lnTo>
                  <a:pt x="716" y="2564"/>
                </a:lnTo>
                <a:lnTo>
                  <a:pt x="777" y="2594"/>
                </a:lnTo>
                <a:lnTo>
                  <a:pt x="839" y="2621"/>
                </a:lnTo>
                <a:lnTo>
                  <a:pt x="902" y="2646"/>
                </a:lnTo>
                <a:lnTo>
                  <a:pt x="965" y="2667"/>
                </a:lnTo>
                <a:lnTo>
                  <a:pt x="1030" y="2686"/>
                </a:lnTo>
                <a:lnTo>
                  <a:pt x="1097" y="2700"/>
                </a:lnTo>
                <a:lnTo>
                  <a:pt x="1164" y="2712"/>
                </a:lnTo>
                <a:lnTo>
                  <a:pt x="1231" y="2720"/>
                </a:lnTo>
                <a:lnTo>
                  <a:pt x="1298" y="2725"/>
                </a:lnTo>
                <a:lnTo>
                  <a:pt x="1366" y="2727"/>
                </a:lnTo>
                <a:lnTo>
                  <a:pt x="1433" y="2725"/>
                </a:lnTo>
                <a:lnTo>
                  <a:pt x="1501" y="2720"/>
                </a:lnTo>
                <a:lnTo>
                  <a:pt x="1568" y="2711"/>
                </a:lnTo>
                <a:lnTo>
                  <a:pt x="1634" y="2699"/>
                </a:lnTo>
                <a:lnTo>
                  <a:pt x="1701" y="2684"/>
                </a:lnTo>
                <a:lnTo>
                  <a:pt x="1766" y="2666"/>
                </a:lnTo>
                <a:lnTo>
                  <a:pt x="1830" y="2644"/>
                </a:lnTo>
                <a:lnTo>
                  <a:pt x="1893" y="2620"/>
                </a:lnTo>
                <a:lnTo>
                  <a:pt x="1955" y="2592"/>
                </a:lnTo>
                <a:lnTo>
                  <a:pt x="2015" y="2561"/>
                </a:lnTo>
                <a:lnTo>
                  <a:pt x="2073" y="2527"/>
                </a:lnTo>
                <a:lnTo>
                  <a:pt x="2130" y="2490"/>
                </a:lnTo>
                <a:lnTo>
                  <a:pt x="2185" y="2450"/>
                </a:lnTo>
                <a:lnTo>
                  <a:pt x="2238" y="2408"/>
                </a:lnTo>
                <a:lnTo>
                  <a:pt x="2289" y="2363"/>
                </a:lnTo>
                <a:lnTo>
                  <a:pt x="2337" y="2316"/>
                </a:lnTo>
                <a:lnTo>
                  <a:pt x="2384" y="2267"/>
                </a:lnTo>
                <a:lnTo>
                  <a:pt x="2427" y="2215"/>
                </a:lnTo>
                <a:lnTo>
                  <a:pt x="2468" y="2162"/>
                </a:lnTo>
                <a:lnTo>
                  <a:pt x="2506" y="2105"/>
                </a:lnTo>
                <a:lnTo>
                  <a:pt x="2542" y="2048"/>
                </a:lnTo>
                <a:lnTo>
                  <a:pt x="2574" y="1988"/>
                </a:lnTo>
                <a:lnTo>
                  <a:pt x="2604" y="1927"/>
                </a:lnTo>
                <a:lnTo>
                  <a:pt x="2630" y="1866"/>
                </a:lnTo>
                <a:lnTo>
                  <a:pt x="2653" y="1802"/>
                </a:lnTo>
                <a:lnTo>
                  <a:pt x="2673" y="1737"/>
                </a:lnTo>
                <a:lnTo>
                  <a:pt x="2691" y="1671"/>
                </a:lnTo>
                <a:lnTo>
                  <a:pt x="2704" y="1604"/>
                </a:lnTo>
                <a:lnTo>
                  <a:pt x="2714" y="1538"/>
                </a:lnTo>
                <a:lnTo>
                  <a:pt x="2721" y="1471"/>
                </a:lnTo>
                <a:lnTo>
                  <a:pt x="2725" y="1403"/>
                </a:lnTo>
                <a:lnTo>
                  <a:pt x="2725" y="1336"/>
                </a:lnTo>
                <a:lnTo>
                  <a:pt x="2723" y="1268"/>
                </a:lnTo>
                <a:lnTo>
                  <a:pt x="2715" y="1201"/>
                </a:lnTo>
                <a:lnTo>
                  <a:pt x="2706" y="1134"/>
                </a:lnTo>
                <a:lnTo>
                  <a:pt x="2693" y="1067"/>
                </a:lnTo>
                <a:lnTo>
                  <a:pt x="2677" y="1001"/>
                </a:lnTo>
                <a:lnTo>
                  <a:pt x="2657" y="937"/>
                </a:lnTo>
                <a:lnTo>
                  <a:pt x="2635" y="873"/>
                </a:lnTo>
                <a:lnTo>
                  <a:pt x="2609" y="811"/>
                </a:lnTo>
                <a:lnTo>
                  <a:pt x="2580" y="749"/>
                </a:lnTo>
                <a:lnTo>
                  <a:pt x="2548" y="690"/>
                </a:lnTo>
                <a:lnTo>
                  <a:pt x="2512" y="632"/>
                </a:lnTo>
                <a:lnTo>
                  <a:pt x="2475" y="576"/>
                </a:lnTo>
                <a:lnTo>
                  <a:pt x="2435" y="521"/>
                </a:lnTo>
                <a:lnTo>
                  <a:pt x="2391" y="469"/>
                </a:lnTo>
                <a:lnTo>
                  <a:pt x="2346" y="419"/>
                </a:lnTo>
                <a:lnTo>
                  <a:pt x="2297" y="372"/>
                </a:lnTo>
                <a:lnTo>
                  <a:pt x="2247" y="327"/>
                </a:lnTo>
                <a:lnTo>
                  <a:pt x="2194" y="284"/>
                </a:lnTo>
                <a:lnTo>
                  <a:pt x="2140" y="244"/>
                </a:lnTo>
                <a:lnTo>
                  <a:pt x="2083" y="207"/>
                </a:lnTo>
                <a:lnTo>
                  <a:pt x="2025" y="173"/>
                </a:lnTo>
                <a:lnTo>
                  <a:pt x="1965" y="141"/>
                </a:lnTo>
                <a:lnTo>
                  <a:pt x="1904" y="113"/>
                </a:lnTo>
                <a:lnTo>
                  <a:pt x="1841" y="87"/>
                </a:lnTo>
                <a:lnTo>
                  <a:pt x="1777" y="65"/>
                </a:lnTo>
                <a:lnTo>
                  <a:pt x="1712" y="46"/>
                </a:lnTo>
                <a:lnTo>
                  <a:pt x="1646" y="30"/>
                </a:lnTo>
                <a:lnTo>
                  <a:pt x="1579" y="18"/>
                </a:lnTo>
                <a:lnTo>
                  <a:pt x="1512" y="9"/>
                </a:lnTo>
                <a:lnTo>
                  <a:pt x="1445" y="3"/>
                </a:lnTo>
                <a:lnTo>
                  <a:pt x="1377" y="0"/>
                </a:lnTo>
                <a:lnTo>
                  <a:pt x="1309" y="2"/>
                </a:lnTo>
                <a:lnTo>
                  <a:pt x="1243" y="6"/>
                </a:lnTo>
                <a:lnTo>
                  <a:pt x="1175" y="13"/>
                </a:lnTo>
                <a:lnTo>
                  <a:pt x="1109" y="25"/>
                </a:lnTo>
                <a:lnTo>
                  <a:pt x="1042" y="39"/>
                </a:lnTo>
                <a:lnTo>
                  <a:pt x="977" y="56"/>
                </a:lnTo>
                <a:lnTo>
                  <a:pt x="912" y="77"/>
                </a:lnTo>
                <a:lnTo>
                  <a:pt x="849" y="101"/>
                </a:lnTo>
                <a:lnTo>
                  <a:pt x="787" y="128"/>
                </a:lnTo>
                <a:lnTo>
                  <a:pt x="726" y="158"/>
                </a:lnTo>
              </a:path>
            </a:pathLst>
          </a:custGeom>
          <a:noFill/>
          <a:ln w="18360">
            <a:solidFill>
              <a:srgbClr val="FF0000"/>
            </a:solidFill>
            <a:round/>
            <a:headEnd/>
            <a:tailEnd/>
          </a:ln>
        </p:spPr>
        <p:txBody>
          <a:bodyPr/>
          <a:lstStyle/>
          <a:p>
            <a:endParaRPr lang="en-US"/>
          </a:p>
        </p:txBody>
      </p:sp>
      <p:sp>
        <p:nvSpPr>
          <p:cNvPr id="6149" name="Freeform 4"/>
          <p:cNvSpPr>
            <a:spLocks noChangeArrowheads="1"/>
          </p:cNvSpPr>
          <p:nvPr/>
        </p:nvSpPr>
        <p:spPr bwMode="auto">
          <a:xfrm>
            <a:off x="3448050" y="2138363"/>
            <a:ext cx="2774950" cy="2774950"/>
          </a:xfrm>
          <a:custGeom>
            <a:avLst/>
            <a:gdLst>
              <a:gd name="T0" fmla="*/ 786 w 7707"/>
              <a:gd name="T1" fmla="*/ 1521 h 7706"/>
              <a:gd name="T2" fmla="*/ 570 w 7707"/>
              <a:gd name="T3" fmla="*/ 1837 h 7706"/>
              <a:gd name="T4" fmla="*/ 385 w 7707"/>
              <a:gd name="T5" fmla="*/ 2173 h 7706"/>
              <a:gd name="T6" fmla="*/ 236 w 7707"/>
              <a:gd name="T7" fmla="*/ 2526 h 7706"/>
              <a:gd name="T8" fmla="*/ 122 w 7707"/>
              <a:gd name="T9" fmla="*/ 2892 h 7706"/>
              <a:gd name="T10" fmla="*/ 45 w 7707"/>
              <a:gd name="T11" fmla="*/ 3267 h 7706"/>
              <a:gd name="T12" fmla="*/ 5 w 7707"/>
              <a:gd name="T13" fmla="*/ 3648 h 7706"/>
              <a:gd name="T14" fmla="*/ 4 w 7707"/>
              <a:gd name="T15" fmla="*/ 4032 h 7706"/>
              <a:gd name="T16" fmla="*/ 41 w 7707"/>
              <a:gd name="T17" fmla="*/ 4413 h 7706"/>
              <a:gd name="T18" fmla="*/ 115 w 7707"/>
              <a:gd name="T19" fmla="*/ 4789 h 7706"/>
              <a:gd name="T20" fmla="*/ 227 w 7707"/>
              <a:gd name="T21" fmla="*/ 5156 h 7706"/>
              <a:gd name="T22" fmla="*/ 374 w 7707"/>
              <a:gd name="T23" fmla="*/ 5510 h 7706"/>
              <a:gd name="T24" fmla="*/ 556 w 7707"/>
              <a:gd name="T25" fmla="*/ 5847 h 7706"/>
              <a:gd name="T26" fmla="*/ 770 w 7707"/>
              <a:gd name="T27" fmla="*/ 6165 h 7706"/>
              <a:gd name="T28" fmla="*/ 1015 w 7707"/>
              <a:gd name="T29" fmla="*/ 6459 h 7706"/>
              <a:gd name="T30" fmla="*/ 1288 w 7707"/>
              <a:gd name="T31" fmla="*/ 6728 h 7706"/>
              <a:gd name="T32" fmla="*/ 1587 w 7707"/>
              <a:gd name="T33" fmla="*/ 6969 h 7706"/>
              <a:gd name="T34" fmla="*/ 1907 w 7707"/>
              <a:gd name="T35" fmla="*/ 7179 h 7706"/>
              <a:gd name="T36" fmla="*/ 2247 w 7707"/>
              <a:gd name="T37" fmla="*/ 7355 h 7706"/>
              <a:gd name="T38" fmla="*/ 2603 w 7707"/>
              <a:gd name="T39" fmla="*/ 7498 h 7706"/>
              <a:gd name="T40" fmla="*/ 2971 w 7707"/>
              <a:gd name="T41" fmla="*/ 7604 h 7706"/>
              <a:gd name="T42" fmla="*/ 3348 w 7707"/>
              <a:gd name="T43" fmla="*/ 7673 h 7706"/>
              <a:gd name="T44" fmla="*/ 3730 w 7707"/>
              <a:gd name="T45" fmla="*/ 7704 h 7706"/>
              <a:gd name="T46" fmla="*/ 4114 w 7707"/>
              <a:gd name="T47" fmla="*/ 7697 h 7706"/>
              <a:gd name="T48" fmla="*/ 4494 w 7707"/>
              <a:gd name="T49" fmla="*/ 7652 h 7706"/>
              <a:gd name="T50" fmla="*/ 4868 w 7707"/>
              <a:gd name="T51" fmla="*/ 7570 h 7706"/>
              <a:gd name="T52" fmla="*/ 5233 w 7707"/>
              <a:gd name="T53" fmla="*/ 7451 h 7706"/>
              <a:gd name="T54" fmla="*/ 5583 w 7707"/>
              <a:gd name="T55" fmla="*/ 7296 h 7706"/>
              <a:gd name="T56" fmla="*/ 5917 w 7707"/>
              <a:gd name="T57" fmla="*/ 7107 h 7706"/>
              <a:gd name="T58" fmla="*/ 6230 w 7707"/>
              <a:gd name="T59" fmla="*/ 6886 h 7706"/>
              <a:gd name="T60" fmla="*/ 6519 w 7707"/>
              <a:gd name="T61" fmla="*/ 6635 h 7706"/>
              <a:gd name="T62" fmla="*/ 6782 w 7707"/>
              <a:gd name="T63" fmla="*/ 6356 h 7706"/>
              <a:gd name="T64" fmla="*/ 7016 w 7707"/>
              <a:gd name="T65" fmla="*/ 6053 h 7706"/>
              <a:gd name="T66" fmla="*/ 7219 w 7707"/>
              <a:gd name="T67" fmla="*/ 5727 h 7706"/>
              <a:gd name="T68" fmla="*/ 7389 w 7707"/>
              <a:gd name="T69" fmla="*/ 5384 h 7706"/>
              <a:gd name="T70" fmla="*/ 7523 w 7707"/>
              <a:gd name="T71" fmla="*/ 5025 h 7706"/>
              <a:gd name="T72" fmla="*/ 7622 w 7707"/>
              <a:gd name="T73" fmla="*/ 4655 h 7706"/>
              <a:gd name="T74" fmla="*/ 7683 w 7707"/>
              <a:gd name="T75" fmla="*/ 4276 h 7706"/>
              <a:gd name="T76" fmla="*/ 7706 w 7707"/>
              <a:gd name="T77" fmla="*/ 3894 h 7706"/>
              <a:gd name="T78" fmla="*/ 7691 w 7707"/>
              <a:gd name="T79" fmla="*/ 3511 h 7706"/>
              <a:gd name="T80" fmla="*/ 7638 w 7707"/>
              <a:gd name="T81" fmla="*/ 3131 h 7706"/>
              <a:gd name="T82" fmla="*/ 7547 w 7707"/>
              <a:gd name="T83" fmla="*/ 2759 h 7706"/>
              <a:gd name="T84" fmla="*/ 7420 w 7707"/>
              <a:gd name="T85" fmla="*/ 2397 h 7706"/>
              <a:gd name="T86" fmla="*/ 7258 w 7707"/>
              <a:gd name="T87" fmla="*/ 2050 h 7706"/>
              <a:gd name="T88" fmla="*/ 7062 w 7707"/>
              <a:gd name="T89" fmla="*/ 1721 h 7706"/>
              <a:gd name="T90" fmla="*/ 6834 w 7707"/>
              <a:gd name="T91" fmla="*/ 1412 h 7706"/>
              <a:gd name="T92" fmla="*/ 6577 w 7707"/>
              <a:gd name="T93" fmla="*/ 1128 h 7706"/>
              <a:gd name="T94" fmla="*/ 6293 w 7707"/>
              <a:gd name="T95" fmla="*/ 871 h 7706"/>
              <a:gd name="T96" fmla="*/ 5985 w 7707"/>
              <a:gd name="T97" fmla="*/ 643 h 7706"/>
              <a:gd name="T98" fmla="*/ 5655 w 7707"/>
              <a:gd name="T99" fmla="*/ 448 h 7706"/>
              <a:gd name="T100" fmla="*/ 5308 w 7707"/>
              <a:gd name="T101" fmla="*/ 285 h 7706"/>
              <a:gd name="T102" fmla="*/ 4947 w 7707"/>
              <a:gd name="T103" fmla="*/ 158 h 7706"/>
              <a:gd name="T104" fmla="*/ 4574 w 7707"/>
              <a:gd name="T105" fmla="*/ 68 h 7706"/>
              <a:gd name="T106" fmla="*/ 4195 w 7707"/>
              <a:gd name="T107" fmla="*/ 15 h 7706"/>
              <a:gd name="T108" fmla="*/ 3812 w 7707"/>
              <a:gd name="T109" fmla="*/ 0 h 7706"/>
              <a:gd name="T110" fmla="*/ 3429 w 7707"/>
              <a:gd name="T111" fmla="*/ 23 h 7706"/>
              <a:gd name="T112" fmla="*/ 3051 w 7707"/>
              <a:gd name="T113" fmla="*/ 84 h 7706"/>
              <a:gd name="T114" fmla="*/ 2680 w 7707"/>
              <a:gd name="T115" fmla="*/ 183 h 7706"/>
              <a:gd name="T116" fmla="*/ 2322 w 7707"/>
              <a:gd name="T117" fmla="*/ 317 h 7706"/>
              <a:gd name="T118" fmla="*/ 1978 w 7707"/>
              <a:gd name="T119" fmla="*/ 487 h 7706"/>
              <a:gd name="T120" fmla="*/ 1653 w 7707"/>
              <a:gd name="T121" fmla="*/ 690 h 770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707"/>
              <a:gd name="T184" fmla="*/ 0 h 7706"/>
              <a:gd name="T185" fmla="*/ 7707 w 7707"/>
              <a:gd name="T186" fmla="*/ 7706 h 770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707" h="7706">
                <a:moveTo>
                  <a:pt x="906" y="1371"/>
                </a:moveTo>
                <a:lnTo>
                  <a:pt x="786" y="1521"/>
                </a:lnTo>
                <a:lnTo>
                  <a:pt x="674" y="1676"/>
                </a:lnTo>
                <a:lnTo>
                  <a:pt x="570" y="1837"/>
                </a:lnTo>
                <a:lnTo>
                  <a:pt x="473" y="2003"/>
                </a:lnTo>
                <a:lnTo>
                  <a:pt x="385" y="2173"/>
                </a:lnTo>
                <a:lnTo>
                  <a:pt x="306" y="2348"/>
                </a:lnTo>
                <a:lnTo>
                  <a:pt x="236" y="2526"/>
                </a:lnTo>
                <a:lnTo>
                  <a:pt x="174" y="2707"/>
                </a:lnTo>
                <a:lnTo>
                  <a:pt x="122" y="2892"/>
                </a:lnTo>
                <a:lnTo>
                  <a:pt x="79" y="3079"/>
                </a:lnTo>
                <a:lnTo>
                  <a:pt x="45" y="3267"/>
                </a:lnTo>
                <a:lnTo>
                  <a:pt x="20" y="3457"/>
                </a:lnTo>
                <a:lnTo>
                  <a:pt x="5" y="3648"/>
                </a:lnTo>
                <a:lnTo>
                  <a:pt x="0" y="3840"/>
                </a:lnTo>
                <a:lnTo>
                  <a:pt x="4" y="4032"/>
                </a:lnTo>
                <a:lnTo>
                  <a:pt x="18" y="4223"/>
                </a:lnTo>
                <a:lnTo>
                  <a:pt x="41" y="4413"/>
                </a:lnTo>
                <a:lnTo>
                  <a:pt x="74" y="4602"/>
                </a:lnTo>
                <a:lnTo>
                  <a:pt x="115" y="4789"/>
                </a:lnTo>
                <a:lnTo>
                  <a:pt x="167" y="4974"/>
                </a:lnTo>
                <a:lnTo>
                  <a:pt x="227" y="5156"/>
                </a:lnTo>
                <a:lnTo>
                  <a:pt x="296" y="5334"/>
                </a:lnTo>
                <a:lnTo>
                  <a:pt x="374" y="5510"/>
                </a:lnTo>
                <a:lnTo>
                  <a:pt x="461" y="5680"/>
                </a:lnTo>
                <a:lnTo>
                  <a:pt x="556" y="5847"/>
                </a:lnTo>
                <a:lnTo>
                  <a:pt x="659" y="6008"/>
                </a:lnTo>
                <a:lnTo>
                  <a:pt x="770" y="6165"/>
                </a:lnTo>
                <a:lnTo>
                  <a:pt x="889" y="6315"/>
                </a:lnTo>
                <a:lnTo>
                  <a:pt x="1015" y="6459"/>
                </a:lnTo>
                <a:lnTo>
                  <a:pt x="1148" y="6597"/>
                </a:lnTo>
                <a:lnTo>
                  <a:pt x="1288" y="6728"/>
                </a:lnTo>
                <a:lnTo>
                  <a:pt x="1434" y="6852"/>
                </a:lnTo>
                <a:lnTo>
                  <a:pt x="1587" y="6969"/>
                </a:lnTo>
                <a:lnTo>
                  <a:pt x="1744" y="7078"/>
                </a:lnTo>
                <a:lnTo>
                  <a:pt x="1907" y="7179"/>
                </a:lnTo>
                <a:lnTo>
                  <a:pt x="2075" y="7271"/>
                </a:lnTo>
                <a:lnTo>
                  <a:pt x="2247" y="7355"/>
                </a:lnTo>
                <a:lnTo>
                  <a:pt x="2424" y="7431"/>
                </a:lnTo>
                <a:lnTo>
                  <a:pt x="2603" y="7498"/>
                </a:lnTo>
                <a:lnTo>
                  <a:pt x="2786" y="7555"/>
                </a:lnTo>
                <a:lnTo>
                  <a:pt x="2971" y="7604"/>
                </a:lnTo>
                <a:lnTo>
                  <a:pt x="3159" y="7643"/>
                </a:lnTo>
                <a:lnTo>
                  <a:pt x="3348" y="7673"/>
                </a:lnTo>
                <a:lnTo>
                  <a:pt x="3539" y="7693"/>
                </a:lnTo>
                <a:lnTo>
                  <a:pt x="3730" y="7704"/>
                </a:lnTo>
                <a:lnTo>
                  <a:pt x="3922" y="7705"/>
                </a:lnTo>
                <a:lnTo>
                  <a:pt x="4114" y="7697"/>
                </a:lnTo>
                <a:lnTo>
                  <a:pt x="4304" y="7679"/>
                </a:lnTo>
                <a:lnTo>
                  <a:pt x="4494" y="7652"/>
                </a:lnTo>
                <a:lnTo>
                  <a:pt x="4682" y="7616"/>
                </a:lnTo>
                <a:lnTo>
                  <a:pt x="4868" y="7570"/>
                </a:lnTo>
                <a:lnTo>
                  <a:pt x="5052" y="7515"/>
                </a:lnTo>
                <a:lnTo>
                  <a:pt x="5233" y="7451"/>
                </a:lnTo>
                <a:lnTo>
                  <a:pt x="5410" y="7377"/>
                </a:lnTo>
                <a:lnTo>
                  <a:pt x="5583" y="7296"/>
                </a:lnTo>
                <a:lnTo>
                  <a:pt x="5752" y="7205"/>
                </a:lnTo>
                <a:lnTo>
                  <a:pt x="5917" y="7107"/>
                </a:lnTo>
                <a:lnTo>
                  <a:pt x="6076" y="7000"/>
                </a:lnTo>
                <a:lnTo>
                  <a:pt x="6230" y="6886"/>
                </a:lnTo>
                <a:lnTo>
                  <a:pt x="6378" y="6764"/>
                </a:lnTo>
                <a:lnTo>
                  <a:pt x="6519" y="6635"/>
                </a:lnTo>
                <a:lnTo>
                  <a:pt x="6654" y="6499"/>
                </a:lnTo>
                <a:lnTo>
                  <a:pt x="6782" y="6356"/>
                </a:lnTo>
                <a:lnTo>
                  <a:pt x="6903" y="6207"/>
                </a:lnTo>
                <a:lnTo>
                  <a:pt x="7016" y="6053"/>
                </a:lnTo>
                <a:lnTo>
                  <a:pt x="7122" y="5893"/>
                </a:lnTo>
                <a:lnTo>
                  <a:pt x="7219" y="5727"/>
                </a:lnTo>
                <a:lnTo>
                  <a:pt x="7308" y="5558"/>
                </a:lnTo>
                <a:lnTo>
                  <a:pt x="7389" y="5384"/>
                </a:lnTo>
                <a:lnTo>
                  <a:pt x="7461" y="5206"/>
                </a:lnTo>
                <a:lnTo>
                  <a:pt x="7523" y="5025"/>
                </a:lnTo>
                <a:lnTo>
                  <a:pt x="7577" y="4841"/>
                </a:lnTo>
                <a:lnTo>
                  <a:pt x="7622" y="4655"/>
                </a:lnTo>
                <a:lnTo>
                  <a:pt x="7657" y="4466"/>
                </a:lnTo>
                <a:lnTo>
                  <a:pt x="7683" y="4276"/>
                </a:lnTo>
                <a:lnTo>
                  <a:pt x="7699" y="4085"/>
                </a:lnTo>
                <a:lnTo>
                  <a:pt x="7706" y="3894"/>
                </a:lnTo>
                <a:lnTo>
                  <a:pt x="7703" y="3702"/>
                </a:lnTo>
                <a:lnTo>
                  <a:pt x="7691" y="3511"/>
                </a:lnTo>
                <a:lnTo>
                  <a:pt x="7669" y="3320"/>
                </a:lnTo>
                <a:lnTo>
                  <a:pt x="7638" y="3131"/>
                </a:lnTo>
                <a:lnTo>
                  <a:pt x="7597" y="2944"/>
                </a:lnTo>
                <a:lnTo>
                  <a:pt x="7547" y="2759"/>
                </a:lnTo>
                <a:lnTo>
                  <a:pt x="7488" y="2576"/>
                </a:lnTo>
                <a:lnTo>
                  <a:pt x="7420" y="2397"/>
                </a:lnTo>
                <a:lnTo>
                  <a:pt x="7344" y="2222"/>
                </a:lnTo>
                <a:lnTo>
                  <a:pt x="7258" y="2050"/>
                </a:lnTo>
                <a:lnTo>
                  <a:pt x="7164" y="1883"/>
                </a:lnTo>
                <a:lnTo>
                  <a:pt x="7062" y="1721"/>
                </a:lnTo>
                <a:lnTo>
                  <a:pt x="6952" y="1564"/>
                </a:lnTo>
                <a:lnTo>
                  <a:pt x="6834" y="1412"/>
                </a:lnTo>
                <a:lnTo>
                  <a:pt x="6709" y="1267"/>
                </a:lnTo>
                <a:lnTo>
                  <a:pt x="6577" y="1128"/>
                </a:lnTo>
                <a:lnTo>
                  <a:pt x="6438" y="996"/>
                </a:lnTo>
                <a:lnTo>
                  <a:pt x="6293" y="871"/>
                </a:lnTo>
                <a:lnTo>
                  <a:pt x="6142" y="753"/>
                </a:lnTo>
                <a:lnTo>
                  <a:pt x="5985" y="643"/>
                </a:lnTo>
                <a:lnTo>
                  <a:pt x="5822" y="541"/>
                </a:lnTo>
                <a:lnTo>
                  <a:pt x="5655" y="448"/>
                </a:lnTo>
                <a:lnTo>
                  <a:pt x="5484" y="362"/>
                </a:lnTo>
                <a:lnTo>
                  <a:pt x="5308" y="285"/>
                </a:lnTo>
                <a:lnTo>
                  <a:pt x="5129" y="217"/>
                </a:lnTo>
                <a:lnTo>
                  <a:pt x="4947" y="158"/>
                </a:lnTo>
                <a:lnTo>
                  <a:pt x="4761" y="109"/>
                </a:lnTo>
                <a:lnTo>
                  <a:pt x="4574" y="68"/>
                </a:lnTo>
                <a:lnTo>
                  <a:pt x="4385" y="37"/>
                </a:lnTo>
                <a:lnTo>
                  <a:pt x="4195" y="15"/>
                </a:lnTo>
                <a:lnTo>
                  <a:pt x="4003" y="3"/>
                </a:lnTo>
                <a:lnTo>
                  <a:pt x="3812" y="0"/>
                </a:lnTo>
                <a:lnTo>
                  <a:pt x="3620" y="7"/>
                </a:lnTo>
                <a:lnTo>
                  <a:pt x="3429" y="23"/>
                </a:lnTo>
                <a:lnTo>
                  <a:pt x="3239" y="49"/>
                </a:lnTo>
                <a:lnTo>
                  <a:pt x="3051" y="84"/>
                </a:lnTo>
                <a:lnTo>
                  <a:pt x="2864" y="129"/>
                </a:lnTo>
                <a:lnTo>
                  <a:pt x="2680" y="183"/>
                </a:lnTo>
                <a:lnTo>
                  <a:pt x="2499" y="246"/>
                </a:lnTo>
                <a:lnTo>
                  <a:pt x="2322" y="317"/>
                </a:lnTo>
                <a:lnTo>
                  <a:pt x="2148" y="398"/>
                </a:lnTo>
                <a:lnTo>
                  <a:pt x="1978" y="487"/>
                </a:lnTo>
                <a:lnTo>
                  <a:pt x="1813" y="584"/>
                </a:lnTo>
                <a:lnTo>
                  <a:pt x="1653" y="690"/>
                </a:lnTo>
                <a:lnTo>
                  <a:pt x="1498" y="803"/>
                </a:lnTo>
              </a:path>
            </a:pathLst>
          </a:custGeom>
          <a:noFill/>
          <a:ln w="18360">
            <a:solidFill>
              <a:srgbClr val="FF0000"/>
            </a:solidFill>
            <a:round/>
            <a:headEnd/>
            <a:tailEnd/>
          </a:ln>
        </p:spPr>
        <p:txBody>
          <a:bodyPr/>
          <a:lstStyle/>
          <a:p>
            <a:endParaRPr lang="en-US"/>
          </a:p>
        </p:txBody>
      </p:sp>
      <p:sp>
        <p:nvSpPr>
          <p:cNvPr id="6150" name="Line 5"/>
          <p:cNvSpPr>
            <a:spLocks noChangeShapeType="1"/>
          </p:cNvSpPr>
          <p:nvPr/>
        </p:nvSpPr>
        <p:spPr bwMode="auto">
          <a:xfrm flipH="1">
            <a:off x="4354513" y="3416300"/>
            <a:ext cx="49212" cy="171450"/>
          </a:xfrm>
          <a:prstGeom prst="line">
            <a:avLst/>
          </a:prstGeom>
          <a:noFill/>
          <a:ln w="18360">
            <a:solidFill>
              <a:srgbClr val="FF0000"/>
            </a:solidFill>
            <a:round/>
            <a:headEnd/>
            <a:tailEnd type="triangle" w="lg" len="lg"/>
          </a:ln>
        </p:spPr>
        <p:txBody>
          <a:bodyPr/>
          <a:lstStyle/>
          <a:p>
            <a:endParaRPr lang="en-US"/>
          </a:p>
        </p:txBody>
      </p:sp>
      <p:sp>
        <p:nvSpPr>
          <p:cNvPr id="6151" name="Line 6"/>
          <p:cNvSpPr>
            <a:spLocks noChangeShapeType="1"/>
          </p:cNvSpPr>
          <p:nvPr/>
        </p:nvSpPr>
        <p:spPr bwMode="auto">
          <a:xfrm flipH="1">
            <a:off x="3903663" y="3170238"/>
            <a:ext cx="49212" cy="171450"/>
          </a:xfrm>
          <a:prstGeom prst="line">
            <a:avLst/>
          </a:prstGeom>
          <a:noFill/>
          <a:ln w="18360">
            <a:solidFill>
              <a:srgbClr val="FF0000"/>
            </a:solidFill>
            <a:round/>
            <a:headEnd/>
            <a:tailEnd type="triangle" w="lg" len="lg"/>
          </a:ln>
        </p:spPr>
        <p:txBody>
          <a:bodyPr/>
          <a:lstStyle/>
          <a:p>
            <a:endParaRPr lang="en-US"/>
          </a:p>
        </p:txBody>
      </p:sp>
      <p:sp>
        <p:nvSpPr>
          <p:cNvPr id="6152" name="Line 7"/>
          <p:cNvSpPr>
            <a:spLocks noChangeShapeType="1"/>
          </p:cNvSpPr>
          <p:nvPr/>
        </p:nvSpPr>
        <p:spPr bwMode="auto">
          <a:xfrm flipH="1">
            <a:off x="3492500" y="3041650"/>
            <a:ext cx="49213" cy="171450"/>
          </a:xfrm>
          <a:prstGeom prst="line">
            <a:avLst/>
          </a:prstGeom>
          <a:noFill/>
          <a:ln w="18360">
            <a:solidFill>
              <a:srgbClr val="FF0000"/>
            </a:solidFill>
            <a:round/>
            <a:headEnd/>
            <a:tailEnd type="triangle" w="lg" len="lg"/>
          </a:ln>
        </p:spPr>
        <p:txBody>
          <a:bodyPr/>
          <a:lstStyle/>
          <a:p>
            <a:endParaRPr lang="en-US"/>
          </a:p>
        </p:txBody>
      </p:sp>
      <p:sp>
        <p:nvSpPr>
          <p:cNvPr id="6153" name="Oval 8"/>
          <p:cNvSpPr>
            <a:spLocks noChangeArrowheads="1"/>
          </p:cNvSpPr>
          <p:nvPr/>
        </p:nvSpPr>
        <p:spPr bwMode="auto">
          <a:xfrm>
            <a:off x="3765550" y="2427288"/>
            <a:ext cx="250825" cy="225425"/>
          </a:xfrm>
          <a:prstGeom prst="ellipse">
            <a:avLst/>
          </a:prstGeom>
          <a:noFill/>
          <a:ln w="18360">
            <a:solidFill>
              <a:srgbClr val="FF0000"/>
            </a:solidFill>
            <a:round/>
            <a:headEnd/>
            <a:tailEnd/>
          </a:ln>
        </p:spPr>
        <p:txBody>
          <a:bodyPr wrap="none" anchor="ctr"/>
          <a:lstStyle/>
          <a:p>
            <a:endParaRPr lang="en-US"/>
          </a:p>
        </p:txBody>
      </p:sp>
      <p:sp>
        <p:nvSpPr>
          <p:cNvPr id="6154" name="Oval 9"/>
          <p:cNvSpPr>
            <a:spLocks noChangeArrowheads="1"/>
          </p:cNvSpPr>
          <p:nvPr/>
        </p:nvSpPr>
        <p:spPr bwMode="auto">
          <a:xfrm>
            <a:off x="4176713" y="2652713"/>
            <a:ext cx="250825" cy="215900"/>
          </a:xfrm>
          <a:prstGeom prst="ellipse">
            <a:avLst/>
          </a:prstGeom>
          <a:noFill/>
          <a:ln w="18360">
            <a:solidFill>
              <a:srgbClr val="FF0000"/>
            </a:solidFill>
            <a:round/>
            <a:headEnd/>
            <a:tailEnd/>
          </a:ln>
        </p:spPr>
        <p:txBody>
          <a:bodyPr wrap="none" anchor="ctr"/>
          <a:lstStyle/>
          <a:p>
            <a:endParaRPr lang="en-US"/>
          </a:p>
        </p:txBody>
      </p:sp>
      <p:sp>
        <p:nvSpPr>
          <p:cNvPr id="6155" name="Oval 10"/>
          <p:cNvSpPr>
            <a:spLocks noChangeArrowheads="1"/>
          </p:cNvSpPr>
          <p:nvPr/>
        </p:nvSpPr>
        <p:spPr bwMode="auto">
          <a:xfrm>
            <a:off x="4427538" y="3113088"/>
            <a:ext cx="250825" cy="225425"/>
          </a:xfrm>
          <a:prstGeom prst="ellipse">
            <a:avLst/>
          </a:prstGeom>
          <a:noFill/>
          <a:ln w="18360">
            <a:solidFill>
              <a:srgbClr val="FF0000"/>
            </a:solidFill>
            <a:round/>
            <a:headEnd/>
            <a:tailEnd/>
          </a:ln>
        </p:spPr>
        <p:txBody>
          <a:bodyPr wrap="none" anchor="ctr"/>
          <a:lstStyle/>
          <a:p>
            <a:endParaRPr lang="en-US"/>
          </a:p>
        </p:txBody>
      </p:sp>
      <p:sp>
        <p:nvSpPr>
          <p:cNvPr id="6156" name="Text Box 11"/>
          <p:cNvSpPr txBox="1">
            <a:spLocks noChangeArrowheads="1"/>
          </p:cNvSpPr>
          <p:nvPr/>
        </p:nvSpPr>
        <p:spPr bwMode="auto">
          <a:xfrm>
            <a:off x="3824288" y="2268538"/>
            <a:ext cx="307975" cy="396875"/>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6157" name="Text Box 12"/>
          <p:cNvSpPr txBox="1">
            <a:spLocks noChangeArrowheads="1"/>
          </p:cNvSpPr>
          <p:nvPr/>
        </p:nvSpPr>
        <p:spPr bwMode="auto">
          <a:xfrm>
            <a:off x="4246563" y="2493963"/>
            <a:ext cx="217487" cy="43973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6158" name="Text Box 13"/>
          <p:cNvSpPr txBox="1">
            <a:spLocks noChangeArrowheads="1"/>
          </p:cNvSpPr>
          <p:nvPr/>
        </p:nvSpPr>
        <p:spPr bwMode="auto">
          <a:xfrm>
            <a:off x="4475163" y="2954338"/>
            <a:ext cx="217487" cy="43973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6159" name="Text Box 14"/>
          <p:cNvSpPr txBox="1">
            <a:spLocks noChangeArrowheads="1"/>
          </p:cNvSpPr>
          <p:nvPr/>
        </p:nvSpPr>
        <p:spPr bwMode="auto">
          <a:xfrm>
            <a:off x="4805363" y="3414713"/>
            <a:ext cx="217487" cy="40798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00FFFF"/>
                </a:solidFill>
              </a:rPr>
              <a:t>+</a:t>
            </a:r>
          </a:p>
        </p:txBody>
      </p:sp>
      <p:sp>
        <p:nvSpPr>
          <p:cNvPr id="6160" name="Oval 15"/>
          <p:cNvSpPr>
            <a:spLocks noChangeArrowheads="1"/>
          </p:cNvSpPr>
          <p:nvPr/>
        </p:nvSpPr>
        <p:spPr bwMode="auto">
          <a:xfrm>
            <a:off x="4746625" y="3433763"/>
            <a:ext cx="268288" cy="268287"/>
          </a:xfrm>
          <a:prstGeom prst="ellipse">
            <a:avLst/>
          </a:prstGeom>
          <a:noFill/>
          <a:ln w="18360">
            <a:solidFill>
              <a:srgbClr val="00FFFF"/>
            </a:solidFill>
            <a:round/>
            <a:headEnd/>
            <a:tailEnd/>
          </a:ln>
        </p:spPr>
        <p:txBody>
          <a:bodyPr wrap="none" anchor="ctr"/>
          <a:lstStyle/>
          <a:p>
            <a:endParaRPr lang="en-US"/>
          </a:p>
        </p:txBody>
      </p:sp>
      <p:sp>
        <p:nvSpPr>
          <p:cNvPr id="9232" name="Text Box 16"/>
          <p:cNvSpPr txBox="1">
            <a:spLocks noChangeArrowheads="1"/>
          </p:cNvSpPr>
          <p:nvPr/>
        </p:nvSpPr>
        <p:spPr bwMode="auto">
          <a:xfrm>
            <a:off x="925513" y="5532438"/>
            <a:ext cx="7362825" cy="1477962"/>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a:solidFill>
                  <a:srgbClr val="FFFFFF"/>
                </a:solidFill>
              </a:rPr>
              <a:t>The atom can only absorb photons with </a:t>
            </a:r>
            <a:r>
              <a:rPr lang="en-GB" u="sng">
                <a:solidFill>
                  <a:srgbClr val="FFFFFF"/>
                </a:solidFill>
              </a:rPr>
              <a:t>exactly the right energy</a:t>
            </a:r>
            <a:r>
              <a:rPr lang="en-GB">
                <a:solidFill>
                  <a:srgbClr val="FFFFFF"/>
                </a:solidFill>
              </a:rPr>
              <a:t> to boost the electron to one of its higher levels.</a:t>
            </a: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endParaRPr lang="en-GB">
              <a:solidFill>
                <a:srgbClr val="FFFFFF"/>
              </a:solidFill>
            </a:endParaRPr>
          </a:p>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a:solidFill>
                  <a:srgbClr val="FFFFFF"/>
                </a:solidFill>
              </a:rPr>
              <a:t>(photon energy  </a:t>
            </a:r>
            <a:r>
              <a:rPr lang="el-GR">
                <a:solidFill>
                  <a:srgbClr val="FFFFFF"/>
                </a:solidFill>
                <a:cs typeface="Times New Roman" pitchFamily="18" charset="0"/>
              </a:rPr>
              <a:t>α</a:t>
            </a:r>
            <a:r>
              <a:rPr lang="en-GB">
                <a:solidFill>
                  <a:srgbClr val="FFFFFF"/>
                </a:solidFill>
                <a:latin typeface="Symbol" pitchFamily="18" charset="2"/>
              </a:rPr>
              <a:t>  </a:t>
            </a:r>
            <a:r>
              <a:rPr lang="en-GB">
                <a:solidFill>
                  <a:srgbClr val="FFFFFF"/>
                </a:solidFill>
                <a:cs typeface="Times New Roman" pitchFamily="18" charset="0"/>
              </a:rPr>
              <a:t>frequency</a:t>
            </a:r>
            <a:r>
              <a:rPr lang="en-GB">
                <a:solidFill>
                  <a:srgbClr val="FFFFFF"/>
                </a:solidFill>
                <a:latin typeface="Times" pitchFamily="16" charset="0"/>
              </a:rPr>
              <a:t>)</a:t>
            </a:r>
          </a:p>
        </p:txBody>
      </p:sp>
      <p:sp>
        <p:nvSpPr>
          <p:cNvPr id="6162" name="Text Box 18"/>
          <p:cNvSpPr txBox="1">
            <a:spLocks noChangeArrowheads="1"/>
          </p:cNvSpPr>
          <p:nvPr/>
        </p:nvSpPr>
        <p:spPr bwMode="auto">
          <a:xfrm>
            <a:off x="6488113" y="3246438"/>
            <a:ext cx="3276600" cy="396875"/>
          </a:xfrm>
          <a:prstGeom prst="rect">
            <a:avLst/>
          </a:prstGeom>
          <a:noFill/>
          <a:ln w="9525">
            <a:noFill/>
            <a:miter lim="800000"/>
            <a:headEnd/>
            <a:tailEnd/>
          </a:ln>
        </p:spPr>
        <p:txBody>
          <a:bodyPr>
            <a:spAutoFit/>
          </a:bodyPr>
          <a:lstStyle/>
          <a:p>
            <a:pPr>
              <a:spcBef>
                <a:spcPct val="50000"/>
              </a:spcBef>
            </a:pPr>
            <a:r>
              <a:rPr lang="en-US" sz="2000" dirty="0"/>
              <a:t>a few energy levels of </a:t>
            </a:r>
            <a:r>
              <a:rPr lang="en-US" sz="2000" dirty="0" smtClean="0"/>
              <a:t>H</a:t>
            </a:r>
            <a:endParaRPr lang="en-US" sz="2000" dirty="0"/>
          </a:p>
        </p:txBody>
      </p:sp>
      <p:sp>
        <p:nvSpPr>
          <p:cNvPr id="2" name="Slide Number Placeholder 1"/>
          <p:cNvSpPr>
            <a:spLocks noGrp="1"/>
          </p:cNvSpPr>
          <p:nvPr>
            <p:ph type="sldNum" sz="quarter" idx="10"/>
          </p:nvPr>
        </p:nvSpPr>
        <p:spPr/>
        <p:txBody>
          <a:bodyPr/>
          <a:lstStyle/>
          <a:p>
            <a:fld id="{650EEBCE-A79D-4AC2-B30D-E15368725709}" type="slidenum">
              <a:rPr lang="en-US" smtClean="0"/>
              <a:pPr/>
              <a:t>6</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32"/>
                                        </p:tgtEl>
                                        <p:attrNameLst>
                                          <p:attrName>style.visibility</p:attrName>
                                        </p:attrNameLst>
                                      </p:cBhvr>
                                      <p:to>
                                        <p:strVal val="visible"/>
                                      </p:to>
                                    </p:set>
                                    <p:anim calcmode="lin" valueType="num">
                                      <p:cBhvr additive="base">
                                        <p:cTn id="7" dur="500" fill="hold"/>
                                        <p:tgtEl>
                                          <p:spTgt spid="9232"/>
                                        </p:tgtEl>
                                        <p:attrNameLst>
                                          <p:attrName>ppt_x</p:attrName>
                                        </p:attrNameLst>
                                      </p:cBhvr>
                                      <p:tavLst>
                                        <p:tav tm="0">
                                          <p:val>
                                            <p:strVal val="#ppt_x"/>
                                          </p:val>
                                        </p:tav>
                                        <p:tav tm="100000">
                                          <p:val>
                                            <p:strVal val="#ppt_x"/>
                                          </p:val>
                                        </p:tav>
                                      </p:tavLst>
                                    </p:anim>
                                    <p:anim calcmode="lin" valueType="num">
                                      <p:cBhvr additive="base">
                                        <p:cTn id="8" dur="500" fill="hold"/>
                                        <p:tgtEl>
                                          <p:spTgt spid="92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temp"/>
          <p:cNvPicPr>
            <a:picLocks noChangeAspect="1" noChangeArrowheads="1"/>
          </p:cNvPicPr>
          <p:nvPr/>
        </p:nvPicPr>
        <p:blipFill>
          <a:blip r:embed="rId3"/>
          <a:srcRect/>
          <a:stretch>
            <a:fillRect/>
          </a:stretch>
        </p:blipFill>
        <p:spPr bwMode="auto">
          <a:xfrm>
            <a:off x="620713" y="655638"/>
            <a:ext cx="8763000" cy="6202362"/>
          </a:xfrm>
          <a:prstGeom prst="rect">
            <a:avLst/>
          </a:prstGeom>
          <a:noFill/>
          <a:ln w="9525">
            <a:noFill/>
            <a:miter lim="800000"/>
            <a:headEnd/>
            <a:tailEnd/>
          </a:ln>
        </p:spPr>
      </p:pic>
      <p:sp>
        <p:nvSpPr>
          <p:cNvPr id="7171" name="Text Box 3"/>
          <p:cNvSpPr txBox="1">
            <a:spLocks noChangeArrowheads="1"/>
          </p:cNvSpPr>
          <p:nvPr/>
        </p:nvSpPr>
        <p:spPr bwMode="auto">
          <a:xfrm>
            <a:off x="525463" y="198438"/>
            <a:ext cx="9053512" cy="365125"/>
          </a:xfrm>
          <a:prstGeom prst="rect">
            <a:avLst/>
          </a:prstGeom>
          <a:noFill/>
          <a:ln w="36720">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solidFill>
                  <a:srgbClr val="FFFFFF"/>
                </a:solidFill>
              </a:rPr>
              <a:t>When an atom </a:t>
            </a:r>
            <a:r>
              <a:rPr lang="en-GB" u="sng">
                <a:solidFill>
                  <a:srgbClr val="FFFFFF"/>
                </a:solidFill>
              </a:rPr>
              <a:t>absorbs</a:t>
            </a:r>
            <a:r>
              <a:rPr lang="en-GB">
                <a:solidFill>
                  <a:srgbClr val="FFFFFF"/>
                </a:solidFill>
              </a:rPr>
              <a:t> a photon, it moves to a higher energy state briefly</a:t>
            </a:r>
          </a:p>
        </p:txBody>
      </p:sp>
      <p:sp>
        <p:nvSpPr>
          <p:cNvPr id="7172" name="Text Box 4"/>
          <p:cNvSpPr txBox="1">
            <a:spLocks noChangeArrowheads="1"/>
          </p:cNvSpPr>
          <p:nvPr/>
        </p:nvSpPr>
        <p:spPr bwMode="auto">
          <a:xfrm>
            <a:off x="1154113" y="6829425"/>
            <a:ext cx="7478712" cy="730250"/>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a:solidFill>
                  <a:srgbClr val="FFFFFF"/>
                </a:solidFill>
              </a:rPr>
              <a:t>When it jumps back to lower energy state, it </a:t>
            </a:r>
            <a:r>
              <a:rPr lang="en-GB" u="sng">
                <a:solidFill>
                  <a:srgbClr val="FFFFFF"/>
                </a:solidFill>
              </a:rPr>
              <a:t>emits</a:t>
            </a:r>
            <a:r>
              <a:rPr lang="en-GB">
                <a:solidFill>
                  <a:srgbClr val="FFFFFF"/>
                </a:solidFill>
              </a:rPr>
              <a:t> a photon - in a </a:t>
            </a:r>
            <a:r>
              <a:rPr lang="en-GB" u="sng">
                <a:solidFill>
                  <a:srgbClr val="FFFFFF"/>
                </a:solidFill>
              </a:rPr>
              <a:t>random</a:t>
            </a:r>
            <a:r>
              <a:rPr lang="en-GB">
                <a:solidFill>
                  <a:srgbClr val="FFFFFF"/>
                </a:solidFill>
              </a:rPr>
              <a:t> direction</a:t>
            </a:r>
          </a:p>
        </p:txBody>
      </p:sp>
      <p:sp>
        <p:nvSpPr>
          <p:cNvPr id="7173" name="Rectangle 5"/>
          <p:cNvSpPr>
            <a:spLocks noChangeArrowheads="1"/>
          </p:cNvSpPr>
          <p:nvPr/>
        </p:nvSpPr>
        <p:spPr bwMode="auto">
          <a:xfrm>
            <a:off x="6030913" y="1646238"/>
            <a:ext cx="3352800" cy="25146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74" name="Rectangle 6"/>
          <p:cNvSpPr>
            <a:spLocks noChangeArrowheads="1"/>
          </p:cNvSpPr>
          <p:nvPr/>
        </p:nvSpPr>
        <p:spPr bwMode="auto">
          <a:xfrm>
            <a:off x="7554913" y="4160838"/>
            <a:ext cx="1828800" cy="3810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75" name="Rectangle 7"/>
          <p:cNvSpPr>
            <a:spLocks noChangeArrowheads="1"/>
          </p:cNvSpPr>
          <p:nvPr/>
        </p:nvSpPr>
        <p:spPr bwMode="auto">
          <a:xfrm>
            <a:off x="620713" y="655638"/>
            <a:ext cx="228600" cy="1524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76" name="Rectangle 8"/>
          <p:cNvSpPr>
            <a:spLocks noChangeArrowheads="1"/>
          </p:cNvSpPr>
          <p:nvPr/>
        </p:nvSpPr>
        <p:spPr bwMode="auto">
          <a:xfrm>
            <a:off x="5268913" y="731838"/>
            <a:ext cx="228600" cy="3048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77" name="Rectangle 9"/>
          <p:cNvSpPr>
            <a:spLocks noChangeArrowheads="1"/>
          </p:cNvSpPr>
          <p:nvPr/>
        </p:nvSpPr>
        <p:spPr bwMode="auto">
          <a:xfrm flipV="1">
            <a:off x="5268913" y="2789238"/>
            <a:ext cx="228600" cy="3048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78" name="Rectangle 10"/>
          <p:cNvSpPr>
            <a:spLocks noChangeArrowheads="1"/>
          </p:cNvSpPr>
          <p:nvPr/>
        </p:nvSpPr>
        <p:spPr bwMode="auto">
          <a:xfrm>
            <a:off x="620713" y="3627438"/>
            <a:ext cx="228600" cy="2286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79" name="Rectangle 11"/>
          <p:cNvSpPr>
            <a:spLocks noChangeArrowheads="1"/>
          </p:cNvSpPr>
          <p:nvPr/>
        </p:nvSpPr>
        <p:spPr bwMode="auto">
          <a:xfrm>
            <a:off x="7402513" y="5151438"/>
            <a:ext cx="228600" cy="3048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80" name="Rectangle 12"/>
          <p:cNvSpPr>
            <a:spLocks noChangeArrowheads="1"/>
          </p:cNvSpPr>
          <p:nvPr/>
        </p:nvSpPr>
        <p:spPr bwMode="auto">
          <a:xfrm>
            <a:off x="4964113" y="4389438"/>
            <a:ext cx="609600" cy="2286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44045" name="Rectangle 13"/>
          <p:cNvSpPr>
            <a:spLocks noChangeArrowheads="1"/>
          </p:cNvSpPr>
          <p:nvPr/>
        </p:nvSpPr>
        <p:spPr bwMode="auto">
          <a:xfrm>
            <a:off x="620713" y="2713038"/>
            <a:ext cx="8001000" cy="41148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7182" name="Line 14"/>
          <p:cNvSpPr>
            <a:spLocks noChangeShapeType="1"/>
          </p:cNvSpPr>
          <p:nvPr/>
        </p:nvSpPr>
        <p:spPr bwMode="auto">
          <a:xfrm>
            <a:off x="849313" y="2636838"/>
            <a:ext cx="8305800" cy="0"/>
          </a:xfrm>
          <a:prstGeom prst="line">
            <a:avLst/>
          </a:prstGeom>
          <a:noFill/>
          <a:ln w="38100">
            <a:solidFill>
              <a:schemeClr val="tx1"/>
            </a:solidFill>
            <a:round/>
            <a:headEnd/>
            <a:tailEnd/>
          </a:ln>
        </p:spPr>
        <p:txBody>
          <a:bodyPr/>
          <a:lstStyle/>
          <a:p>
            <a:endParaRPr lang="en-US"/>
          </a:p>
        </p:txBody>
      </p:sp>
      <p:sp>
        <p:nvSpPr>
          <p:cNvPr id="2" name="Slide Number Placeholder 1"/>
          <p:cNvSpPr>
            <a:spLocks noGrp="1"/>
          </p:cNvSpPr>
          <p:nvPr>
            <p:ph type="sldNum" sz="quarter" idx="10"/>
          </p:nvPr>
        </p:nvSpPr>
        <p:spPr/>
        <p:txBody>
          <a:bodyPr/>
          <a:lstStyle/>
          <a:p>
            <a:fld id="{650EEBCE-A79D-4AC2-B30D-E15368725709}" type="slidenum">
              <a:rPr lang="en-US" smtClean="0"/>
              <a:pPr/>
              <a:t>7</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40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2500313" y="274638"/>
            <a:ext cx="4818062" cy="365125"/>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 pos="3619500" algn="l"/>
                <a:tab pos="4343400" algn="l"/>
              </a:tabLst>
            </a:pPr>
            <a:r>
              <a:rPr lang="en-GB" u="sng">
                <a:solidFill>
                  <a:srgbClr val="FFFF00"/>
                </a:solidFill>
              </a:rPr>
              <a:t>Other elements</a:t>
            </a:r>
          </a:p>
        </p:txBody>
      </p:sp>
      <p:pic>
        <p:nvPicPr>
          <p:cNvPr id="8195" name="Picture 2"/>
          <p:cNvPicPr>
            <a:picLocks noChangeAspect="1" noChangeArrowheads="1"/>
          </p:cNvPicPr>
          <p:nvPr/>
        </p:nvPicPr>
        <p:blipFill>
          <a:blip r:embed="rId3"/>
          <a:srcRect/>
          <a:stretch>
            <a:fillRect/>
          </a:stretch>
        </p:blipFill>
        <p:spPr bwMode="auto">
          <a:xfrm>
            <a:off x="1712913" y="884238"/>
            <a:ext cx="6621462" cy="4848225"/>
          </a:xfrm>
          <a:prstGeom prst="rect">
            <a:avLst/>
          </a:prstGeom>
          <a:noFill/>
          <a:ln w="9525">
            <a:noFill/>
            <a:miter lim="800000"/>
            <a:headEnd/>
            <a:tailEnd/>
          </a:ln>
        </p:spPr>
      </p:pic>
      <p:sp>
        <p:nvSpPr>
          <p:cNvPr id="8196" name="Text Box 3"/>
          <p:cNvSpPr txBox="1">
            <a:spLocks noChangeArrowheads="1"/>
          </p:cNvSpPr>
          <p:nvPr/>
        </p:nvSpPr>
        <p:spPr bwMode="auto">
          <a:xfrm>
            <a:off x="2065338" y="1189038"/>
            <a:ext cx="5856287" cy="36512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solidFill>
                  <a:schemeClr val="tx1"/>
                </a:solidFill>
              </a:rPr>
              <a:t>         Helium                                Carbon</a:t>
            </a:r>
          </a:p>
        </p:txBody>
      </p:sp>
      <p:sp>
        <p:nvSpPr>
          <p:cNvPr id="8197" name="Line 4"/>
          <p:cNvSpPr>
            <a:spLocks noChangeShapeType="1"/>
          </p:cNvSpPr>
          <p:nvPr/>
        </p:nvSpPr>
        <p:spPr bwMode="auto">
          <a:xfrm flipV="1">
            <a:off x="2203450" y="3475038"/>
            <a:ext cx="890588" cy="1587500"/>
          </a:xfrm>
          <a:prstGeom prst="line">
            <a:avLst/>
          </a:prstGeom>
          <a:noFill/>
          <a:ln w="9525">
            <a:solidFill>
              <a:srgbClr val="000000"/>
            </a:solidFill>
            <a:round/>
            <a:headEnd/>
            <a:tailEnd type="triangle" w="med" len="med"/>
          </a:ln>
        </p:spPr>
        <p:txBody>
          <a:bodyPr/>
          <a:lstStyle/>
          <a:p>
            <a:endParaRPr lang="en-US"/>
          </a:p>
        </p:txBody>
      </p:sp>
      <p:sp>
        <p:nvSpPr>
          <p:cNvPr id="8198" name="Line 5"/>
          <p:cNvSpPr>
            <a:spLocks noChangeShapeType="1"/>
          </p:cNvSpPr>
          <p:nvPr/>
        </p:nvSpPr>
        <p:spPr bwMode="auto">
          <a:xfrm flipH="1" flipV="1">
            <a:off x="3332163" y="3398838"/>
            <a:ext cx="390525" cy="1673225"/>
          </a:xfrm>
          <a:prstGeom prst="line">
            <a:avLst/>
          </a:prstGeom>
          <a:noFill/>
          <a:ln w="9525">
            <a:solidFill>
              <a:srgbClr val="000000"/>
            </a:solidFill>
            <a:round/>
            <a:headEnd/>
            <a:tailEnd type="triangle" w="med" len="med"/>
          </a:ln>
        </p:spPr>
        <p:txBody>
          <a:bodyPr/>
          <a:lstStyle/>
          <a:p>
            <a:endParaRPr lang="en-US"/>
          </a:p>
        </p:txBody>
      </p:sp>
      <p:sp>
        <p:nvSpPr>
          <p:cNvPr id="8199" name="Text Box 6"/>
          <p:cNvSpPr txBox="1">
            <a:spLocks noChangeArrowheads="1"/>
          </p:cNvSpPr>
          <p:nvPr/>
        </p:nvSpPr>
        <p:spPr bwMode="auto">
          <a:xfrm>
            <a:off x="1860550" y="5151438"/>
            <a:ext cx="3128963" cy="30480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Lst>
            </a:pPr>
            <a:r>
              <a:rPr lang="en-GB" sz="2000">
                <a:solidFill>
                  <a:schemeClr val="tx1"/>
                </a:solidFill>
              </a:rPr>
              <a:t>neutron            proton</a:t>
            </a:r>
          </a:p>
        </p:txBody>
      </p:sp>
      <p:sp>
        <p:nvSpPr>
          <p:cNvPr id="8200" name="Text Box 7"/>
          <p:cNvSpPr txBox="1">
            <a:spLocks noChangeArrowheads="1"/>
          </p:cNvSpPr>
          <p:nvPr/>
        </p:nvSpPr>
        <p:spPr bwMode="auto">
          <a:xfrm>
            <a:off x="620713" y="5989638"/>
            <a:ext cx="9067800" cy="1095375"/>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dirty="0">
                <a:solidFill>
                  <a:srgbClr val="FFFFFF"/>
                </a:solidFill>
              </a:rPr>
              <a:t>Atoms have equal positive and negative charge.  Each element has its own allowed energy levels and thus its own spectrum.  Number of </a:t>
            </a:r>
            <a:r>
              <a:rPr lang="en-GB" u="sng" dirty="0">
                <a:solidFill>
                  <a:srgbClr val="FFFFFF"/>
                </a:solidFill>
              </a:rPr>
              <a:t>protons</a:t>
            </a:r>
            <a:r>
              <a:rPr lang="en-GB" dirty="0">
                <a:solidFill>
                  <a:srgbClr val="FFFFFF"/>
                </a:solidFill>
              </a:rPr>
              <a:t> defines element.  Isotopes of element have different number of </a:t>
            </a:r>
            <a:r>
              <a:rPr lang="en-GB" u="sng" dirty="0">
                <a:solidFill>
                  <a:srgbClr val="FFFFFF"/>
                </a:solidFill>
              </a:rPr>
              <a:t>neutrons</a:t>
            </a:r>
            <a:r>
              <a:rPr lang="en-GB" dirty="0">
                <a:solidFill>
                  <a:srgbClr val="FFFFFF"/>
                </a:solidFill>
              </a:rPr>
              <a:t>.</a:t>
            </a:r>
          </a:p>
        </p:txBody>
      </p:sp>
      <p:sp>
        <p:nvSpPr>
          <p:cNvPr id="2" name="Slide Number Placeholder 1"/>
          <p:cNvSpPr>
            <a:spLocks noGrp="1"/>
          </p:cNvSpPr>
          <p:nvPr>
            <p:ph type="sldNum" sz="quarter" idx="10"/>
          </p:nvPr>
        </p:nvSpPr>
        <p:spPr/>
        <p:txBody>
          <a:bodyPr/>
          <a:lstStyle/>
          <a:p>
            <a:fld id="{650EEBCE-A79D-4AC2-B30D-E15368725709}" type="slidenum">
              <a:rPr lang="en-US" smtClean="0"/>
              <a:pPr/>
              <a:t>8</a:t>
            </a:fld>
            <a:endParaRPr lang="en-US"/>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3"/>
          <p:cNvSpPr>
            <a:spLocks noChangeArrowheads="1"/>
          </p:cNvSpPr>
          <p:nvPr/>
        </p:nvSpPr>
        <p:spPr bwMode="auto">
          <a:xfrm>
            <a:off x="1868488" y="4124325"/>
            <a:ext cx="2043112" cy="2043113"/>
          </a:xfrm>
          <a:prstGeom prst="ellipse">
            <a:avLst/>
          </a:prstGeom>
          <a:noFill/>
          <a:ln w="18360">
            <a:solidFill>
              <a:srgbClr val="FF0000"/>
            </a:solidFill>
            <a:round/>
            <a:headEnd/>
            <a:tailEnd/>
          </a:ln>
        </p:spPr>
        <p:txBody>
          <a:bodyPr wrap="none" anchor="ctr"/>
          <a:lstStyle/>
          <a:p>
            <a:endParaRPr lang="en-US"/>
          </a:p>
        </p:txBody>
      </p:sp>
      <p:sp>
        <p:nvSpPr>
          <p:cNvPr id="9219" name="Text Box 4"/>
          <p:cNvSpPr txBox="1">
            <a:spLocks noChangeArrowheads="1"/>
          </p:cNvSpPr>
          <p:nvPr/>
        </p:nvSpPr>
        <p:spPr bwMode="auto">
          <a:xfrm>
            <a:off x="3436938" y="385763"/>
            <a:ext cx="3151187" cy="400050"/>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 pos="2171700" algn="l"/>
                <a:tab pos="2895600" algn="l"/>
              </a:tabLst>
            </a:pPr>
            <a:r>
              <a:rPr lang="en-GB" sz="2800" u="sng">
                <a:solidFill>
                  <a:srgbClr val="FFFF00"/>
                </a:solidFill>
              </a:rPr>
              <a:t>Ionization</a:t>
            </a:r>
          </a:p>
        </p:txBody>
      </p:sp>
      <p:sp>
        <p:nvSpPr>
          <p:cNvPr id="41989" name="Line 5"/>
          <p:cNvSpPr>
            <a:spLocks noChangeShapeType="1"/>
          </p:cNvSpPr>
          <p:nvPr/>
        </p:nvSpPr>
        <p:spPr bwMode="auto">
          <a:xfrm flipH="1">
            <a:off x="1847850" y="2216150"/>
            <a:ext cx="49213" cy="171450"/>
          </a:xfrm>
          <a:prstGeom prst="line">
            <a:avLst/>
          </a:prstGeom>
          <a:noFill/>
          <a:ln w="18360">
            <a:solidFill>
              <a:srgbClr val="FF0000"/>
            </a:solidFill>
            <a:round/>
            <a:headEnd/>
            <a:tailEnd type="triangle" w="lg" len="lg"/>
          </a:ln>
        </p:spPr>
        <p:txBody>
          <a:bodyPr/>
          <a:lstStyle/>
          <a:p>
            <a:endParaRPr lang="en-US"/>
          </a:p>
        </p:txBody>
      </p:sp>
      <p:sp>
        <p:nvSpPr>
          <p:cNvPr id="41990" name="Oval 6"/>
          <p:cNvSpPr>
            <a:spLocks noChangeArrowheads="1"/>
          </p:cNvSpPr>
          <p:nvPr/>
        </p:nvSpPr>
        <p:spPr bwMode="auto">
          <a:xfrm>
            <a:off x="2678113" y="2428875"/>
            <a:ext cx="268287" cy="268288"/>
          </a:xfrm>
          <a:prstGeom prst="ellipse">
            <a:avLst/>
          </a:prstGeom>
          <a:noFill/>
          <a:ln w="18360">
            <a:solidFill>
              <a:srgbClr val="00FFFF"/>
            </a:solidFill>
            <a:round/>
            <a:headEnd/>
            <a:tailEnd/>
          </a:ln>
        </p:spPr>
        <p:txBody>
          <a:bodyPr wrap="none" anchor="ctr"/>
          <a:lstStyle/>
          <a:p>
            <a:endParaRPr lang="en-US"/>
          </a:p>
        </p:txBody>
      </p:sp>
      <p:sp>
        <p:nvSpPr>
          <p:cNvPr id="41991" name="Text Box 7"/>
          <p:cNvSpPr txBox="1">
            <a:spLocks noChangeArrowheads="1"/>
          </p:cNvSpPr>
          <p:nvPr/>
        </p:nvSpPr>
        <p:spPr bwMode="auto">
          <a:xfrm>
            <a:off x="2765425" y="2408238"/>
            <a:ext cx="217488" cy="304800"/>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00FFFF"/>
                </a:solidFill>
              </a:rPr>
              <a:t>+</a:t>
            </a:r>
          </a:p>
        </p:txBody>
      </p:sp>
      <p:sp>
        <p:nvSpPr>
          <p:cNvPr id="9223" name="Text Box 8"/>
          <p:cNvSpPr txBox="1">
            <a:spLocks noChangeArrowheads="1"/>
          </p:cNvSpPr>
          <p:nvPr/>
        </p:nvSpPr>
        <p:spPr bwMode="auto">
          <a:xfrm>
            <a:off x="400050" y="973138"/>
            <a:ext cx="1987550" cy="284162"/>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Lst>
            </a:pPr>
            <a:r>
              <a:rPr lang="en-GB" sz="2000" u="sng">
                <a:solidFill>
                  <a:srgbClr val="FFFFFF"/>
                </a:solidFill>
              </a:rPr>
              <a:t>Hydrogen</a:t>
            </a:r>
          </a:p>
        </p:txBody>
      </p:sp>
      <p:sp>
        <p:nvSpPr>
          <p:cNvPr id="41994" name="Line 10"/>
          <p:cNvSpPr>
            <a:spLocks noChangeShapeType="1"/>
          </p:cNvSpPr>
          <p:nvPr/>
        </p:nvSpPr>
        <p:spPr bwMode="auto">
          <a:xfrm flipV="1">
            <a:off x="1306513" y="2713038"/>
            <a:ext cx="187325" cy="1587"/>
          </a:xfrm>
          <a:prstGeom prst="line">
            <a:avLst/>
          </a:prstGeom>
          <a:noFill/>
          <a:ln w="18360">
            <a:solidFill>
              <a:srgbClr val="FFFFFF"/>
            </a:solidFill>
            <a:round/>
            <a:headEnd/>
            <a:tailEnd type="triangle" w="med" len="med"/>
          </a:ln>
        </p:spPr>
        <p:txBody>
          <a:bodyPr/>
          <a:lstStyle/>
          <a:p>
            <a:endParaRPr lang="en-US"/>
          </a:p>
        </p:txBody>
      </p:sp>
      <p:sp>
        <p:nvSpPr>
          <p:cNvPr id="9225" name="Text Box 18"/>
          <p:cNvSpPr txBox="1">
            <a:spLocks noChangeArrowheads="1"/>
          </p:cNvSpPr>
          <p:nvPr/>
        </p:nvSpPr>
        <p:spPr bwMode="auto">
          <a:xfrm>
            <a:off x="2678113" y="3932238"/>
            <a:ext cx="217487" cy="304800"/>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42003" name="Oval 19"/>
          <p:cNvSpPr>
            <a:spLocks noChangeArrowheads="1"/>
          </p:cNvSpPr>
          <p:nvPr/>
        </p:nvSpPr>
        <p:spPr bwMode="auto">
          <a:xfrm>
            <a:off x="2754313" y="5992813"/>
            <a:ext cx="250825" cy="225425"/>
          </a:xfrm>
          <a:prstGeom prst="ellipse">
            <a:avLst/>
          </a:prstGeom>
          <a:noFill/>
          <a:ln w="18360">
            <a:solidFill>
              <a:srgbClr val="FF0000"/>
            </a:solidFill>
            <a:round/>
            <a:headEnd/>
            <a:tailEnd/>
          </a:ln>
        </p:spPr>
        <p:txBody>
          <a:bodyPr wrap="none" anchor="ctr"/>
          <a:lstStyle/>
          <a:p>
            <a:endParaRPr lang="en-US"/>
          </a:p>
        </p:txBody>
      </p:sp>
      <p:sp>
        <p:nvSpPr>
          <p:cNvPr id="9227" name="Oval 20"/>
          <p:cNvSpPr>
            <a:spLocks noChangeArrowheads="1"/>
          </p:cNvSpPr>
          <p:nvPr/>
        </p:nvSpPr>
        <p:spPr bwMode="auto">
          <a:xfrm>
            <a:off x="2601913" y="4084638"/>
            <a:ext cx="250825" cy="225425"/>
          </a:xfrm>
          <a:prstGeom prst="ellipse">
            <a:avLst/>
          </a:prstGeom>
          <a:noFill/>
          <a:ln w="18360">
            <a:solidFill>
              <a:srgbClr val="FF0000"/>
            </a:solidFill>
            <a:round/>
            <a:headEnd/>
            <a:tailEnd/>
          </a:ln>
        </p:spPr>
        <p:txBody>
          <a:bodyPr wrap="none" anchor="ctr"/>
          <a:lstStyle/>
          <a:p>
            <a:endParaRPr lang="en-US"/>
          </a:p>
        </p:txBody>
      </p:sp>
      <p:sp>
        <p:nvSpPr>
          <p:cNvPr id="9228" name="Text Box 21"/>
          <p:cNvSpPr txBox="1">
            <a:spLocks noChangeArrowheads="1"/>
          </p:cNvSpPr>
          <p:nvPr/>
        </p:nvSpPr>
        <p:spPr bwMode="auto">
          <a:xfrm>
            <a:off x="2898775" y="5148263"/>
            <a:ext cx="217488" cy="407987"/>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00FFFF"/>
                </a:solidFill>
              </a:rPr>
              <a:t>+</a:t>
            </a:r>
          </a:p>
        </p:txBody>
      </p:sp>
      <p:sp>
        <p:nvSpPr>
          <p:cNvPr id="9229" name="Text Box 22"/>
          <p:cNvSpPr txBox="1">
            <a:spLocks noChangeArrowheads="1"/>
          </p:cNvSpPr>
          <p:nvPr/>
        </p:nvSpPr>
        <p:spPr bwMode="auto">
          <a:xfrm>
            <a:off x="2727325" y="4965700"/>
            <a:ext cx="217488" cy="407988"/>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00FFFF"/>
                </a:solidFill>
              </a:rPr>
              <a:t>+</a:t>
            </a:r>
          </a:p>
        </p:txBody>
      </p:sp>
      <p:sp>
        <p:nvSpPr>
          <p:cNvPr id="9230" name="Oval 23"/>
          <p:cNvSpPr>
            <a:spLocks noChangeArrowheads="1"/>
          </p:cNvSpPr>
          <p:nvPr/>
        </p:nvSpPr>
        <p:spPr bwMode="auto">
          <a:xfrm>
            <a:off x="2852738" y="5167313"/>
            <a:ext cx="268287" cy="268287"/>
          </a:xfrm>
          <a:prstGeom prst="ellipse">
            <a:avLst/>
          </a:prstGeom>
          <a:noFill/>
          <a:ln w="18360">
            <a:solidFill>
              <a:srgbClr val="00FFFF"/>
            </a:solidFill>
            <a:round/>
            <a:headEnd/>
            <a:tailEnd/>
          </a:ln>
        </p:spPr>
        <p:txBody>
          <a:bodyPr wrap="none" anchor="ctr"/>
          <a:lstStyle/>
          <a:p>
            <a:endParaRPr lang="en-US"/>
          </a:p>
        </p:txBody>
      </p:sp>
      <p:sp>
        <p:nvSpPr>
          <p:cNvPr id="9231" name="Oval 24"/>
          <p:cNvSpPr>
            <a:spLocks noChangeArrowheads="1"/>
          </p:cNvSpPr>
          <p:nvPr/>
        </p:nvSpPr>
        <p:spPr bwMode="auto">
          <a:xfrm>
            <a:off x="2670175" y="4986338"/>
            <a:ext cx="268288" cy="268287"/>
          </a:xfrm>
          <a:prstGeom prst="ellipse">
            <a:avLst/>
          </a:prstGeom>
          <a:noFill/>
          <a:ln w="18360">
            <a:solidFill>
              <a:srgbClr val="00FFFF"/>
            </a:solidFill>
            <a:round/>
            <a:headEnd/>
            <a:tailEnd/>
          </a:ln>
        </p:spPr>
        <p:txBody>
          <a:bodyPr wrap="none" anchor="ctr"/>
          <a:lstStyle/>
          <a:p>
            <a:endParaRPr lang="en-US"/>
          </a:p>
        </p:txBody>
      </p:sp>
      <p:sp>
        <p:nvSpPr>
          <p:cNvPr id="9232" name="Oval 25"/>
          <p:cNvSpPr>
            <a:spLocks noChangeArrowheads="1"/>
          </p:cNvSpPr>
          <p:nvPr/>
        </p:nvSpPr>
        <p:spPr bwMode="auto">
          <a:xfrm>
            <a:off x="2933700" y="4940300"/>
            <a:ext cx="250825" cy="250825"/>
          </a:xfrm>
          <a:prstGeom prst="ellipse">
            <a:avLst/>
          </a:prstGeom>
          <a:noFill/>
          <a:ln w="18360">
            <a:solidFill>
              <a:srgbClr val="00FF00"/>
            </a:solidFill>
            <a:round/>
            <a:headEnd/>
            <a:tailEnd/>
          </a:ln>
        </p:spPr>
        <p:txBody>
          <a:bodyPr wrap="none" anchor="ctr"/>
          <a:lstStyle/>
          <a:p>
            <a:endParaRPr lang="en-US"/>
          </a:p>
        </p:txBody>
      </p:sp>
      <p:sp>
        <p:nvSpPr>
          <p:cNvPr id="9233" name="Oval 26"/>
          <p:cNvSpPr>
            <a:spLocks noChangeArrowheads="1"/>
          </p:cNvSpPr>
          <p:nvPr/>
        </p:nvSpPr>
        <p:spPr bwMode="auto">
          <a:xfrm>
            <a:off x="2624138" y="5248275"/>
            <a:ext cx="250825" cy="250825"/>
          </a:xfrm>
          <a:prstGeom prst="ellipse">
            <a:avLst/>
          </a:prstGeom>
          <a:noFill/>
          <a:ln w="18360">
            <a:solidFill>
              <a:srgbClr val="00FF00"/>
            </a:solidFill>
            <a:round/>
            <a:headEnd/>
            <a:tailEnd/>
          </a:ln>
        </p:spPr>
        <p:txBody>
          <a:bodyPr wrap="none" anchor="ctr"/>
          <a:lstStyle/>
          <a:p>
            <a:endParaRPr lang="en-US"/>
          </a:p>
        </p:txBody>
      </p:sp>
      <p:sp>
        <p:nvSpPr>
          <p:cNvPr id="9234" name="Text Box 27"/>
          <p:cNvSpPr txBox="1">
            <a:spLocks noChangeArrowheads="1"/>
          </p:cNvSpPr>
          <p:nvPr/>
        </p:nvSpPr>
        <p:spPr bwMode="auto">
          <a:xfrm>
            <a:off x="490538" y="4430713"/>
            <a:ext cx="1449387" cy="296862"/>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Lst>
            </a:pPr>
            <a:r>
              <a:rPr lang="en-GB" sz="2000" u="sng">
                <a:solidFill>
                  <a:srgbClr val="FFFFFF"/>
                </a:solidFill>
              </a:rPr>
              <a:t>Helium</a:t>
            </a:r>
          </a:p>
        </p:txBody>
      </p:sp>
      <p:sp>
        <p:nvSpPr>
          <p:cNvPr id="9235" name="Line 39"/>
          <p:cNvSpPr>
            <a:spLocks noChangeShapeType="1"/>
          </p:cNvSpPr>
          <p:nvPr/>
        </p:nvSpPr>
        <p:spPr bwMode="auto">
          <a:xfrm flipH="1">
            <a:off x="1906588" y="4743450"/>
            <a:ext cx="49212" cy="171450"/>
          </a:xfrm>
          <a:prstGeom prst="line">
            <a:avLst/>
          </a:prstGeom>
          <a:noFill/>
          <a:ln w="18360">
            <a:solidFill>
              <a:srgbClr val="FF0000"/>
            </a:solidFill>
            <a:round/>
            <a:headEnd/>
            <a:tailEnd type="triangle" w="lg" len="lg"/>
          </a:ln>
        </p:spPr>
        <p:txBody>
          <a:bodyPr/>
          <a:lstStyle/>
          <a:p>
            <a:endParaRPr lang="en-US"/>
          </a:p>
        </p:txBody>
      </p:sp>
      <p:sp>
        <p:nvSpPr>
          <p:cNvPr id="42025" name="Text Box 41"/>
          <p:cNvSpPr txBox="1">
            <a:spLocks noChangeArrowheads="1"/>
          </p:cNvSpPr>
          <p:nvPr/>
        </p:nvSpPr>
        <p:spPr bwMode="auto">
          <a:xfrm>
            <a:off x="2678113" y="6370638"/>
            <a:ext cx="1917700" cy="30480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Lst>
            </a:pPr>
            <a:r>
              <a:rPr lang="en-GB" sz="2000">
                <a:solidFill>
                  <a:srgbClr val="FFFFFF"/>
                </a:solidFill>
              </a:rPr>
              <a:t>"Ion"</a:t>
            </a:r>
          </a:p>
        </p:txBody>
      </p:sp>
      <p:sp>
        <p:nvSpPr>
          <p:cNvPr id="9237" name="Text Box 42"/>
          <p:cNvSpPr txBox="1">
            <a:spLocks noChangeArrowheads="1"/>
          </p:cNvSpPr>
          <p:nvPr/>
        </p:nvSpPr>
        <p:spPr bwMode="auto">
          <a:xfrm>
            <a:off x="503238" y="6751638"/>
            <a:ext cx="8528050" cy="730250"/>
          </a:xfrm>
          <a:prstGeom prst="rect">
            <a:avLst/>
          </a:prstGeom>
          <a:noFill/>
          <a:ln w="9525">
            <a:noFill/>
            <a:miter lim="800000"/>
            <a:headEnd/>
            <a:tailEnd/>
          </a:ln>
        </p:spPr>
        <p:txBody>
          <a:bodyPr lIns="0" tIns="0" rIns="0" bIns="0">
            <a:spAutoFit/>
          </a:bodyPr>
          <a:lstStyle/>
          <a:p>
            <a:pPr eaLnBrk="1">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solidFill>
                  <a:srgbClr val="FFFFFF"/>
                </a:solidFill>
              </a:rPr>
              <a:t>Two atoms colliding can also lead to ionization.  The hotter the gas, the more ionized it gets.</a:t>
            </a:r>
          </a:p>
        </p:txBody>
      </p:sp>
      <p:sp>
        <p:nvSpPr>
          <p:cNvPr id="42028" name="Oval 44"/>
          <p:cNvSpPr>
            <a:spLocks noChangeArrowheads="1"/>
          </p:cNvSpPr>
          <p:nvPr/>
        </p:nvSpPr>
        <p:spPr bwMode="auto">
          <a:xfrm>
            <a:off x="1839913" y="1493838"/>
            <a:ext cx="2043112" cy="2043112"/>
          </a:xfrm>
          <a:prstGeom prst="ellipse">
            <a:avLst/>
          </a:prstGeom>
          <a:noFill/>
          <a:ln w="18360">
            <a:solidFill>
              <a:srgbClr val="FF0000"/>
            </a:solidFill>
            <a:round/>
            <a:headEnd/>
            <a:tailEnd/>
          </a:ln>
        </p:spPr>
        <p:txBody>
          <a:bodyPr wrap="none" anchor="ctr"/>
          <a:lstStyle/>
          <a:p>
            <a:endParaRPr lang="en-US"/>
          </a:p>
        </p:txBody>
      </p:sp>
      <p:sp>
        <p:nvSpPr>
          <p:cNvPr id="42029" name="Oval 45"/>
          <p:cNvSpPr>
            <a:spLocks noChangeArrowheads="1"/>
          </p:cNvSpPr>
          <p:nvPr/>
        </p:nvSpPr>
        <p:spPr bwMode="auto">
          <a:xfrm>
            <a:off x="2251075" y="1547813"/>
            <a:ext cx="266700" cy="249237"/>
          </a:xfrm>
          <a:prstGeom prst="ellipse">
            <a:avLst/>
          </a:prstGeom>
          <a:noFill/>
          <a:ln w="18360">
            <a:solidFill>
              <a:srgbClr val="FF0000"/>
            </a:solidFill>
            <a:round/>
            <a:headEnd/>
            <a:tailEnd/>
          </a:ln>
        </p:spPr>
        <p:txBody>
          <a:bodyPr wrap="none" anchor="ctr"/>
          <a:lstStyle/>
          <a:p>
            <a:endParaRPr lang="en-US"/>
          </a:p>
        </p:txBody>
      </p:sp>
      <p:sp>
        <p:nvSpPr>
          <p:cNvPr id="42030" name="Text Box 46"/>
          <p:cNvSpPr txBox="1">
            <a:spLocks noChangeArrowheads="1"/>
          </p:cNvSpPr>
          <p:nvPr/>
        </p:nvSpPr>
        <p:spPr bwMode="auto">
          <a:xfrm>
            <a:off x="2297113" y="1417638"/>
            <a:ext cx="463550" cy="304800"/>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42031" name="Text Box 47"/>
          <p:cNvSpPr txBox="1">
            <a:spLocks noChangeArrowheads="1"/>
          </p:cNvSpPr>
          <p:nvPr/>
        </p:nvSpPr>
        <p:spPr bwMode="auto">
          <a:xfrm>
            <a:off x="2830513" y="5837238"/>
            <a:ext cx="239712" cy="304800"/>
          </a:xfrm>
          <a:prstGeom prst="rect">
            <a:avLst/>
          </a:prstGeom>
          <a:noFill/>
          <a:ln w="36720">
            <a:noFill/>
            <a:miter lim="800000"/>
            <a:headEnd/>
            <a:tailEnd/>
          </a:ln>
        </p:spPr>
        <p:txBody>
          <a:bodyPr lIns="0" tIns="0" rIns="0" bIns="0">
            <a:spAutoFit/>
          </a:bodyPr>
          <a:lstStyle/>
          <a:p>
            <a:pPr eaLnBrk="1">
              <a:buClr>
                <a:srgbClr val="000000"/>
              </a:buClr>
              <a:buSzPct val="45000"/>
              <a:buFont typeface="StarSymbol" charset="0"/>
              <a:buNone/>
            </a:pPr>
            <a:r>
              <a:rPr lang="en-GB" sz="2000">
                <a:solidFill>
                  <a:srgbClr val="FF0000"/>
                </a:solidFill>
              </a:rPr>
              <a:t>_</a:t>
            </a:r>
          </a:p>
        </p:txBody>
      </p:sp>
      <p:sp>
        <p:nvSpPr>
          <p:cNvPr id="9242" name="Line 48"/>
          <p:cNvSpPr>
            <a:spLocks noChangeShapeType="1"/>
          </p:cNvSpPr>
          <p:nvPr/>
        </p:nvSpPr>
        <p:spPr bwMode="auto">
          <a:xfrm>
            <a:off x="207963" y="3778250"/>
            <a:ext cx="9582150" cy="1588"/>
          </a:xfrm>
          <a:prstGeom prst="line">
            <a:avLst/>
          </a:prstGeom>
          <a:noFill/>
          <a:ln w="18360">
            <a:solidFill>
              <a:srgbClr val="FFFF00"/>
            </a:solidFill>
            <a:round/>
            <a:headEnd/>
            <a:tailEnd/>
          </a:ln>
        </p:spPr>
        <p:txBody>
          <a:bodyPr/>
          <a:lstStyle/>
          <a:p>
            <a:endParaRPr lang="en-US"/>
          </a:p>
        </p:txBody>
      </p:sp>
      <p:sp>
        <p:nvSpPr>
          <p:cNvPr id="9243" name="Line 49"/>
          <p:cNvSpPr>
            <a:spLocks noChangeShapeType="1"/>
          </p:cNvSpPr>
          <p:nvPr/>
        </p:nvSpPr>
        <p:spPr bwMode="auto">
          <a:xfrm>
            <a:off x="239713" y="6675438"/>
            <a:ext cx="9582150" cy="1587"/>
          </a:xfrm>
          <a:prstGeom prst="line">
            <a:avLst/>
          </a:prstGeom>
          <a:noFill/>
          <a:ln w="18360">
            <a:solidFill>
              <a:srgbClr val="FFFF00"/>
            </a:solidFill>
            <a:round/>
            <a:headEnd/>
            <a:tailEnd/>
          </a:ln>
        </p:spPr>
        <p:txBody>
          <a:bodyPr/>
          <a:lstStyle/>
          <a:p>
            <a:endParaRPr lang="en-US"/>
          </a:p>
        </p:txBody>
      </p:sp>
      <p:sp>
        <p:nvSpPr>
          <p:cNvPr id="42034" name="Freeform 50"/>
          <p:cNvSpPr>
            <a:spLocks/>
          </p:cNvSpPr>
          <p:nvPr/>
        </p:nvSpPr>
        <p:spPr bwMode="auto">
          <a:xfrm>
            <a:off x="315913" y="2484438"/>
            <a:ext cx="1066800" cy="254000"/>
          </a:xfrm>
          <a:custGeom>
            <a:avLst/>
            <a:gdLst>
              <a:gd name="T0" fmla="*/ 0 w 2112"/>
              <a:gd name="T1" fmla="*/ 304 h 512"/>
              <a:gd name="T2" fmla="*/ 96 w 2112"/>
              <a:gd name="T3" fmla="*/ 160 h 512"/>
              <a:gd name="T4" fmla="*/ 240 w 2112"/>
              <a:gd name="T5" fmla="*/ 64 h 512"/>
              <a:gd name="T6" fmla="*/ 384 w 2112"/>
              <a:gd name="T7" fmla="*/ 64 h 512"/>
              <a:gd name="T8" fmla="*/ 624 w 2112"/>
              <a:gd name="T9" fmla="*/ 304 h 512"/>
              <a:gd name="T10" fmla="*/ 864 w 2112"/>
              <a:gd name="T11" fmla="*/ 496 h 512"/>
              <a:gd name="T12" fmla="*/ 1152 w 2112"/>
              <a:gd name="T13" fmla="*/ 400 h 512"/>
              <a:gd name="T14" fmla="*/ 1248 w 2112"/>
              <a:gd name="T15" fmla="*/ 208 h 512"/>
              <a:gd name="T16" fmla="*/ 1344 w 2112"/>
              <a:gd name="T17" fmla="*/ 64 h 512"/>
              <a:gd name="T18" fmla="*/ 1536 w 2112"/>
              <a:gd name="T19" fmla="*/ 16 h 512"/>
              <a:gd name="T20" fmla="*/ 1776 w 2112"/>
              <a:gd name="T21" fmla="*/ 160 h 512"/>
              <a:gd name="T22" fmla="*/ 1920 w 2112"/>
              <a:gd name="T23" fmla="*/ 400 h 512"/>
              <a:gd name="T24" fmla="*/ 2112 w 2112"/>
              <a:gd name="T25" fmla="*/ 448 h 5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12"/>
              <a:gd name="T40" fmla="*/ 0 h 512"/>
              <a:gd name="T41" fmla="*/ 2112 w 2112"/>
              <a:gd name="T42" fmla="*/ 512 h 5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12" h="512">
                <a:moveTo>
                  <a:pt x="0" y="304"/>
                </a:moveTo>
                <a:cubicBezTo>
                  <a:pt x="28" y="252"/>
                  <a:pt x="56" y="200"/>
                  <a:pt x="96" y="160"/>
                </a:cubicBezTo>
                <a:cubicBezTo>
                  <a:pt x="136" y="120"/>
                  <a:pt x="192" y="80"/>
                  <a:pt x="240" y="64"/>
                </a:cubicBezTo>
                <a:cubicBezTo>
                  <a:pt x="288" y="48"/>
                  <a:pt x="320" y="24"/>
                  <a:pt x="384" y="64"/>
                </a:cubicBezTo>
                <a:cubicBezTo>
                  <a:pt x="448" y="104"/>
                  <a:pt x="544" y="232"/>
                  <a:pt x="624" y="304"/>
                </a:cubicBezTo>
                <a:cubicBezTo>
                  <a:pt x="704" y="376"/>
                  <a:pt x="776" y="480"/>
                  <a:pt x="864" y="496"/>
                </a:cubicBezTo>
                <a:cubicBezTo>
                  <a:pt x="952" y="512"/>
                  <a:pt x="1088" y="448"/>
                  <a:pt x="1152" y="400"/>
                </a:cubicBezTo>
                <a:cubicBezTo>
                  <a:pt x="1216" y="352"/>
                  <a:pt x="1216" y="264"/>
                  <a:pt x="1248" y="208"/>
                </a:cubicBezTo>
                <a:cubicBezTo>
                  <a:pt x="1280" y="152"/>
                  <a:pt x="1296" y="96"/>
                  <a:pt x="1344" y="64"/>
                </a:cubicBezTo>
                <a:cubicBezTo>
                  <a:pt x="1392" y="32"/>
                  <a:pt x="1464" y="0"/>
                  <a:pt x="1536" y="16"/>
                </a:cubicBezTo>
                <a:cubicBezTo>
                  <a:pt x="1608" y="32"/>
                  <a:pt x="1712" y="96"/>
                  <a:pt x="1776" y="160"/>
                </a:cubicBezTo>
                <a:cubicBezTo>
                  <a:pt x="1840" y="224"/>
                  <a:pt x="1864" y="352"/>
                  <a:pt x="1920" y="400"/>
                </a:cubicBezTo>
                <a:cubicBezTo>
                  <a:pt x="1976" y="448"/>
                  <a:pt x="2044" y="448"/>
                  <a:pt x="2112" y="448"/>
                </a:cubicBezTo>
              </a:path>
            </a:pathLst>
          </a:custGeom>
          <a:noFill/>
          <a:ln w="31750">
            <a:solidFill>
              <a:schemeClr val="bg1"/>
            </a:solidFill>
            <a:round/>
            <a:headEnd/>
            <a:tailEnd/>
          </a:ln>
        </p:spPr>
        <p:txBody>
          <a:bodyPr/>
          <a:lstStyle/>
          <a:p>
            <a:endParaRPr lang="en-US"/>
          </a:p>
        </p:txBody>
      </p:sp>
      <p:sp>
        <p:nvSpPr>
          <p:cNvPr id="42035" name="Freeform 51"/>
          <p:cNvSpPr>
            <a:spLocks/>
          </p:cNvSpPr>
          <p:nvPr/>
        </p:nvSpPr>
        <p:spPr bwMode="auto">
          <a:xfrm rot="-230457">
            <a:off x="392113" y="5075238"/>
            <a:ext cx="1143000" cy="381000"/>
          </a:xfrm>
          <a:custGeom>
            <a:avLst/>
            <a:gdLst>
              <a:gd name="T0" fmla="*/ 0 w 2112"/>
              <a:gd name="T1" fmla="*/ 304 h 512"/>
              <a:gd name="T2" fmla="*/ 96 w 2112"/>
              <a:gd name="T3" fmla="*/ 160 h 512"/>
              <a:gd name="T4" fmla="*/ 240 w 2112"/>
              <a:gd name="T5" fmla="*/ 64 h 512"/>
              <a:gd name="T6" fmla="*/ 384 w 2112"/>
              <a:gd name="T7" fmla="*/ 64 h 512"/>
              <a:gd name="T8" fmla="*/ 624 w 2112"/>
              <a:gd name="T9" fmla="*/ 304 h 512"/>
              <a:gd name="T10" fmla="*/ 864 w 2112"/>
              <a:gd name="T11" fmla="*/ 496 h 512"/>
              <a:gd name="T12" fmla="*/ 1152 w 2112"/>
              <a:gd name="T13" fmla="*/ 400 h 512"/>
              <a:gd name="T14" fmla="*/ 1248 w 2112"/>
              <a:gd name="T15" fmla="*/ 208 h 512"/>
              <a:gd name="T16" fmla="*/ 1344 w 2112"/>
              <a:gd name="T17" fmla="*/ 64 h 512"/>
              <a:gd name="T18" fmla="*/ 1536 w 2112"/>
              <a:gd name="T19" fmla="*/ 16 h 512"/>
              <a:gd name="T20" fmla="*/ 1776 w 2112"/>
              <a:gd name="T21" fmla="*/ 160 h 512"/>
              <a:gd name="T22" fmla="*/ 1920 w 2112"/>
              <a:gd name="T23" fmla="*/ 400 h 512"/>
              <a:gd name="T24" fmla="*/ 2112 w 2112"/>
              <a:gd name="T25" fmla="*/ 448 h 5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12"/>
              <a:gd name="T40" fmla="*/ 0 h 512"/>
              <a:gd name="T41" fmla="*/ 2112 w 2112"/>
              <a:gd name="T42" fmla="*/ 512 h 5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12" h="512">
                <a:moveTo>
                  <a:pt x="0" y="304"/>
                </a:moveTo>
                <a:cubicBezTo>
                  <a:pt x="28" y="252"/>
                  <a:pt x="56" y="200"/>
                  <a:pt x="96" y="160"/>
                </a:cubicBezTo>
                <a:cubicBezTo>
                  <a:pt x="136" y="120"/>
                  <a:pt x="192" y="80"/>
                  <a:pt x="240" y="64"/>
                </a:cubicBezTo>
                <a:cubicBezTo>
                  <a:pt x="288" y="48"/>
                  <a:pt x="320" y="24"/>
                  <a:pt x="384" y="64"/>
                </a:cubicBezTo>
                <a:cubicBezTo>
                  <a:pt x="448" y="104"/>
                  <a:pt x="544" y="232"/>
                  <a:pt x="624" y="304"/>
                </a:cubicBezTo>
                <a:cubicBezTo>
                  <a:pt x="704" y="376"/>
                  <a:pt x="776" y="480"/>
                  <a:pt x="864" y="496"/>
                </a:cubicBezTo>
                <a:cubicBezTo>
                  <a:pt x="952" y="512"/>
                  <a:pt x="1088" y="448"/>
                  <a:pt x="1152" y="400"/>
                </a:cubicBezTo>
                <a:cubicBezTo>
                  <a:pt x="1216" y="352"/>
                  <a:pt x="1216" y="264"/>
                  <a:pt x="1248" y="208"/>
                </a:cubicBezTo>
                <a:cubicBezTo>
                  <a:pt x="1280" y="152"/>
                  <a:pt x="1296" y="96"/>
                  <a:pt x="1344" y="64"/>
                </a:cubicBezTo>
                <a:cubicBezTo>
                  <a:pt x="1392" y="32"/>
                  <a:pt x="1464" y="0"/>
                  <a:pt x="1536" y="16"/>
                </a:cubicBezTo>
                <a:cubicBezTo>
                  <a:pt x="1608" y="32"/>
                  <a:pt x="1712" y="96"/>
                  <a:pt x="1776" y="160"/>
                </a:cubicBezTo>
                <a:cubicBezTo>
                  <a:pt x="1840" y="224"/>
                  <a:pt x="1864" y="352"/>
                  <a:pt x="1920" y="400"/>
                </a:cubicBezTo>
                <a:cubicBezTo>
                  <a:pt x="1976" y="448"/>
                  <a:pt x="2044" y="448"/>
                  <a:pt x="2112" y="448"/>
                </a:cubicBezTo>
              </a:path>
            </a:pathLst>
          </a:custGeom>
          <a:noFill/>
          <a:ln w="31750">
            <a:solidFill>
              <a:schemeClr val="bg1"/>
            </a:solidFill>
            <a:round/>
            <a:headEnd/>
            <a:tailEnd/>
          </a:ln>
        </p:spPr>
        <p:txBody>
          <a:bodyPr/>
          <a:lstStyle/>
          <a:p>
            <a:endParaRPr lang="en-US"/>
          </a:p>
        </p:txBody>
      </p:sp>
      <p:sp>
        <p:nvSpPr>
          <p:cNvPr id="42036" name="Line 52"/>
          <p:cNvSpPr>
            <a:spLocks noChangeShapeType="1"/>
          </p:cNvSpPr>
          <p:nvPr/>
        </p:nvSpPr>
        <p:spPr bwMode="auto">
          <a:xfrm flipV="1">
            <a:off x="1500188" y="5380038"/>
            <a:ext cx="187325" cy="1587"/>
          </a:xfrm>
          <a:prstGeom prst="line">
            <a:avLst/>
          </a:prstGeom>
          <a:noFill/>
          <a:ln w="18360">
            <a:solidFill>
              <a:srgbClr val="FFFFFF"/>
            </a:solidFill>
            <a:round/>
            <a:headEnd/>
            <a:tailEnd type="triangle" w="med" len="med"/>
          </a:ln>
        </p:spPr>
        <p:txBody>
          <a:bodyPr/>
          <a:lstStyle/>
          <a:p>
            <a:endParaRPr lang="en-US"/>
          </a:p>
        </p:txBody>
      </p:sp>
      <p:sp>
        <p:nvSpPr>
          <p:cNvPr id="42037" name="Text Box 53"/>
          <p:cNvSpPr txBox="1">
            <a:spLocks noChangeArrowheads="1"/>
          </p:cNvSpPr>
          <p:nvPr/>
        </p:nvSpPr>
        <p:spPr bwMode="auto">
          <a:xfrm>
            <a:off x="-65088" y="2865438"/>
            <a:ext cx="1917701" cy="609600"/>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Lst>
            </a:pPr>
            <a:r>
              <a:rPr lang="en-GB" sz="2000">
                <a:solidFill>
                  <a:srgbClr val="FFFFFF"/>
                </a:solidFill>
              </a:rPr>
              <a:t>Energetic UV Photon</a:t>
            </a:r>
          </a:p>
        </p:txBody>
      </p:sp>
      <p:sp>
        <p:nvSpPr>
          <p:cNvPr id="42039" name="Text Box 55"/>
          <p:cNvSpPr txBox="1">
            <a:spLocks noChangeArrowheads="1"/>
          </p:cNvSpPr>
          <p:nvPr/>
        </p:nvSpPr>
        <p:spPr bwMode="auto">
          <a:xfrm>
            <a:off x="1382713" y="6370638"/>
            <a:ext cx="1917700" cy="304800"/>
          </a:xfrm>
          <a:prstGeom prst="rect">
            <a:avLst/>
          </a:prstGeom>
          <a:noFill/>
          <a:ln w="9525">
            <a:noFill/>
            <a:miter lim="800000"/>
            <a:headEnd/>
            <a:tailEnd/>
          </a:ln>
        </p:spPr>
        <p:txBody>
          <a:bodyPr lIns="0" tIns="0" rIns="0" bIns="0">
            <a:spAutoFit/>
          </a:bodyPr>
          <a:lstStyle/>
          <a:p>
            <a:pPr algn="r" eaLnBrk="1">
              <a:buClr>
                <a:srgbClr val="000000"/>
              </a:buClr>
              <a:buSzPct val="45000"/>
              <a:buFont typeface="StarSymbol" charset="0"/>
              <a:buNone/>
              <a:tabLst>
                <a:tab pos="723900" algn="l"/>
                <a:tab pos="1447800" algn="l"/>
              </a:tabLst>
            </a:pPr>
            <a:r>
              <a:rPr lang="en-GB" sz="2000">
                <a:solidFill>
                  <a:srgbClr val="FFFFFF"/>
                </a:solidFill>
              </a:rPr>
              <a:t>Atom</a:t>
            </a:r>
          </a:p>
        </p:txBody>
      </p:sp>
      <p:sp>
        <p:nvSpPr>
          <p:cNvPr id="42040" name="Text Box 56"/>
          <p:cNvSpPr txBox="1">
            <a:spLocks noChangeArrowheads="1"/>
          </p:cNvSpPr>
          <p:nvPr/>
        </p:nvSpPr>
        <p:spPr bwMode="auto">
          <a:xfrm>
            <a:off x="11113" y="5532438"/>
            <a:ext cx="1917700" cy="609600"/>
          </a:xfrm>
          <a:prstGeom prst="rect">
            <a:avLst/>
          </a:prstGeom>
          <a:noFill/>
          <a:ln w="9525">
            <a:noFill/>
            <a:miter lim="800000"/>
            <a:headEnd/>
            <a:tailEnd/>
          </a:ln>
        </p:spPr>
        <p:txBody>
          <a:bodyPr lIns="0" tIns="0" rIns="0" bIns="0">
            <a:spAutoFit/>
          </a:bodyPr>
          <a:lstStyle/>
          <a:p>
            <a:pPr algn="ctr" eaLnBrk="1">
              <a:buClr>
                <a:srgbClr val="000000"/>
              </a:buClr>
              <a:buSzPct val="45000"/>
              <a:buFont typeface="StarSymbol" charset="0"/>
              <a:buNone/>
              <a:tabLst>
                <a:tab pos="723900" algn="l"/>
                <a:tab pos="1447800" algn="l"/>
              </a:tabLst>
            </a:pPr>
            <a:r>
              <a:rPr lang="en-GB" sz="2000">
                <a:solidFill>
                  <a:srgbClr val="FFFFFF"/>
                </a:solidFill>
              </a:rPr>
              <a:t>Energetic UV Photon</a:t>
            </a:r>
          </a:p>
        </p:txBody>
      </p:sp>
      <p:sp>
        <p:nvSpPr>
          <p:cNvPr id="2" name="Slide Number Placeholder 1"/>
          <p:cNvSpPr>
            <a:spLocks noGrp="1"/>
          </p:cNvSpPr>
          <p:nvPr>
            <p:ph type="sldNum" sz="quarter" idx="10"/>
          </p:nvPr>
        </p:nvSpPr>
        <p:spPr/>
        <p:txBody>
          <a:bodyPr/>
          <a:lstStyle/>
          <a:p>
            <a:fld id="{650EEBCE-A79D-4AC2-B30D-E15368725709}" type="slidenum">
              <a:rPr lang="en-US" smtClean="0"/>
              <a:pPr/>
              <a:t>9</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94"/>
                                        </p:tgtEl>
                                        <p:attrNameLst>
                                          <p:attrName>style.visibility</p:attrName>
                                        </p:attrNameLst>
                                      </p:cBhvr>
                                      <p:to>
                                        <p:strVal val="visible"/>
                                      </p:to>
                                    </p:set>
                                    <p:anim calcmode="lin" valueType="num">
                                      <p:cBhvr additive="base">
                                        <p:cTn id="7" dur="500" fill="hold"/>
                                        <p:tgtEl>
                                          <p:spTgt spid="41994"/>
                                        </p:tgtEl>
                                        <p:attrNameLst>
                                          <p:attrName>ppt_x</p:attrName>
                                        </p:attrNameLst>
                                      </p:cBhvr>
                                      <p:tavLst>
                                        <p:tav tm="0">
                                          <p:val>
                                            <p:strVal val="0-#ppt_w/2"/>
                                          </p:val>
                                        </p:tav>
                                        <p:tav tm="100000">
                                          <p:val>
                                            <p:strVal val="#ppt_x"/>
                                          </p:val>
                                        </p:tav>
                                      </p:tavLst>
                                    </p:anim>
                                    <p:anim calcmode="lin" valueType="num">
                                      <p:cBhvr additive="base">
                                        <p:cTn id="8" dur="500" fill="hold"/>
                                        <p:tgtEl>
                                          <p:spTgt spid="4199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2034"/>
                                        </p:tgtEl>
                                        <p:attrNameLst>
                                          <p:attrName>style.visibility</p:attrName>
                                        </p:attrNameLst>
                                      </p:cBhvr>
                                      <p:to>
                                        <p:strVal val="visible"/>
                                      </p:to>
                                    </p:set>
                                    <p:anim calcmode="lin" valueType="num">
                                      <p:cBhvr additive="base">
                                        <p:cTn id="11" dur="500" fill="hold"/>
                                        <p:tgtEl>
                                          <p:spTgt spid="42034"/>
                                        </p:tgtEl>
                                        <p:attrNameLst>
                                          <p:attrName>ppt_x</p:attrName>
                                        </p:attrNameLst>
                                      </p:cBhvr>
                                      <p:tavLst>
                                        <p:tav tm="0">
                                          <p:val>
                                            <p:strVal val="0-#ppt_w/2"/>
                                          </p:val>
                                        </p:tav>
                                        <p:tav tm="100000">
                                          <p:val>
                                            <p:strVal val="#ppt_x"/>
                                          </p:val>
                                        </p:tav>
                                      </p:tavLst>
                                    </p:anim>
                                    <p:anim calcmode="lin" valueType="num">
                                      <p:cBhvr additive="base">
                                        <p:cTn id="12" dur="500" fill="hold"/>
                                        <p:tgtEl>
                                          <p:spTgt spid="4203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2037"/>
                                        </p:tgtEl>
                                        <p:attrNameLst>
                                          <p:attrName>style.visibility</p:attrName>
                                        </p:attrNameLst>
                                      </p:cBhvr>
                                      <p:to>
                                        <p:strVal val="visible"/>
                                      </p:to>
                                    </p:set>
                                    <p:anim calcmode="lin" valueType="num">
                                      <p:cBhvr additive="base">
                                        <p:cTn id="15" dur="500" fill="hold"/>
                                        <p:tgtEl>
                                          <p:spTgt spid="42037"/>
                                        </p:tgtEl>
                                        <p:attrNameLst>
                                          <p:attrName>ppt_x</p:attrName>
                                        </p:attrNameLst>
                                      </p:cBhvr>
                                      <p:tavLst>
                                        <p:tav tm="0">
                                          <p:val>
                                            <p:strVal val="0-#ppt_w/2"/>
                                          </p:val>
                                        </p:tav>
                                        <p:tav tm="100000">
                                          <p:val>
                                            <p:strVal val="#ppt_x"/>
                                          </p:val>
                                        </p:tav>
                                      </p:tavLst>
                                    </p:anim>
                                    <p:anim calcmode="lin" valueType="num">
                                      <p:cBhvr additive="base">
                                        <p:cTn id="16" dur="500" fill="hold"/>
                                        <p:tgtEl>
                                          <p:spTgt spid="4203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42028"/>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41989"/>
                                        </p:tgtEl>
                                        <p:attrNameLst>
                                          <p:attrName>style.visibility</p:attrName>
                                        </p:attrNameLst>
                                      </p:cBhvr>
                                      <p:to>
                                        <p:strVal val="hidden"/>
                                      </p:to>
                                    </p:set>
                                  </p:childTnLst>
                                </p:cTn>
                              </p:par>
                              <p:par>
                                <p:cTn id="23" presetID="2" presetClass="exit" presetSubtype="2" fill="hold" grpId="0" nodeType="withEffect">
                                  <p:stCondLst>
                                    <p:cond delay="0"/>
                                  </p:stCondLst>
                                  <p:childTnLst>
                                    <p:anim calcmode="lin" valueType="num">
                                      <p:cBhvr additive="base">
                                        <p:cTn id="24" dur="5000"/>
                                        <p:tgtEl>
                                          <p:spTgt spid="41991"/>
                                        </p:tgtEl>
                                        <p:attrNameLst>
                                          <p:attrName>ppt_x</p:attrName>
                                        </p:attrNameLst>
                                      </p:cBhvr>
                                      <p:tavLst>
                                        <p:tav tm="0">
                                          <p:val>
                                            <p:strVal val="ppt_x"/>
                                          </p:val>
                                        </p:tav>
                                        <p:tav tm="100000">
                                          <p:val>
                                            <p:strVal val="1+ppt_w/2"/>
                                          </p:val>
                                        </p:tav>
                                      </p:tavLst>
                                    </p:anim>
                                    <p:anim calcmode="lin" valueType="num">
                                      <p:cBhvr additive="base">
                                        <p:cTn id="25" dur="5000"/>
                                        <p:tgtEl>
                                          <p:spTgt spid="41991"/>
                                        </p:tgtEl>
                                        <p:attrNameLst>
                                          <p:attrName>ppt_y</p:attrName>
                                        </p:attrNameLst>
                                      </p:cBhvr>
                                      <p:tavLst>
                                        <p:tav tm="0">
                                          <p:val>
                                            <p:strVal val="ppt_y"/>
                                          </p:val>
                                        </p:tav>
                                        <p:tav tm="100000">
                                          <p:val>
                                            <p:strVal val="ppt_y"/>
                                          </p:val>
                                        </p:tav>
                                      </p:tavLst>
                                    </p:anim>
                                    <p:set>
                                      <p:cBhvr>
                                        <p:cTn id="26" dur="1" fill="hold">
                                          <p:stCondLst>
                                            <p:cond delay="4999"/>
                                          </p:stCondLst>
                                        </p:cTn>
                                        <p:tgtEl>
                                          <p:spTgt spid="41991"/>
                                        </p:tgtEl>
                                        <p:attrNameLst>
                                          <p:attrName>style.visibility</p:attrName>
                                        </p:attrNameLst>
                                      </p:cBhvr>
                                      <p:to>
                                        <p:strVal val="hidden"/>
                                      </p:to>
                                    </p:set>
                                  </p:childTnLst>
                                </p:cTn>
                              </p:par>
                              <p:par>
                                <p:cTn id="27" presetID="2" presetClass="exit" presetSubtype="2" fill="hold" grpId="0" nodeType="withEffect">
                                  <p:stCondLst>
                                    <p:cond delay="0"/>
                                  </p:stCondLst>
                                  <p:childTnLst>
                                    <p:anim calcmode="lin" valueType="num">
                                      <p:cBhvr additive="base">
                                        <p:cTn id="28" dur="5000"/>
                                        <p:tgtEl>
                                          <p:spTgt spid="41990"/>
                                        </p:tgtEl>
                                        <p:attrNameLst>
                                          <p:attrName>ppt_x</p:attrName>
                                        </p:attrNameLst>
                                      </p:cBhvr>
                                      <p:tavLst>
                                        <p:tav tm="0">
                                          <p:val>
                                            <p:strVal val="ppt_x"/>
                                          </p:val>
                                        </p:tav>
                                        <p:tav tm="100000">
                                          <p:val>
                                            <p:strVal val="1+ppt_w/2"/>
                                          </p:val>
                                        </p:tav>
                                      </p:tavLst>
                                    </p:anim>
                                    <p:anim calcmode="lin" valueType="num">
                                      <p:cBhvr additive="base">
                                        <p:cTn id="29" dur="5000"/>
                                        <p:tgtEl>
                                          <p:spTgt spid="41990"/>
                                        </p:tgtEl>
                                        <p:attrNameLst>
                                          <p:attrName>ppt_y</p:attrName>
                                        </p:attrNameLst>
                                      </p:cBhvr>
                                      <p:tavLst>
                                        <p:tav tm="0">
                                          <p:val>
                                            <p:strVal val="ppt_y"/>
                                          </p:val>
                                        </p:tav>
                                        <p:tav tm="100000">
                                          <p:val>
                                            <p:strVal val="ppt_y"/>
                                          </p:val>
                                        </p:tav>
                                      </p:tavLst>
                                    </p:anim>
                                    <p:set>
                                      <p:cBhvr>
                                        <p:cTn id="30" dur="1" fill="hold">
                                          <p:stCondLst>
                                            <p:cond delay="4999"/>
                                          </p:stCondLst>
                                        </p:cTn>
                                        <p:tgtEl>
                                          <p:spTgt spid="41990"/>
                                        </p:tgtEl>
                                        <p:attrNameLst>
                                          <p:attrName>style.visibility</p:attrName>
                                        </p:attrNameLst>
                                      </p:cBhvr>
                                      <p:to>
                                        <p:strVal val="hidden"/>
                                      </p:to>
                                    </p:set>
                                  </p:childTnLst>
                                </p:cTn>
                              </p:par>
                              <p:par>
                                <p:cTn id="31" presetID="2" presetClass="exit" presetSubtype="3" fill="hold" grpId="0" nodeType="withEffect">
                                  <p:stCondLst>
                                    <p:cond delay="0"/>
                                  </p:stCondLst>
                                  <p:childTnLst>
                                    <p:anim calcmode="lin" valueType="num">
                                      <p:cBhvr additive="base">
                                        <p:cTn id="32" dur="5000"/>
                                        <p:tgtEl>
                                          <p:spTgt spid="42030"/>
                                        </p:tgtEl>
                                        <p:attrNameLst>
                                          <p:attrName>ppt_x</p:attrName>
                                        </p:attrNameLst>
                                      </p:cBhvr>
                                      <p:tavLst>
                                        <p:tav tm="0">
                                          <p:val>
                                            <p:strVal val="ppt_x"/>
                                          </p:val>
                                        </p:tav>
                                        <p:tav tm="100000">
                                          <p:val>
                                            <p:strVal val="1+ppt_w/2"/>
                                          </p:val>
                                        </p:tav>
                                      </p:tavLst>
                                    </p:anim>
                                    <p:anim calcmode="lin" valueType="num">
                                      <p:cBhvr additive="base">
                                        <p:cTn id="33" dur="5000"/>
                                        <p:tgtEl>
                                          <p:spTgt spid="42030"/>
                                        </p:tgtEl>
                                        <p:attrNameLst>
                                          <p:attrName>ppt_y</p:attrName>
                                        </p:attrNameLst>
                                      </p:cBhvr>
                                      <p:tavLst>
                                        <p:tav tm="0">
                                          <p:val>
                                            <p:strVal val="ppt_y"/>
                                          </p:val>
                                        </p:tav>
                                        <p:tav tm="100000">
                                          <p:val>
                                            <p:strVal val="0-ppt_h/2"/>
                                          </p:val>
                                        </p:tav>
                                      </p:tavLst>
                                    </p:anim>
                                    <p:set>
                                      <p:cBhvr>
                                        <p:cTn id="34" dur="1" fill="hold">
                                          <p:stCondLst>
                                            <p:cond delay="4999"/>
                                          </p:stCondLst>
                                        </p:cTn>
                                        <p:tgtEl>
                                          <p:spTgt spid="42030"/>
                                        </p:tgtEl>
                                        <p:attrNameLst>
                                          <p:attrName>style.visibility</p:attrName>
                                        </p:attrNameLst>
                                      </p:cBhvr>
                                      <p:to>
                                        <p:strVal val="hidden"/>
                                      </p:to>
                                    </p:set>
                                  </p:childTnLst>
                                </p:cTn>
                              </p:par>
                              <p:par>
                                <p:cTn id="35" presetID="9" presetClass="exit" presetSubtype="0" fill="hold" grpId="1" nodeType="withEffect">
                                  <p:stCondLst>
                                    <p:cond delay="0"/>
                                  </p:stCondLst>
                                  <p:childTnLst>
                                    <p:animEffect transition="out" filter="dissolve">
                                      <p:cBhvr>
                                        <p:cTn id="36" dur="500"/>
                                        <p:tgtEl>
                                          <p:spTgt spid="42034"/>
                                        </p:tgtEl>
                                      </p:cBhvr>
                                    </p:animEffect>
                                    <p:set>
                                      <p:cBhvr>
                                        <p:cTn id="37" dur="1" fill="hold">
                                          <p:stCondLst>
                                            <p:cond delay="499"/>
                                          </p:stCondLst>
                                        </p:cTn>
                                        <p:tgtEl>
                                          <p:spTgt spid="42034"/>
                                        </p:tgtEl>
                                        <p:attrNameLst>
                                          <p:attrName>style.visibility</p:attrName>
                                        </p:attrNameLst>
                                      </p:cBhvr>
                                      <p:to>
                                        <p:strVal val="hidden"/>
                                      </p:to>
                                    </p:set>
                                  </p:childTnLst>
                                </p:cTn>
                              </p:par>
                              <p:par>
                                <p:cTn id="38" presetID="2" presetClass="exit" presetSubtype="3" fill="hold" grpId="0" nodeType="withEffect">
                                  <p:stCondLst>
                                    <p:cond delay="0"/>
                                  </p:stCondLst>
                                  <p:childTnLst>
                                    <p:anim calcmode="lin" valueType="num">
                                      <p:cBhvr additive="base">
                                        <p:cTn id="39" dur="5000"/>
                                        <p:tgtEl>
                                          <p:spTgt spid="42029"/>
                                        </p:tgtEl>
                                        <p:attrNameLst>
                                          <p:attrName>ppt_x</p:attrName>
                                        </p:attrNameLst>
                                      </p:cBhvr>
                                      <p:tavLst>
                                        <p:tav tm="0">
                                          <p:val>
                                            <p:strVal val="ppt_x"/>
                                          </p:val>
                                        </p:tav>
                                        <p:tav tm="100000">
                                          <p:val>
                                            <p:strVal val="1+ppt_w/2"/>
                                          </p:val>
                                        </p:tav>
                                      </p:tavLst>
                                    </p:anim>
                                    <p:anim calcmode="lin" valueType="num">
                                      <p:cBhvr additive="base">
                                        <p:cTn id="40" dur="5000"/>
                                        <p:tgtEl>
                                          <p:spTgt spid="42029"/>
                                        </p:tgtEl>
                                        <p:attrNameLst>
                                          <p:attrName>ppt_y</p:attrName>
                                        </p:attrNameLst>
                                      </p:cBhvr>
                                      <p:tavLst>
                                        <p:tav tm="0">
                                          <p:val>
                                            <p:strVal val="ppt_y"/>
                                          </p:val>
                                        </p:tav>
                                        <p:tav tm="100000">
                                          <p:val>
                                            <p:strVal val="0-ppt_h/2"/>
                                          </p:val>
                                        </p:tav>
                                      </p:tavLst>
                                    </p:anim>
                                    <p:set>
                                      <p:cBhvr>
                                        <p:cTn id="41" dur="1" fill="hold">
                                          <p:stCondLst>
                                            <p:cond delay="4999"/>
                                          </p:stCondLst>
                                        </p:cTn>
                                        <p:tgtEl>
                                          <p:spTgt spid="42029"/>
                                        </p:tgtEl>
                                        <p:attrNameLst>
                                          <p:attrName>style.visibility</p:attrName>
                                        </p:attrNameLst>
                                      </p:cBhvr>
                                      <p:to>
                                        <p:strVal val="hidden"/>
                                      </p:to>
                                    </p:set>
                                  </p:childTnLst>
                                </p:cTn>
                              </p:par>
                              <p:par>
                                <p:cTn id="42" presetID="9" presetClass="exit" presetSubtype="0" fill="hold" grpId="1" nodeType="withEffect">
                                  <p:stCondLst>
                                    <p:cond delay="0"/>
                                  </p:stCondLst>
                                  <p:childTnLst>
                                    <p:animEffect transition="out" filter="dissolve">
                                      <p:cBhvr>
                                        <p:cTn id="43" dur="500"/>
                                        <p:tgtEl>
                                          <p:spTgt spid="41994"/>
                                        </p:tgtEl>
                                      </p:cBhvr>
                                    </p:animEffect>
                                    <p:set>
                                      <p:cBhvr>
                                        <p:cTn id="44" dur="1" fill="hold">
                                          <p:stCondLst>
                                            <p:cond delay="499"/>
                                          </p:stCondLst>
                                        </p:cTn>
                                        <p:tgtEl>
                                          <p:spTgt spid="41994"/>
                                        </p:tgtEl>
                                        <p:attrNameLst>
                                          <p:attrName>style.visibility</p:attrName>
                                        </p:attrNameLst>
                                      </p:cBhvr>
                                      <p:to>
                                        <p:strVal val="hidden"/>
                                      </p:to>
                                    </p:set>
                                  </p:childTnLst>
                                </p:cTn>
                              </p:par>
                              <p:par>
                                <p:cTn id="45" presetID="9" presetClass="exit" presetSubtype="0" fill="hold" grpId="1" nodeType="withEffect">
                                  <p:stCondLst>
                                    <p:cond delay="0"/>
                                  </p:stCondLst>
                                  <p:childTnLst>
                                    <p:animEffect transition="out" filter="dissolve">
                                      <p:cBhvr>
                                        <p:cTn id="46" dur="500"/>
                                        <p:tgtEl>
                                          <p:spTgt spid="42037"/>
                                        </p:tgtEl>
                                      </p:cBhvr>
                                    </p:animEffect>
                                    <p:set>
                                      <p:cBhvr>
                                        <p:cTn id="47" dur="1" fill="hold">
                                          <p:stCondLst>
                                            <p:cond delay="499"/>
                                          </p:stCondLst>
                                        </p:cTn>
                                        <p:tgtEl>
                                          <p:spTgt spid="42037"/>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42035"/>
                                        </p:tgtEl>
                                        <p:attrNameLst>
                                          <p:attrName>style.visibility</p:attrName>
                                        </p:attrNameLst>
                                      </p:cBhvr>
                                      <p:to>
                                        <p:strVal val="visible"/>
                                      </p:to>
                                    </p:set>
                                    <p:anim calcmode="lin" valueType="num">
                                      <p:cBhvr additive="base">
                                        <p:cTn id="52" dur="500" fill="hold"/>
                                        <p:tgtEl>
                                          <p:spTgt spid="42035"/>
                                        </p:tgtEl>
                                        <p:attrNameLst>
                                          <p:attrName>ppt_x</p:attrName>
                                        </p:attrNameLst>
                                      </p:cBhvr>
                                      <p:tavLst>
                                        <p:tav tm="0">
                                          <p:val>
                                            <p:strVal val="0-#ppt_w/2"/>
                                          </p:val>
                                        </p:tav>
                                        <p:tav tm="100000">
                                          <p:val>
                                            <p:strVal val="#ppt_x"/>
                                          </p:val>
                                        </p:tav>
                                      </p:tavLst>
                                    </p:anim>
                                    <p:anim calcmode="lin" valueType="num">
                                      <p:cBhvr additive="base">
                                        <p:cTn id="53" dur="500" fill="hold"/>
                                        <p:tgtEl>
                                          <p:spTgt spid="42035"/>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42036"/>
                                        </p:tgtEl>
                                        <p:attrNameLst>
                                          <p:attrName>style.visibility</p:attrName>
                                        </p:attrNameLst>
                                      </p:cBhvr>
                                      <p:to>
                                        <p:strVal val="visible"/>
                                      </p:to>
                                    </p:set>
                                    <p:anim calcmode="lin" valueType="num">
                                      <p:cBhvr additive="base">
                                        <p:cTn id="56" dur="500" fill="hold"/>
                                        <p:tgtEl>
                                          <p:spTgt spid="42036"/>
                                        </p:tgtEl>
                                        <p:attrNameLst>
                                          <p:attrName>ppt_x</p:attrName>
                                        </p:attrNameLst>
                                      </p:cBhvr>
                                      <p:tavLst>
                                        <p:tav tm="0">
                                          <p:val>
                                            <p:strVal val="0-#ppt_w/2"/>
                                          </p:val>
                                        </p:tav>
                                        <p:tav tm="100000">
                                          <p:val>
                                            <p:strVal val="#ppt_x"/>
                                          </p:val>
                                        </p:tav>
                                      </p:tavLst>
                                    </p:anim>
                                    <p:anim calcmode="lin" valueType="num">
                                      <p:cBhvr additive="base">
                                        <p:cTn id="57" dur="500" fill="hold"/>
                                        <p:tgtEl>
                                          <p:spTgt spid="42036"/>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42040"/>
                                        </p:tgtEl>
                                        <p:attrNameLst>
                                          <p:attrName>style.visibility</p:attrName>
                                        </p:attrNameLst>
                                      </p:cBhvr>
                                      <p:to>
                                        <p:strVal val="visible"/>
                                      </p:to>
                                    </p:set>
                                    <p:anim calcmode="lin" valueType="num">
                                      <p:cBhvr additive="base">
                                        <p:cTn id="60" dur="500" fill="hold"/>
                                        <p:tgtEl>
                                          <p:spTgt spid="42040"/>
                                        </p:tgtEl>
                                        <p:attrNameLst>
                                          <p:attrName>ppt_x</p:attrName>
                                        </p:attrNameLst>
                                      </p:cBhvr>
                                      <p:tavLst>
                                        <p:tav tm="0">
                                          <p:val>
                                            <p:strVal val="0-#ppt_w/2"/>
                                          </p:val>
                                        </p:tav>
                                        <p:tav tm="100000">
                                          <p:val>
                                            <p:strVal val="#ppt_x"/>
                                          </p:val>
                                        </p:tav>
                                      </p:tavLst>
                                    </p:anim>
                                    <p:anim calcmode="lin" valueType="num">
                                      <p:cBhvr additive="base">
                                        <p:cTn id="61" dur="500" fill="hold"/>
                                        <p:tgtEl>
                                          <p:spTgt spid="4204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0" nodeType="clickEffect">
                                  <p:stCondLst>
                                    <p:cond delay="0"/>
                                  </p:stCondLst>
                                  <p:childTnLst>
                                    <p:anim calcmode="lin" valueType="num">
                                      <p:cBhvr additive="base">
                                        <p:cTn id="65" dur="5000"/>
                                        <p:tgtEl>
                                          <p:spTgt spid="42031"/>
                                        </p:tgtEl>
                                        <p:attrNameLst>
                                          <p:attrName>ppt_x</p:attrName>
                                        </p:attrNameLst>
                                      </p:cBhvr>
                                      <p:tavLst>
                                        <p:tav tm="0">
                                          <p:val>
                                            <p:strVal val="ppt_x"/>
                                          </p:val>
                                        </p:tav>
                                        <p:tav tm="100000">
                                          <p:val>
                                            <p:strVal val="1+ppt_w/2"/>
                                          </p:val>
                                        </p:tav>
                                      </p:tavLst>
                                    </p:anim>
                                    <p:anim calcmode="lin" valueType="num">
                                      <p:cBhvr additive="base">
                                        <p:cTn id="66" dur="5000"/>
                                        <p:tgtEl>
                                          <p:spTgt spid="42031"/>
                                        </p:tgtEl>
                                        <p:attrNameLst>
                                          <p:attrName>ppt_y</p:attrName>
                                        </p:attrNameLst>
                                      </p:cBhvr>
                                      <p:tavLst>
                                        <p:tav tm="0">
                                          <p:val>
                                            <p:strVal val="ppt_y"/>
                                          </p:val>
                                        </p:tav>
                                        <p:tav tm="100000">
                                          <p:val>
                                            <p:strVal val="ppt_y"/>
                                          </p:val>
                                        </p:tav>
                                      </p:tavLst>
                                    </p:anim>
                                    <p:set>
                                      <p:cBhvr>
                                        <p:cTn id="67" dur="1" fill="hold">
                                          <p:stCondLst>
                                            <p:cond delay="4999"/>
                                          </p:stCondLst>
                                        </p:cTn>
                                        <p:tgtEl>
                                          <p:spTgt spid="42031"/>
                                        </p:tgtEl>
                                        <p:attrNameLst>
                                          <p:attrName>style.visibility</p:attrName>
                                        </p:attrNameLst>
                                      </p:cBhvr>
                                      <p:to>
                                        <p:strVal val="hidden"/>
                                      </p:to>
                                    </p:set>
                                  </p:childTnLst>
                                </p:cTn>
                              </p:par>
                              <p:par>
                                <p:cTn id="68" presetID="2" presetClass="exit" presetSubtype="2" fill="hold" grpId="0" nodeType="withEffect">
                                  <p:stCondLst>
                                    <p:cond delay="0"/>
                                  </p:stCondLst>
                                  <p:childTnLst>
                                    <p:anim calcmode="lin" valueType="num">
                                      <p:cBhvr additive="base">
                                        <p:cTn id="69" dur="5000"/>
                                        <p:tgtEl>
                                          <p:spTgt spid="42003"/>
                                        </p:tgtEl>
                                        <p:attrNameLst>
                                          <p:attrName>ppt_x</p:attrName>
                                        </p:attrNameLst>
                                      </p:cBhvr>
                                      <p:tavLst>
                                        <p:tav tm="0">
                                          <p:val>
                                            <p:strVal val="ppt_x"/>
                                          </p:val>
                                        </p:tav>
                                        <p:tav tm="100000">
                                          <p:val>
                                            <p:strVal val="1+ppt_w/2"/>
                                          </p:val>
                                        </p:tav>
                                      </p:tavLst>
                                    </p:anim>
                                    <p:anim calcmode="lin" valueType="num">
                                      <p:cBhvr additive="base">
                                        <p:cTn id="70" dur="5000"/>
                                        <p:tgtEl>
                                          <p:spTgt spid="42003"/>
                                        </p:tgtEl>
                                        <p:attrNameLst>
                                          <p:attrName>ppt_y</p:attrName>
                                        </p:attrNameLst>
                                      </p:cBhvr>
                                      <p:tavLst>
                                        <p:tav tm="0">
                                          <p:val>
                                            <p:strVal val="ppt_y"/>
                                          </p:val>
                                        </p:tav>
                                        <p:tav tm="100000">
                                          <p:val>
                                            <p:strVal val="ppt_y"/>
                                          </p:val>
                                        </p:tav>
                                      </p:tavLst>
                                    </p:anim>
                                    <p:set>
                                      <p:cBhvr>
                                        <p:cTn id="71" dur="1" fill="hold">
                                          <p:stCondLst>
                                            <p:cond delay="4999"/>
                                          </p:stCondLst>
                                        </p:cTn>
                                        <p:tgtEl>
                                          <p:spTgt spid="42003"/>
                                        </p:tgtEl>
                                        <p:attrNameLst>
                                          <p:attrName>style.visibility</p:attrName>
                                        </p:attrNameLst>
                                      </p:cBhvr>
                                      <p:to>
                                        <p:strVal val="hidden"/>
                                      </p:to>
                                    </p:set>
                                  </p:childTnLst>
                                </p:cTn>
                              </p:par>
                              <p:par>
                                <p:cTn id="72" presetID="9" presetClass="exit" presetSubtype="0" fill="hold" grpId="0" nodeType="withEffect">
                                  <p:stCondLst>
                                    <p:cond delay="0"/>
                                  </p:stCondLst>
                                  <p:childTnLst>
                                    <p:animEffect transition="out" filter="dissolve">
                                      <p:cBhvr>
                                        <p:cTn id="73" dur="3000"/>
                                        <p:tgtEl>
                                          <p:spTgt spid="42039"/>
                                        </p:tgtEl>
                                      </p:cBhvr>
                                    </p:animEffect>
                                    <p:set>
                                      <p:cBhvr>
                                        <p:cTn id="74" dur="1" fill="hold">
                                          <p:stCondLst>
                                            <p:cond delay="2999"/>
                                          </p:stCondLst>
                                        </p:cTn>
                                        <p:tgtEl>
                                          <p:spTgt spid="42039"/>
                                        </p:tgtEl>
                                        <p:attrNameLst>
                                          <p:attrName>style.visibility</p:attrName>
                                        </p:attrNameLst>
                                      </p:cBhvr>
                                      <p:to>
                                        <p:strVal val="hidden"/>
                                      </p:to>
                                    </p:set>
                                  </p:childTnLst>
                                </p:cTn>
                              </p:par>
                              <p:par>
                                <p:cTn id="75" presetID="9" presetClass="entr" presetSubtype="0" fill="hold" grpId="0" nodeType="withEffect">
                                  <p:stCondLst>
                                    <p:cond delay="0"/>
                                  </p:stCondLst>
                                  <p:childTnLst>
                                    <p:set>
                                      <p:cBhvr>
                                        <p:cTn id="76" dur="1" fill="hold">
                                          <p:stCondLst>
                                            <p:cond delay="0"/>
                                          </p:stCondLst>
                                        </p:cTn>
                                        <p:tgtEl>
                                          <p:spTgt spid="42025"/>
                                        </p:tgtEl>
                                        <p:attrNameLst>
                                          <p:attrName>style.visibility</p:attrName>
                                        </p:attrNameLst>
                                      </p:cBhvr>
                                      <p:to>
                                        <p:strVal val="visible"/>
                                      </p:to>
                                    </p:set>
                                    <p:animEffect transition="in" filter="dissolve">
                                      <p:cBhvr>
                                        <p:cTn id="77" dur="3000"/>
                                        <p:tgtEl>
                                          <p:spTgt spid="42025"/>
                                        </p:tgtEl>
                                      </p:cBhvr>
                                    </p:animEffect>
                                  </p:childTnLst>
                                </p:cTn>
                              </p:par>
                              <p:par>
                                <p:cTn id="78" presetID="9" presetClass="exit" presetSubtype="0" fill="hold" grpId="1" nodeType="withEffect">
                                  <p:stCondLst>
                                    <p:cond delay="0"/>
                                  </p:stCondLst>
                                  <p:childTnLst>
                                    <p:animEffect transition="out" filter="dissolve">
                                      <p:cBhvr>
                                        <p:cTn id="79" dur="500"/>
                                        <p:tgtEl>
                                          <p:spTgt spid="42035"/>
                                        </p:tgtEl>
                                      </p:cBhvr>
                                    </p:animEffect>
                                    <p:set>
                                      <p:cBhvr>
                                        <p:cTn id="80" dur="1" fill="hold">
                                          <p:stCondLst>
                                            <p:cond delay="499"/>
                                          </p:stCondLst>
                                        </p:cTn>
                                        <p:tgtEl>
                                          <p:spTgt spid="42035"/>
                                        </p:tgtEl>
                                        <p:attrNameLst>
                                          <p:attrName>style.visibility</p:attrName>
                                        </p:attrNameLst>
                                      </p:cBhvr>
                                      <p:to>
                                        <p:strVal val="hidden"/>
                                      </p:to>
                                    </p:set>
                                  </p:childTnLst>
                                </p:cTn>
                              </p:par>
                              <p:par>
                                <p:cTn id="81" presetID="9" presetClass="exit" presetSubtype="0" fill="hold" grpId="1" nodeType="withEffect">
                                  <p:stCondLst>
                                    <p:cond delay="0"/>
                                  </p:stCondLst>
                                  <p:childTnLst>
                                    <p:animEffect transition="out" filter="dissolve">
                                      <p:cBhvr>
                                        <p:cTn id="82" dur="500"/>
                                        <p:tgtEl>
                                          <p:spTgt spid="42040"/>
                                        </p:tgtEl>
                                      </p:cBhvr>
                                    </p:animEffect>
                                    <p:set>
                                      <p:cBhvr>
                                        <p:cTn id="83" dur="1" fill="hold">
                                          <p:stCondLst>
                                            <p:cond delay="499"/>
                                          </p:stCondLst>
                                        </p:cTn>
                                        <p:tgtEl>
                                          <p:spTgt spid="42040"/>
                                        </p:tgtEl>
                                        <p:attrNameLst>
                                          <p:attrName>style.visibility</p:attrName>
                                        </p:attrNameLst>
                                      </p:cBhvr>
                                      <p:to>
                                        <p:strVal val="hidden"/>
                                      </p:to>
                                    </p:set>
                                  </p:childTnLst>
                                </p:cTn>
                              </p:par>
                              <p:par>
                                <p:cTn id="84" presetID="9" presetClass="exit" presetSubtype="0" fill="hold" grpId="1" nodeType="withEffect">
                                  <p:stCondLst>
                                    <p:cond delay="0"/>
                                  </p:stCondLst>
                                  <p:childTnLst>
                                    <p:animEffect transition="out" filter="dissolve">
                                      <p:cBhvr>
                                        <p:cTn id="85" dur="500"/>
                                        <p:tgtEl>
                                          <p:spTgt spid="42036"/>
                                        </p:tgtEl>
                                      </p:cBhvr>
                                    </p:animEffect>
                                    <p:set>
                                      <p:cBhvr>
                                        <p:cTn id="86" dur="1" fill="hold">
                                          <p:stCondLst>
                                            <p:cond delay="499"/>
                                          </p:stCondLst>
                                        </p:cTn>
                                        <p:tgtEl>
                                          <p:spTgt spid="420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nimBg="1"/>
      <p:bldP spid="41990" grpId="0" animBg="1"/>
      <p:bldP spid="41991" grpId="0"/>
      <p:bldP spid="41994" grpId="0" animBg="1"/>
      <p:bldP spid="41994" grpId="1" animBg="1"/>
      <p:bldP spid="42003" grpId="0" animBg="1"/>
      <p:bldP spid="42025" grpId="0"/>
      <p:bldP spid="42028" grpId="0" animBg="1"/>
      <p:bldP spid="42029" grpId="0" animBg="1"/>
      <p:bldP spid="42030" grpId="0"/>
      <p:bldP spid="42031" grpId="0"/>
      <p:bldP spid="42034" grpId="0" animBg="1"/>
      <p:bldP spid="42034" grpId="1" animBg="1"/>
      <p:bldP spid="42035" grpId="0" animBg="1"/>
      <p:bldP spid="42035" grpId="1" animBg="1"/>
      <p:bldP spid="42036" grpId="0" animBg="1"/>
      <p:bldP spid="42036" grpId="1" animBg="1"/>
      <p:bldP spid="42037" grpId="0"/>
      <p:bldP spid="42037" grpId="1"/>
      <p:bldP spid="42039" grpId="0"/>
      <p:bldP spid="42040" grpId="0"/>
      <p:bldP spid="42040" grpId="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22318</TotalTime>
  <Words>963</Words>
  <Application>Microsoft Office PowerPoint</Application>
  <PresentationFormat>Custom</PresentationFormat>
  <Paragraphs>174</Paragraphs>
  <Slides>21</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StarSymbol</vt:lpstr>
      <vt:lpstr>Symbol</vt:lpstr>
      <vt:lpstr>Times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Rich</cp:lastModifiedBy>
  <cp:revision>79</cp:revision>
  <dcterms:modified xsi:type="dcterms:W3CDTF">2017-07-07T16:01:00Z</dcterms:modified>
</cp:coreProperties>
</file>