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73" r:id="rId2"/>
    <p:sldId id="257" r:id="rId3"/>
    <p:sldId id="258" r:id="rId4"/>
    <p:sldId id="259" r:id="rId5"/>
    <p:sldId id="271" r:id="rId6"/>
    <p:sldId id="260" r:id="rId7"/>
    <p:sldId id="261" r:id="rId8"/>
    <p:sldId id="272" r:id="rId9"/>
    <p:sldId id="262" r:id="rId10"/>
    <p:sldId id="264" r:id="rId11"/>
    <p:sldId id="265" r:id="rId12"/>
    <p:sldId id="267" r:id="rId13"/>
    <p:sldId id="268" r:id="rId14"/>
    <p:sldId id="269" r:id="rId15"/>
    <p:sldId id="270" r:id="rId16"/>
    <p:sldId id="275" r:id="rId17"/>
    <p:sldId id="274" r:id="rId18"/>
  </p:sldIdLst>
  <p:sldSz cx="10080625" cy="7559675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056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58"/>
        <p:guide pos="20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63675" y="962025"/>
            <a:ext cx="4386263" cy="3289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17600" y="4570413"/>
            <a:ext cx="5084763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22114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65263" y="962025"/>
            <a:ext cx="4383087" cy="3287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17226" y="4570262"/>
            <a:ext cx="5083749" cy="1846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noFill/>
          <a:ln/>
        </p:spPr>
      </p:sp>
      <p:sp>
        <p:nvSpPr>
          <p:cNvPr id="26627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30ED8-8B0C-42CF-B319-887DE836C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0000"/>
            </a:gs>
            <a:gs pos="50000">
              <a:srgbClr val="000080"/>
            </a:gs>
            <a:gs pos="100000">
              <a:srgbClr val="800000"/>
            </a:gs>
          </a:gsLst>
          <a:lin ang="36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554912" y="7111999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07B30ED8-8B0C-42CF-B319-887DE836C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2pPr>
      <a:lvl3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3pPr>
      <a:lvl4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4pPr>
      <a:lvl5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5pPr>
      <a:lvl6pPr marL="18970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6pPr>
      <a:lvl7pPr marL="23542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7pPr>
      <a:lvl8pPr marL="28114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8pPr>
      <a:lvl9pPr marL="32686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431800" indent="-32385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</a:defRPr>
      </a:lvl2pPr>
      <a:lvl3pPr marL="12954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</a:defRPr>
      </a:lvl3pPr>
      <a:lvl4pPr marL="17272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</a:defRPr>
      </a:lvl4pPr>
      <a:lvl5pPr marL="21590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5pPr>
      <a:lvl6pPr marL="26162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youtube.com/watch?v=qCx1AM2tkYI" TargetMode="Externa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819150" y="541338"/>
            <a:ext cx="79644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33000"/>
              <a:buFont typeface="StarBat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u="sng" dirty="0">
                <a:solidFill>
                  <a:srgbClr val="FFFF00"/>
                </a:solidFill>
                <a:cs typeface="Times New Roman" pitchFamily="18" charset="0"/>
              </a:rPr>
              <a:t>Neutron Stars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23888" y="1417637"/>
            <a:ext cx="90043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If star has mass 12-25 </a:t>
            </a:r>
            <a:r>
              <a:rPr lang="en-GB" dirty="0" err="1" smtClean="0">
                <a:solidFill>
                  <a:srgbClr val="FFFFFF"/>
                </a:solidFill>
                <a:cs typeface="Times New Roman" pitchFamily="18" charset="0"/>
              </a:rPr>
              <a:t>M</a:t>
            </a:r>
            <a:r>
              <a:rPr lang="en-GB" baseline="-25000" dirty="0" err="1">
                <a:solidFill>
                  <a:srgbClr val="FFFFFF"/>
                </a:solidFill>
                <a:cs typeface="Times New Roman" pitchFamily="18" charset="0"/>
              </a:rPr>
              <a:t>S</a:t>
            </a:r>
            <a:r>
              <a:rPr lang="en-GB" baseline="-25000" dirty="0" err="1" smtClean="0">
                <a:solidFill>
                  <a:srgbClr val="FFFFFF"/>
                </a:solidFill>
                <a:cs typeface="Times New Roman" pitchFamily="18" charset="0"/>
              </a:rPr>
              <a:t>un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 , remnant of supernova expected to be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a tightly packed ball of neutrons.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5575" y="2705100"/>
            <a:ext cx="3706813" cy="3246438"/>
          </a:xfrm>
          <a:prstGeom prst="rect">
            <a:avLst/>
          </a:prstGeom>
          <a:noFill/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20712" y="2560637"/>
            <a:ext cx="423545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Diameter: 10 km only!</a:t>
            </a:r>
          </a:p>
          <a:p>
            <a:pPr>
              <a:buClr>
                <a:srgbClr val="000000"/>
              </a:buClr>
              <a:buSzPct val="45000"/>
              <a:buFont typeface="StarBat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45000"/>
              <a:buFont typeface="StarBat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Mass:  1.4 - 3(?)  </a:t>
            </a:r>
            <a:r>
              <a:rPr lang="en-GB" dirty="0" err="1">
                <a:solidFill>
                  <a:srgbClr val="FFFFFF"/>
                </a:solidFill>
                <a:cs typeface="Times New Roman" pitchFamily="18" charset="0"/>
              </a:rPr>
              <a:t>M</a:t>
            </a:r>
            <a:r>
              <a:rPr lang="en-GB" baseline="-33000" dirty="0" err="1">
                <a:solidFill>
                  <a:srgbClr val="FFFFFF"/>
                </a:solidFill>
                <a:cs typeface="Times New Roman" pitchFamily="18" charset="0"/>
              </a:rPr>
              <a:t>Sun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 </a:t>
            </a:r>
          </a:p>
          <a:p>
            <a:pPr>
              <a:buClr>
                <a:srgbClr val="000000"/>
              </a:buClr>
              <a:buSzPct val="45000"/>
              <a:buFont typeface="StarBat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45000"/>
              <a:buFont typeface="StarBat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Density: 10</a:t>
            </a:r>
            <a:r>
              <a:rPr lang="en-GB" baseline="33000" dirty="0">
                <a:solidFill>
                  <a:srgbClr val="FFFFFF"/>
                </a:solidFill>
                <a:cs typeface="Times New Roman" pitchFamily="18" charset="0"/>
              </a:rPr>
              <a:t>14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g / cm</a:t>
            </a:r>
            <a:r>
              <a:rPr lang="en-GB" baseline="33000" dirty="0">
                <a:solidFill>
                  <a:srgbClr val="FFFFFF"/>
                </a:solidFill>
                <a:cs typeface="Times New Roman" pitchFamily="18" charset="0"/>
              </a:rPr>
              <a:t>3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!</a:t>
            </a: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322888" y="6126163"/>
            <a:ext cx="37401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54000"/>
              <a:buFont typeface="StarBat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>
                <a:solidFill>
                  <a:srgbClr val="00FFFF"/>
                </a:solidFill>
                <a:cs typeface="Times New Roman" pitchFamily="18" charset="0"/>
              </a:rPr>
              <a:t>A neutron star over the Sandias?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0963" y="3387725"/>
            <a:ext cx="1200150" cy="11033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4512" y="6523037"/>
            <a:ext cx="6513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Please read about observable neutron stars: pulsars.</a:t>
            </a:r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20712" y="4694237"/>
            <a:ext cx="423545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Rotation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rate: few to many times per second!!!</a:t>
            </a:r>
          </a:p>
          <a:p>
            <a:pPr>
              <a:buClr>
                <a:srgbClr val="000000"/>
              </a:buClr>
              <a:buSzPct val="45000"/>
              <a:buFont typeface="StarBat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45000"/>
              <a:buFont typeface="StarBat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Magnetic field:  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10</a:t>
            </a:r>
            <a:r>
              <a:rPr lang="en-GB" baseline="33000" dirty="0" smtClean="0">
                <a:solidFill>
                  <a:srgbClr val="FFFFFF"/>
                </a:solidFill>
                <a:cs typeface="Times New Roman" pitchFamily="18" charset="0"/>
              </a:rPr>
              <a:t>10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x 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typical bar magnet!</a:t>
            </a: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30ED8-8B0C-42CF-B319-887DE836CEA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362075" y="379413"/>
            <a:ext cx="7343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Escape Velocity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623888" y="1385888"/>
            <a:ext cx="7816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</a:rPr>
              <a:t>Velocity needed to escape </a:t>
            </a:r>
            <a:r>
              <a:rPr lang="en-GB" dirty="0" smtClean="0">
                <a:solidFill>
                  <a:srgbClr val="FFFFFF"/>
                </a:solidFill>
              </a:rPr>
              <a:t>an object’s gravitational pull.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3602038" y="2316163"/>
            <a:ext cx="9699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>
                <a:solidFill>
                  <a:srgbClr val="00FFFF"/>
                </a:solidFill>
              </a:rPr>
              <a:t>v</a:t>
            </a:r>
            <a:r>
              <a:rPr lang="en-GB" baseline="-33000">
                <a:solidFill>
                  <a:srgbClr val="00FFFF"/>
                </a:solidFill>
              </a:rPr>
              <a:t>esc</a:t>
            </a:r>
            <a:r>
              <a:rPr lang="en-GB">
                <a:solidFill>
                  <a:srgbClr val="00FFFF"/>
                </a:solidFill>
              </a:rPr>
              <a:t>   =</a:t>
            </a:r>
          </a:p>
        </p:txBody>
      </p:sp>
      <p:sp>
        <p:nvSpPr>
          <p:cNvPr id="11269" name="Line 4"/>
          <p:cNvSpPr>
            <a:spLocks noChangeShapeType="1"/>
          </p:cNvSpPr>
          <p:nvPr/>
        </p:nvSpPr>
        <p:spPr bwMode="auto">
          <a:xfrm>
            <a:off x="4757738" y="2457450"/>
            <a:ext cx="138112" cy="379413"/>
          </a:xfrm>
          <a:prstGeom prst="line">
            <a:avLst/>
          </a:prstGeom>
          <a:noFill/>
          <a:ln w="1836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 flipH="1">
            <a:off x="4905375" y="2174875"/>
            <a:ext cx="95250" cy="692150"/>
          </a:xfrm>
          <a:prstGeom prst="line">
            <a:avLst/>
          </a:prstGeom>
          <a:noFill/>
          <a:ln w="1836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>
            <a:off x="5018088" y="2193925"/>
            <a:ext cx="777875" cy="3175"/>
          </a:xfrm>
          <a:prstGeom prst="line">
            <a:avLst/>
          </a:prstGeom>
          <a:noFill/>
          <a:ln w="1836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5114925" y="2230438"/>
            <a:ext cx="123507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>
                <a:solidFill>
                  <a:srgbClr val="00FFFF"/>
                </a:solidFill>
              </a:rPr>
              <a:t>2GM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>
                <a:solidFill>
                  <a:srgbClr val="00FFFF"/>
                </a:solidFill>
              </a:rPr>
              <a:t>  R</a:t>
            </a:r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>
            <a:off x="5091113" y="2576513"/>
            <a:ext cx="600075" cy="1587"/>
          </a:xfrm>
          <a:prstGeom prst="line">
            <a:avLst/>
          </a:prstGeom>
          <a:noFill/>
          <a:ln w="1836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620713" y="3203575"/>
            <a:ext cx="7654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Earth's surface: </a:t>
            </a:r>
            <a:r>
              <a:rPr lang="en-GB" dirty="0" err="1" smtClean="0">
                <a:solidFill>
                  <a:srgbClr val="FFFFFF"/>
                </a:solidFill>
              </a:rPr>
              <a:t>v</a:t>
            </a:r>
            <a:r>
              <a:rPr lang="en-GB" baseline="-25000" dirty="0" err="1" smtClean="0">
                <a:solidFill>
                  <a:srgbClr val="FFFFFF"/>
                </a:solidFill>
              </a:rPr>
              <a:t>esc</a:t>
            </a:r>
            <a:r>
              <a:rPr lang="en-GB" dirty="0" smtClean="0">
                <a:solidFill>
                  <a:srgbClr val="FFFFFF"/>
                </a:solidFill>
              </a:rPr>
              <a:t>  = </a:t>
            </a:r>
            <a:r>
              <a:rPr lang="en-GB" dirty="0">
                <a:solidFill>
                  <a:srgbClr val="FFFFFF"/>
                </a:solidFill>
              </a:rPr>
              <a:t>11 km/sec.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61988" y="4160838"/>
            <a:ext cx="765492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</a:rPr>
              <a:t>If Earth </a:t>
            </a:r>
            <a:r>
              <a:rPr lang="en-GB" dirty="0" smtClean="0">
                <a:solidFill>
                  <a:srgbClr val="FFFFFF"/>
                </a:solidFill>
              </a:rPr>
              <a:t>shrunk to R=1 cm, then </a:t>
            </a:r>
            <a:r>
              <a:rPr lang="en-GB" dirty="0" err="1" smtClean="0">
                <a:solidFill>
                  <a:srgbClr val="FFFFFF"/>
                </a:solidFill>
              </a:rPr>
              <a:t>v</a:t>
            </a:r>
            <a:r>
              <a:rPr lang="en-GB" baseline="-25000" dirty="0" err="1" smtClean="0">
                <a:solidFill>
                  <a:srgbClr val="FFFFFF"/>
                </a:solidFill>
              </a:rPr>
              <a:t>esc</a:t>
            </a:r>
            <a:r>
              <a:rPr lang="en-GB" baseline="-25000" dirty="0" smtClean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FFFFFF"/>
                </a:solidFill>
              </a:rPr>
              <a:t>= c, the </a:t>
            </a:r>
            <a:r>
              <a:rPr lang="en-GB" u="sng" dirty="0">
                <a:solidFill>
                  <a:srgbClr val="FFFFFF"/>
                </a:solidFill>
              </a:rPr>
              <a:t>speed of </a:t>
            </a:r>
            <a:r>
              <a:rPr lang="en-GB" u="sng" dirty="0" smtClean="0">
                <a:solidFill>
                  <a:srgbClr val="FFFFFF"/>
                </a:solidFill>
              </a:rPr>
              <a:t>light</a:t>
            </a:r>
            <a:r>
              <a:rPr lang="en-GB" dirty="0">
                <a:solidFill>
                  <a:srgbClr val="FFFFFF"/>
                </a:solidFill>
              </a:rPr>
              <a:t>!</a:t>
            </a:r>
            <a:r>
              <a:rPr lang="en-GB" dirty="0" smtClean="0">
                <a:solidFill>
                  <a:srgbClr val="FFFFFF"/>
                </a:solidFill>
              </a:rPr>
              <a:t>  </a:t>
            </a:r>
            <a:r>
              <a:rPr lang="en-GB" dirty="0">
                <a:solidFill>
                  <a:srgbClr val="FFFFFF"/>
                </a:solidFill>
              </a:rPr>
              <a:t>Then nothing, including light, could escape Earth.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</a:rPr>
              <a:t>This special radius, for a particular object, is called the </a:t>
            </a:r>
            <a:r>
              <a:rPr lang="en-GB" u="sng" dirty="0">
                <a:solidFill>
                  <a:srgbClr val="FFFFFF"/>
                </a:solidFill>
              </a:rPr>
              <a:t>Schwarzschild Radius</a:t>
            </a:r>
            <a:r>
              <a:rPr lang="en-GB" dirty="0">
                <a:solidFill>
                  <a:srgbClr val="FFFFFF"/>
                </a:solidFill>
              </a:rPr>
              <a:t>,  R</a:t>
            </a:r>
            <a:r>
              <a:rPr lang="en-GB" baseline="-33000" dirty="0">
                <a:solidFill>
                  <a:srgbClr val="FFFFFF"/>
                </a:solidFill>
              </a:rPr>
              <a:t>S</a:t>
            </a:r>
            <a:r>
              <a:rPr lang="en-GB" dirty="0">
                <a:solidFill>
                  <a:srgbClr val="FFFFFF"/>
                </a:solidFill>
              </a:rPr>
              <a:t>.       </a:t>
            </a:r>
            <a:r>
              <a:rPr lang="en-GB" dirty="0">
                <a:solidFill>
                  <a:srgbClr val="00FFFF"/>
                </a:solidFill>
              </a:rPr>
              <a:t>R</a:t>
            </a:r>
            <a:r>
              <a:rPr lang="en-GB" baseline="-33000" dirty="0">
                <a:solidFill>
                  <a:srgbClr val="00FFFF"/>
                </a:solidFill>
              </a:rPr>
              <a:t>S</a:t>
            </a:r>
            <a:r>
              <a:rPr lang="en-GB" dirty="0">
                <a:solidFill>
                  <a:srgbClr val="00FFFF"/>
                </a:solidFill>
              </a:rPr>
              <a:t>  </a:t>
            </a:r>
            <a:r>
              <a:rPr lang="en-GB" dirty="0">
                <a:solidFill>
                  <a:srgbClr val="00FFFF"/>
                </a:solidFill>
                <a:latin typeface="Symbol" pitchFamily="18" charset="2"/>
              </a:rPr>
              <a:t></a:t>
            </a:r>
            <a:r>
              <a:rPr lang="en-GB" dirty="0">
                <a:solidFill>
                  <a:srgbClr val="00FFFF"/>
                </a:solidFill>
                <a:latin typeface="Times" pitchFamily="16" charset="0"/>
              </a:rPr>
              <a:t>   </a:t>
            </a:r>
            <a:r>
              <a:rPr lang="en-GB" dirty="0">
                <a:solidFill>
                  <a:srgbClr val="00FFFF"/>
                </a:solidFill>
                <a:cs typeface="Times New Roman" pitchFamily="18" charset="0"/>
              </a:rPr>
              <a:t>M</a:t>
            </a:r>
            <a:r>
              <a:rPr lang="en-GB" dirty="0">
                <a:solidFill>
                  <a:srgbClr val="00FFFF"/>
                </a:solidFill>
                <a:latin typeface="Times" pitchFamily="16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30ED8-8B0C-42CF-B319-887DE836CEA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632075" y="198437"/>
            <a:ext cx="4664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800" u="sng" dirty="0">
                <a:solidFill>
                  <a:srgbClr val="FFFF00"/>
                </a:solidFill>
              </a:rPr>
              <a:t>Black Holes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715963" y="1189037"/>
            <a:ext cx="85439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If core with about 3 </a:t>
            </a:r>
            <a:r>
              <a:rPr lang="en-GB" dirty="0" err="1">
                <a:solidFill>
                  <a:srgbClr val="FFFFFF"/>
                </a:solidFill>
              </a:rPr>
              <a:t>M</a:t>
            </a:r>
            <a:r>
              <a:rPr lang="en-GB" baseline="-33000" dirty="0" err="1">
                <a:solidFill>
                  <a:srgbClr val="FFFFFF"/>
                </a:solidFill>
              </a:rPr>
              <a:t>Sun</a:t>
            </a:r>
            <a:r>
              <a:rPr lang="en-GB" dirty="0">
                <a:solidFill>
                  <a:srgbClr val="FFFFFF"/>
                </a:solidFill>
              </a:rPr>
              <a:t> or more collapses, not even neutron pressure can stop it (total mass of star about 25 </a:t>
            </a:r>
            <a:r>
              <a:rPr lang="en-GB" dirty="0" err="1">
                <a:solidFill>
                  <a:srgbClr val="FFFFFF"/>
                </a:solidFill>
              </a:rPr>
              <a:t>M</a:t>
            </a:r>
            <a:r>
              <a:rPr lang="en-GB" baseline="-33000" dirty="0" err="1">
                <a:solidFill>
                  <a:srgbClr val="FFFFFF"/>
                </a:solidFill>
              </a:rPr>
              <a:t>Sun</a:t>
            </a:r>
            <a:r>
              <a:rPr lang="en-GB" dirty="0">
                <a:solidFill>
                  <a:srgbClr val="FFFFFF"/>
                </a:solidFill>
              </a:rPr>
              <a:t> ?).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Core collapses to a point, a "singularity".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87388" y="3094037"/>
            <a:ext cx="91535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Gravity is so strong that </a:t>
            </a:r>
            <a:r>
              <a:rPr lang="en-GB" dirty="0" smtClean="0">
                <a:solidFill>
                  <a:srgbClr val="FFFFFF"/>
                </a:solidFill>
              </a:rPr>
              <a:t>not </a:t>
            </a:r>
            <a:r>
              <a:rPr lang="en-GB" dirty="0">
                <a:solidFill>
                  <a:srgbClr val="FFFFFF"/>
                </a:solidFill>
              </a:rPr>
              <a:t>even light </a:t>
            </a:r>
            <a:r>
              <a:rPr lang="en-GB" dirty="0" smtClean="0">
                <a:solidFill>
                  <a:srgbClr val="FFFFFF"/>
                </a:solidFill>
              </a:rPr>
              <a:t>can escape.</a:t>
            </a: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R</a:t>
            </a:r>
            <a:r>
              <a:rPr lang="en-GB" baseline="-33000" dirty="0" smtClean="0">
                <a:solidFill>
                  <a:srgbClr val="FFFFFF"/>
                </a:solidFill>
              </a:rPr>
              <a:t>S </a:t>
            </a:r>
            <a:r>
              <a:rPr lang="en-GB" dirty="0" smtClean="0">
                <a:solidFill>
                  <a:srgbClr val="FFFFFF"/>
                </a:solidFill>
              </a:rPr>
              <a:t>for a </a:t>
            </a:r>
            <a:r>
              <a:rPr lang="en-GB" dirty="0">
                <a:solidFill>
                  <a:srgbClr val="FFFFFF"/>
                </a:solidFill>
              </a:rPr>
              <a:t>3 </a:t>
            </a:r>
            <a:r>
              <a:rPr lang="en-GB" dirty="0" err="1">
                <a:solidFill>
                  <a:srgbClr val="FFFFFF"/>
                </a:solidFill>
              </a:rPr>
              <a:t>M</a:t>
            </a:r>
            <a:r>
              <a:rPr lang="en-GB" baseline="-33000" dirty="0" err="1">
                <a:solidFill>
                  <a:srgbClr val="FFFFFF"/>
                </a:solidFill>
              </a:rPr>
              <a:t>Sun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FFFFFF"/>
                </a:solidFill>
              </a:rPr>
              <a:t>object is </a:t>
            </a:r>
            <a:r>
              <a:rPr lang="en-GB" dirty="0">
                <a:solidFill>
                  <a:srgbClr val="FFFFFF"/>
                </a:solidFill>
              </a:rPr>
              <a:t>9 km.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696912" y="4465637"/>
            <a:ext cx="8959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u="sng" dirty="0" smtClean="0">
                <a:solidFill>
                  <a:srgbClr val="FFFFFF"/>
                </a:solidFill>
              </a:rPr>
              <a:t>Event horizon</a:t>
            </a:r>
            <a:r>
              <a:rPr lang="en-GB" dirty="0" smtClean="0">
                <a:solidFill>
                  <a:srgbClr val="FFFFFF"/>
                </a:solidFill>
              </a:rPr>
              <a:t>:   imaginary sphere around object, with radius R</a:t>
            </a:r>
            <a:r>
              <a:rPr lang="en-GB" baseline="-33000" dirty="0" smtClean="0">
                <a:solidFill>
                  <a:srgbClr val="FFFFFF"/>
                </a:solidFill>
              </a:rPr>
              <a:t>S </a:t>
            </a:r>
            <a:r>
              <a:rPr lang="en-GB" dirty="0" smtClean="0">
                <a:solidFill>
                  <a:srgbClr val="FFFFFF"/>
                </a:solidFill>
              </a:rPr>
              <a:t>.</a:t>
            </a: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92550" y="4999037"/>
            <a:ext cx="6188075" cy="1893888"/>
            <a:chOff x="1681162" y="5151437"/>
            <a:chExt cx="6188075" cy="1893888"/>
          </a:xfrm>
        </p:grpSpPr>
        <p:sp>
          <p:nvSpPr>
            <p:cNvPr id="6" name="Oval 2"/>
            <p:cNvSpPr>
              <a:spLocks noChangeArrowheads="1"/>
            </p:cNvSpPr>
            <p:nvPr/>
          </p:nvSpPr>
          <p:spPr bwMode="auto">
            <a:xfrm>
              <a:off x="3516312" y="5151437"/>
              <a:ext cx="1893887" cy="1893888"/>
            </a:xfrm>
            <a:prstGeom prst="ellipse">
              <a:avLst/>
            </a:prstGeom>
            <a:noFill/>
            <a:ln w="1836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3529012" y="5713412"/>
              <a:ext cx="1871662" cy="768350"/>
            </a:xfrm>
            <a:prstGeom prst="ellipse">
              <a:avLst/>
            </a:prstGeom>
            <a:noFill/>
            <a:ln w="18360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4440237" y="6092825"/>
              <a:ext cx="969962" cy="1587"/>
            </a:xfrm>
            <a:prstGeom prst="line">
              <a:avLst/>
            </a:prstGeom>
            <a:noFill/>
            <a:ln w="1836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681162" y="5432425"/>
              <a:ext cx="17557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</a:tabLst>
              </a:pPr>
              <a:r>
                <a:rPr lang="en-GB" sz="1600">
                  <a:solidFill>
                    <a:srgbClr val="00FFFF"/>
                  </a:solidFill>
                </a:rPr>
                <a:t>Event horizon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5802312" y="5605462"/>
              <a:ext cx="206692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</a:tabLst>
              </a:pPr>
              <a:r>
                <a:rPr lang="en-GB" sz="1600" dirty="0" smtClean="0">
                  <a:solidFill>
                    <a:srgbClr val="00B0F0"/>
                  </a:solidFill>
                </a:rPr>
                <a:t>R</a:t>
              </a:r>
              <a:r>
                <a:rPr lang="en-GB" sz="1600" baseline="-33000" dirty="0" smtClean="0">
                  <a:solidFill>
                    <a:srgbClr val="00B0F0"/>
                  </a:solidFill>
                </a:rPr>
                <a:t>S </a:t>
              </a:r>
              <a:endParaRPr lang="en-GB" sz="1600" dirty="0">
                <a:solidFill>
                  <a:srgbClr val="00B0F0"/>
                </a:solidFill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H="1">
              <a:off x="5003799" y="5746750"/>
              <a:ext cx="708025" cy="280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96912" y="6065837"/>
            <a:ext cx="5562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Anything crossing </a:t>
            </a:r>
            <a:r>
              <a:rPr lang="en-GB" dirty="0" smtClean="0">
                <a:solidFill>
                  <a:srgbClr val="FFFFFF"/>
                </a:solidFill>
              </a:rPr>
              <a:t>the </a:t>
            </a:r>
            <a:r>
              <a:rPr lang="en-GB" dirty="0">
                <a:solidFill>
                  <a:srgbClr val="FFFFFF"/>
                </a:solidFill>
              </a:rPr>
              <a:t>event horizon, including light, is </a:t>
            </a:r>
            <a:r>
              <a:rPr lang="en-GB" dirty="0" smtClean="0">
                <a:solidFill>
                  <a:srgbClr val="FFFFFF"/>
                </a:solidFill>
              </a:rPr>
              <a:t>trapped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30ED8-8B0C-42CF-B319-887DE836CEA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5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913" y="3017838"/>
            <a:ext cx="5934075" cy="3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12738" y="1843088"/>
            <a:ext cx="904081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Like a rubber sheet, but in three dimensions, curvature dictates how all objects, including light, move when close to a mass.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274638" y="423863"/>
            <a:ext cx="96551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>
                <a:solidFill>
                  <a:srgbClr val="FFFFFF"/>
                </a:solidFill>
              </a:rPr>
              <a:t>Black hole achieves this by severely </a:t>
            </a:r>
            <a:r>
              <a:rPr lang="en-GB" u="sng" dirty="0">
                <a:solidFill>
                  <a:srgbClr val="FFFFFF"/>
                </a:solidFill>
              </a:rPr>
              <a:t>curving space</a:t>
            </a:r>
            <a:r>
              <a:rPr lang="en-GB" dirty="0">
                <a:solidFill>
                  <a:srgbClr val="FFFFFF"/>
                </a:solidFill>
              </a:rPr>
              <a:t>.   According to </a:t>
            </a:r>
            <a:r>
              <a:rPr lang="en-GB" dirty="0" smtClean="0">
                <a:solidFill>
                  <a:srgbClr val="FFFFFF"/>
                </a:solidFill>
              </a:rPr>
              <a:t>General </a:t>
            </a:r>
            <a:r>
              <a:rPr lang="en-GB" dirty="0">
                <a:solidFill>
                  <a:srgbClr val="FFFFFF"/>
                </a:solidFill>
              </a:rPr>
              <a:t>Relativity, all masses curve space.  </a:t>
            </a:r>
            <a:r>
              <a:rPr lang="en-GB" u="sng" dirty="0">
                <a:solidFill>
                  <a:srgbClr val="FFFFFF"/>
                </a:solidFill>
              </a:rPr>
              <a:t>Gravity</a:t>
            </a:r>
            <a:r>
              <a:rPr lang="en-GB" dirty="0">
                <a:solidFill>
                  <a:srgbClr val="FFFFFF"/>
                </a:solidFill>
              </a:rPr>
              <a:t> and space </a:t>
            </a:r>
            <a:r>
              <a:rPr lang="en-GB" u="sng" dirty="0">
                <a:solidFill>
                  <a:srgbClr val="FFFFFF"/>
                </a:solidFill>
              </a:rPr>
              <a:t>curvature</a:t>
            </a:r>
            <a:r>
              <a:rPr lang="en-GB" dirty="0">
                <a:solidFill>
                  <a:srgbClr val="FFFFFF"/>
                </a:solidFill>
              </a:rPr>
              <a:t> are equivalent.</a:t>
            </a:r>
          </a:p>
        </p:txBody>
      </p:sp>
      <p:pic>
        <p:nvPicPr>
          <p:cNvPr id="14341" name="Picture 5" descr="smithsoniancast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1913" y="3551238"/>
            <a:ext cx="34290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30ED8-8B0C-42CF-B319-887DE836CEA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49225" y="496888"/>
            <a:ext cx="98409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>
                <a:solidFill>
                  <a:srgbClr val="FFFFFF"/>
                </a:solidFill>
              </a:rPr>
              <a:t>Curvature at event horizon is so great that space </a:t>
            </a:r>
            <a:r>
              <a:rPr lang="en-GB" dirty="0" smtClean="0">
                <a:solidFill>
                  <a:srgbClr val="FFFFFF"/>
                </a:solidFill>
              </a:rPr>
              <a:t>“folds </a:t>
            </a:r>
            <a:r>
              <a:rPr lang="en-GB" dirty="0">
                <a:solidFill>
                  <a:srgbClr val="FFFFFF"/>
                </a:solidFill>
              </a:rPr>
              <a:t>in on </a:t>
            </a:r>
            <a:r>
              <a:rPr lang="en-GB" dirty="0" smtClean="0">
                <a:solidFill>
                  <a:srgbClr val="FFFFFF"/>
                </a:solidFill>
              </a:rPr>
              <a:t>itself”.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5" descr="AACHDFK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112" y="1017833"/>
            <a:ext cx="6019800" cy="6541842"/>
          </a:xfrm>
          <a:prstGeom prst="rect">
            <a:avLst/>
          </a:prstGeom>
        </p:spPr>
      </p:pic>
      <p:pic>
        <p:nvPicPr>
          <p:cNvPr id="6146" name="Picture 2" descr="http://upload.wikimedia.org/wikipedia/commons/c/cd/Black_Hole_Milkywa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2" y="4313237"/>
            <a:ext cx="3578226" cy="286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30ED8-8B0C-42CF-B319-887DE836CEA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685925" y="519113"/>
            <a:ext cx="6638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Effects around Black Holes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588963" y="1265238"/>
            <a:ext cx="5137150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FF"/>
                </a:solidFill>
              </a:rPr>
              <a:t>1)  Enormous tidal forces.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FF"/>
                </a:solidFill>
              </a:rPr>
              <a:t>2)  </a:t>
            </a:r>
            <a:r>
              <a:rPr lang="en-GB" u="sng">
                <a:solidFill>
                  <a:srgbClr val="FFFFFF"/>
                </a:solidFill>
              </a:rPr>
              <a:t>Gravitational redshift</a:t>
            </a:r>
            <a:r>
              <a:rPr lang="en-GB">
                <a:solidFill>
                  <a:srgbClr val="FFFFFF"/>
                </a:solidFill>
              </a:rPr>
              <a:t>.   Example, blue light emitted just outside event horizon may appear red to distant observer.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FF"/>
                </a:solidFill>
              </a:rPr>
              <a:t>3)  </a:t>
            </a:r>
            <a:r>
              <a:rPr lang="en-GB" u="sng">
                <a:solidFill>
                  <a:srgbClr val="FFFFFF"/>
                </a:solidFill>
              </a:rPr>
              <a:t>Time dilation</a:t>
            </a:r>
            <a:r>
              <a:rPr lang="en-GB">
                <a:solidFill>
                  <a:srgbClr val="FFFFFF"/>
                </a:solidFill>
              </a:rPr>
              <a:t>.  Clock just outside event horizon appears to run slow to a distant observer.  At event horizon, clock appears to stop.</a:t>
            </a:r>
          </a:p>
        </p:txBody>
      </p:sp>
      <p:pic>
        <p:nvPicPr>
          <p:cNvPr id="16388" name="Picture 5" descr="AAAKLAN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575" y="2408238"/>
            <a:ext cx="4300538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30ED8-8B0C-42CF-B319-887DE836CEA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413000" y="368300"/>
            <a:ext cx="52419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Do Black Holes Really Exist?  Good Candidate:  Cygnus X-1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254000" y="1646238"/>
            <a:ext cx="910907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- Binary system:  30 M</a:t>
            </a:r>
            <a:r>
              <a:rPr lang="en-GB" baseline="-33000">
                <a:solidFill>
                  <a:srgbClr val="FFFFFF"/>
                </a:solidFill>
              </a:rPr>
              <a:t>Sun</a:t>
            </a:r>
            <a:r>
              <a:rPr lang="en-GB">
                <a:solidFill>
                  <a:srgbClr val="FFFFFF"/>
                </a:solidFill>
              </a:rPr>
              <a:t> star with unseen companion.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- Binary orbit  =&gt;  companion  &gt; 7 M</a:t>
            </a:r>
            <a:r>
              <a:rPr lang="en-GB" baseline="-33000">
                <a:solidFill>
                  <a:srgbClr val="FFFFFF"/>
                </a:solidFill>
              </a:rPr>
              <a:t>Sun</a:t>
            </a:r>
            <a:r>
              <a:rPr lang="en-GB">
                <a:solidFill>
                  <a:srgbClr val="FFFFFF"/>
                </a:solidFill>
              </a:rPr>
              <a:t>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- X-rays  =&gt;  million degree gas falling into black hole.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9913" y="3551238"/>
            <a:ext cx="57150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30ED8-8B0C-42CF-B319-887DE836CEA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30ED8-8B0C-42CF-B319-887DE836CEA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62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"/>
          <p:cNvSpPr txBox="1">
            <a:spLocks noChangeArrowheads="1"/>
          </p:cNvSpPr>
          <p:nvPr/>
        </p:nvSpPr>
        <p:spPr bwMode="auto">
          <a:xfrm>
            <a:off x="509588" y="1890713"/>
            <a:ext cx="8497887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0000"/>
                </a:solidFill>
              </a:rPr>
              <a:t>1.  White Dwarf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    If initial star mass  &lt;  </a:t>
            </a:r>
            <a:r>
              <a:rPr lang="en-GB" dirty="0" smtClean="0">
                <a:solidFill>
                  <a:srgbClr val="FFFFFF"/>
                </a:solidFill>
              </a:rPr>
              <a:t>8-12 </a:t>
            </a:r>
            <a:r>
              <a:rPr lang="en-GB" dirty="0" err="1" smtClean="0">
                <a:solidFill>
                  <a:srgbClr val="FFFFFF"/>
                </a:solidFill>
              </a:rPr>
              <a:t>M</a:t>
            </a:r>
            <a:r>
              <a:rPr lang="en-GB" baseline="-33000" dirty="0" err="1" smtClean="0">
                <a:solidFill>
                  <a:srgbClr val="FFFFFF"/>
                </a:solidFill>
              </a:rPr>
              <a:t>sun</a:t>
            </a:r>
            <a:r>
              <a:rPr lang="en-GB" dirty="0" smtClean="0">
                <a:solidFill>
                  <a:srgbClr val="FFFFFF"/>
                </a:solidFill>
              </a:rPr>
              <a:t> .</a:t>
            </a: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0000"/>
                </a:solidFill>
              </a:rPr>
              <a:t>2.   Neutron Star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    If initial mass  &gt;  </a:t>
            </a:r>
            <a:r>
              <a:rPr lang="en-GB" dirty="0" smtClean="0">
                <a:solidFill>
                  <a:srgbClr val="FFFFFF"/>
                </a:solidFill>
              </a:rPr>
              <a:t>12 </a:t>
            </a:r>
            <a:r>
              <a:rPr lang="en-GB" dirty="0" err="1">
                <a:solidFill>
                  <a:srgbClr val="FFFFFF"/>
                </a:solidFill>
              </a:rPr>
              <a:t>M</a:t>
            </a:r>
            <a:r>
              <a:rPr lang="en-GB" baseline="-33000" dirty="0" err="1">
                <a:solidFill>
                  <a:srgbClr val="FFFFFF"/>
                </a:solidFill>
              </a:rPr>
              <a:t>Sun</a:t>
            </a:r>
            <a:r>
              <a:rPr lang="en-GB" dirty="0">
                <a:solidFill>
                  <a:srgbClr val="FFFFFF"/>
                </a:solidFill>
              </a:rPr>
              <a:t> and  &lt;  25 ? </a:t>
            </a:r>
            <a:r>
              <a:rPr lang="en-GB" dirty="0" err="1">
                <a:solidFill>
                  <a:srgbClr val="FFFFFF"/>
                </a:solidFill>
              </a:rPr>
              <a:t>M</a:t>
            </a:r>
            <a:r>
              <a:rPr lang="en-GB" baseline="-33000" dirty="0" err="1">
                <a:solidFill>
                  <a:srgbClr val="FFFFFF"/>
                </a:solidFill>
              </a:rPr>
              <a:t>Sun</a:t>
            </a:r>
            <a:r>
              <a:rPr lang="en-GB" dirty="0">
                <a:solidFill>
                  <a:srgbClr val="FFFFFF"/>
                </a:solidFill>
              </a:rPr>
              <a:t> 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0000"/>
                </a:solidFill>
              </a:rPr>
              <a:t>3.   Black Hole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    If initial mass &gt;  25 ? </a:t>
            </a:r>
            <a:r>
              <a:rPr lang="en-GB" dirty="0" err="1">
                <a:solidFill>
                  <a:srgbClr val="FFFFFF"/>
                </a:solidFill>
              </a:rPr>
              <a:t>M</a:t>
            </a:r>
            <a:r>
              <a:rPr lang="en-GB" baseline="-33000" dirty="0" err="1">
                <a:solidFill>
                  <a:srgbClr val="FFFFFF"/>
                </a:solidFill>
              </a:rPr>
              <a:t>Sun</a:t>
            </a:r>
            <a:r>
              <a:rPr lang="en-GB" dirty="0">
                <a:solidFill>
                  <a:srgbClr val="FFFFFF"/>
                </a:solidFill>
              </a:rPr>
              <a:t> .</a:t>
            </a:r>
          </a:p>
        </p:txBody>
      </p:sp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1951038" y="476250"/>
            <a:ext cx="6142037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3200" u="sng">
                <a:solidFill>
                  <a:srgbClr val="FFFF00"/>
                </a:solidFill>
              </a:rPr>
              <a:t>Final States of a Star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30ED8-8B0C-42CF-B319-887DE836CEA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951038" y="476250"/>
            <a:ext cx="6142037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3200" u="sng">
                <a:solidFill>
                  <a:srgbClr val="FFFF00"/>
                </a:solidFill>
              </a:rPr>
              <a:t>Black Holes and General Relativity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66738" y="3306763"/>
            <a:ext cx="797877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u="sng" dirty="0">
                <a:solidFill>
                  <a:srgbClr val="FFFFFF"/>
                </a:solidFill>
              </a:rPr>
              <a:t>The Equivalence Principle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u="sng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Demonstrated by either of two thought experiments.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 smtClean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1)  Freefall and weightlessness are equivalent</a:t>
            </a: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a) Imagine </a:t>
            </a:r>
            <a:r>
              <a:rPr lang="en-GB" dirty="0">
                <a:solidFill>
                  <a:srgbClr val="FFFFFF"/>
                </a:solidFill>
              </a:rPr>
              <a:t>you are far from any source of gravity, in free space, </a:t>
            </a:r>
            <a:r>
              <a:rPr lang="en-GB" u="sng" dirty="0">
                <a:solidFill>
                  <a:srgbClr val="FFFFFF"/>
                </a:solidFill>
              </a:rPr>
              <a:t>weightless</a:t>
            </a:r>
            <a:r>
              <a:rPr lang="en-GB" dirty="0">
                <a:solidFill>
                  <a:srgbClr val="FFFFFF"/>
                </a:solidFill>
              </a:rPr>
              <a:t>.  If you shine a light or throw a ball, it will move in a </a:t>
            </a:r>
            <a:r>
              <a:rPr lang="en-GB" u="sng" dirty="0">
                <a:solidFill>
                  <a:srgbClr val="FFFFFF"/>
                </a:solidFill>
              </a:rPr>
              <a:t>straight line</a:t>
            </a:r>
            <a:r>
              <a:rPr lang="en-GB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565149" y="1722437"/>
            <a:ext cx="69897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u="sng" dirty="0">
                <a:solidFill>
                  <a:srgbClr val="FFFFFF"/>
                </a:solidFill>
              </a:rPr>
              <a:t>General Relativity</a:t>
            </a:r>
            <a:r>
              <a:rPr lang="en-GB" dirty="0">
                <a:solidFill>
                  <a:srgbClr val="FFFFFF"/>
                </a:solidFill>
              </a:rPr>
              <a:t>:  Einstein's </a:t>
            </a:r>
            <a:r>
              <a:rPr lang="en-GB" dirty="0" smtClean="0">
                <a:solidFill>
                  <a:srgbClr val="FFFFFF"/>
                </a:solidFill>
              </a:rPr>
              <a:t>(1915) description </a:t>
            </a:r>
            <a:r>
              <a:rPr lang="en-GB" dirty="0">
                <a:solidFill>
                  <a:srgbClr val="FFFFFF"/>
                </a:solidFill>
              </a:rPr>
              <a:t>of gravity </a:t>
            </a:r>
            <a:r>
              <a:rPr lang="en-GB" dirty="0" smtClean="0">
                <a:solidFill>
                  <a:srgbClr val="FFFFFF"/>
                </a:solidFill>
              </a:rPr>
              <a:t>(</a:t>
            </a:r>
            <a:r>
              <a:rPr lang="en-GB" dirty="0">
                <a:solidFill>
                  <a:srgbClr val="FFFFFF"/>
                </a:solidFill>
              </a:rPr>
              <a:t>extension of Newton's</a:t>
            </a:r>
            <a:r>
              <a:rPr lang="en-GB" dirty="0" smtClean="0">
                <a:solidFill>
                  <a:srgbClr val="FFFFFF"/>
                </a:solidFill>
              </a:rPr>
              <a:t>).  It </a:t>
            </a:r>
            <a:r>
              <a:rPr lang="en-GB" dirty="0">
                <a:solidFill>
                  <a:srgbClr val="FFFFFF"/>
                </a:solidFill>
              </a:rPr>
              <a:t>begins with:</a:t>
            </a:r>
          </a:p>
        </p:txBody>
      </p:sp>
      <p:pic>
        <p:nvPicPr>
          <p:cNvPr id="4101" name="Picture 5" descr="MCj025431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340681">
            <a:off x="6100763" y="5759450"/>
            <a:ext cx="18065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Line 6"/>
          <p:cNvSpPr>
            <a:spLocks noChangeShapeType="1"/>
          </p:cNvSpPr>
          <p:nvPr/>
        </p:nvSpPr>
        <p:spPr bwMode="auto">
          <a:xfrm flipH="1">
            <a:off x="3363913" y="6827838"/>
            <a:ext cx="2286000" cy="0"/>
          </a:xfrm>
          <a:prstGeom prst="line">
            <a:avLst/>
          </a:prstGeom>
          <a:noFill/>
          <a:ln w="190500">
            <a:solidFill>
              <a:srgbClr val="FFFF00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056" name="Picture 8" descr="http://z.about.com/d/physics/1/0/C/0/-/-/Einstein_tong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5912" y="1189037"/>
            <a:ext cx="1916113" cy="2385496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30ED8-8B0C-42CF-B319-887DE836CEA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10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802313" y="1524000"/>
            <a:ext cx="4141787" cy="553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50850" y="800100"/>
            <a:ext cx="51038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b)  </a:t>
            </a:r>
            <a:r>
              <a:rPr lang="en-GB" dirty="0">
                <a:solidFill>
                  <a:srgbClr val="FFFFFF"/>
                </a:solidFill>
              </a:rPr>
              <a:t>If you are in </a:t>
            </a:r>
            <a:r>
              <a:rPr lang="en-GB" u="sng" dirty="0" err="1" smtClean="0">
                <a:solidFill>
                  <a:srgbClr val="FFFFFF"/>
                </a:solidFill>
              </a:rPr>
              <a:t>freefall</a:t>
            </a:r>
            <a:r>
              <a:rPr lang="en-GB" dirty="0" smtClean="0">
                <a:solidFill>
                  <a:srgbClr val="FFFFFF"/>
                </a:solidFill>
              </a:rPr>
              <a:t> (due to gravity), you </a:t>
            </a:r>
            <a:r>
              <a:rPr lang="en-GB" dirty="0">
                <a:solidFill>
                  <a:srgbClr val="FFFFFF"/>
                </a:solidFill>
              </a:rPr>
              <a:t>are also weightless.  Einstein says these are equivalent.  So in freefall, </a:t>
            </a:r>
            <a:r>
              <a:rPr lang="en-GB" dirty="0" smtClean="0">
                <a:solidFill>
                  <a:srgbClr val="FFFFFF"/>
                </a:solidFill>
              </a:rPr>
              <a:t>light </a:t>
            </a:r>
            <a:r>
              <a:rPr lang="en-GB" dirty="0">
                <a:solidFill>
                  <a:srgbClr val="FFFFFF"/>
                </a:solidFill>
              </a:rPr>
              <a:t>and </a:t>
            </a:r>
            <a:r>
              <a:rPr lang="en-GB" dirty="0" smtClean="0">
                <a:solidFill>
                  <a:srgbClr val="FFFFFF"/>
                </a:solidFill>
              </a:rPr>
              <a:t>ball </a:t>
            </a:r>
            <a:r>
              <a:rPr lang="en-GB" dirty="0">
                <a:solidFill>
                  <a:srgbClr val="FFFFFF"/>
                </a:solidFill>
              </a:rPr>
              <a:t>also travel in straight lines.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68313" y="2713038"/>
            <a:ext cx="5181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c)  </a:t>
            </a:r>
            <a:r>
              <a:rPr lang="en-GB" dirty="0">
                <a:solidFill>
                  <a:srgbClr val="FFFFFF"/>
                </a:solidFill>
              </a:rPr>
              <a:t>Now imagine two people in freefall on Earth, passing a ball back and </a:t>
            </a:r>
            <a:r>
              <a:rPr lang="en-GB" dirty="0" smtClean="0">
                <a:solidFill>
                  <a:srgbClr val="FFFFFF"/>
                </a:solidFill>
              </a:rPr>
              <a:t>forth.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69900" y="5913438"/>
            <a:ext cx="51038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>
                <a:solidFill>
                  <a:srgbClr val="FFFFFF"/>
                </a:solidFill>
              </a:rPr>
              <a:t>The different perspectives are called </a:t>
            </a:r>
            <a:r>
              <a:rPr lang="en-GB" u="sng">
                <a:solidFill>
                  <a:srgbClr val="FFFFFF"/>
                </a:solidFill>
              </a:rPr>
              <a:t>frames of reference</a:t>
            </a:r>
            <a:r>
              <a:rPr lang="en-GB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8312" y="3475037"/>
            <a:ext cx="51816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From </a:t>
            </a:r>
            <a:r>
              <a:rPr lang="en-GB" dirty="0">
                <a:solidFill>
                  <a:srgbClr val="FFFFFF"/>
                </a:solidFill>
              </a:rPr>
              <a:t>their perspective, they pass </a:t>
            </a:r>
            <a:r>
              <a:rPr lang="en-GB" dirty="0" smtClean="0">
                <a:solidFill>
                  <a:srgbClr val="FFFFFF"/>
                </a:solidFill>
              </a:rPr>
              <a:t>it </a:t>
            </a:r>
            <a:r>
              <a:rPr lang="en-GB" dirty="0">
                <a:solidFill>
                  <a:srgbClr val="FFFFFF"/>
                </a:solidFill>
              </a:rPr>
              <a:t>in a </a:t>
            </a:r>
            <a:r>
              <a:rPr lang="en-GB" u="sng" dirty="0">
                <a:solidFill>
                  <a:srgbClr val="FFFFFF"/>
                </a:solidFill>
              </a:rPr>
              <a:t>straight line</a:t>
            </a:r>
            <a:r>
              <a:rPr lang="en-GB" dirty="0">
                <a:solidFill>
                  <a:srgbClr val="FFFFFF"/>
                </a:solidFill>
              </a:rPr>
              <a:t>.  From a stationary perspective, </a:t>
            </a:r>
            <a:r>
              <a:rPr lang="en-GB" dirty="0" smtClean="0">
                <a:solidFill>
                  <a:srgbClr val="FFFFFF"/>
                </a:solidFill>
              </a:rPr>
              <a:t>it </a:t>
            </a:r>
            <a:r>
              <a:rPr lang="en-GB" dirty="0">
                <a:solidFill>
                  <a:srgbClr val="FFFFFF"/>
                </a:solidFill>
              </a:rPr>
              <a:t>follows a </a:t>
            </a:r>
            <a:r>
              <a:rPr lang="en-GB" u="sng" dirty="0">
                <a:solidFill>
                  <a:srgbClr val="FFFFFF"/>
                </a:solidFill>
              </a:rPr>
              <a:t>curved</a:t>
            </a:r>
            <a:r>
              <a:rPr lang="en-GB" dirty="0">
                <a:solidFill>
                  <a:srgbClr val="FFFFFF"/>
                </a:solidFill>
              </a:rPr>
              <a:t> path.  </a:t>
            </a:r>
            <a:r>
              <a:rPr lang="en-GB" u="sng" dirty="0">
                <a:solidFill>
                  <a:srgbClr val="FFFFFF"/>
                </a:solidFill>
              </a:rPr>
              <a:t>So will a flashlight beam</a:t>
            </a:r>
            <a:r>
              <a:rPr lang="en-GB" dirty="0">
                <a:solidFill>
                  <a:srgbClr val="FFFFFF"/>
                </a:solidFill>
              </a:rPr>
              <a:t>, but curvature of light path small because light is fast (but not infinitely so).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30ED8-8B0C-42CF-B319-887DE836CEA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 contrast="14000"/>
          </a:blip>
          <a:srcRect/>
          <a:stretch>
            <a:fillRect/>
          </a:stretch>
        </p:blipFill>
        <p:spPr bwMode="auto">
          <a:xfrm>
            <a:off x="2159000" y="874712"/>
            <a:ext cx="5588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785813" y="4283709"/>
            <a:ext cx="82089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An </a:t>
            </a:r>
            <a:r>
              <a:rPr lang="en-GB" dirty="0">
                <a:solidFill>
                  <a:srgbClr val="FFFFFF"/>
                </a:solidFill>
              </a:rPr>
              <a:t>apple falling in Earth's </a:t>
            </a:r>
            <a:r>
              <a:rPr lang="en-GB" u="sng" dirty="0">
                <a:solidFill>
                  <a:srgbClr val="FFFFFF"/>
                </a:solidFill>
              </a:rPr>
              <a:t>gravity</a:t>
            </a:r>
            <a:r>
              <a:rPr lang="en-GB" dirty="0">
                <a:solidFill>
                  <a:srgbClr val="FFFFFF"/>
                </a:solidFill>
              </a:rPr>
              <a:t> is the same as one falling in an elevator </a:t>
            </a:r>
            <a:r>
              <a:rPr lang="en-GB" u="sng" dirty="0">
                <a:solidFill>
                  <a:srgbClr val="FFFFFF"/>
                </a:solidFill>
              </a:rPr>
              <a:t>accelerating</a:t>
            </a:r>
            <a:r>
              <a:rPr lang="en-GB" dirty="0">
                <a:solidFill>
                  <a:srgbClr val="FFFFFF"/>
                </a:solidFill>
              </a:rPr>
              <a:t> upwards, in free space.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2159000" y="4008437"/>
            <a:ext cx="2632075" cy="152400"/>
          </a:xfrm>
          <a:prstGeom prst="roundRect">
            <a:avLst>
              <a:gd name="adj" fmla="val 1042"/>
            </a:avLst>
          </a:prstGeom>
          <a:solidFill>
            <a:srgbClr val="E6FF00"/>
          </a:solidFill>
          <a:ln w="9525">
            <a:solidFill>
              <a:srgbClr val="E6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73112" y="5456237"/>
            <a:ext cx="820896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All </a:t>
            </a:r>
            <a:r>
              <a:rPr lang="en-GB" dirty="0">
                <a:solidFill>
                  <a:srgbClr val="FFFFFF"/>
                </a:solidFill>
              </a:rPr>
              <a:t>effects you would observe by being in an accelerated frame of reference you would also observe when under the influence of gravity.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4512" y="198437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2)  </a:t>
            </a:r>
            <a:r>
              <a:rPr lang="en-GB" u="sng" dirty="0" smtClean="0">
                <a:solidFill>
                  <a:srgbClr val="FFFFFF"/>
                </a:solidFill>
              </a:rPr>
              <a:t>Gravity and acceleration are equivalent</a:t>
            </a:r>
            <a:r>
              <a:rPr lang="en-GB" dirty="0" smtClean="0">
                <a:solidFill>
                  <a:srgbClr val="FFFFFF"/>
                </a:solidFill>
              </a:rPr>
              <a:t>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30ED8-8B0C-42CF-B319-887DE836CEA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5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068512" y="2303462"/>
          <a:ext cx="4876800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Video Clip" r:id="rId4" imgW="4915586" imgH="3933333" progId="AVIFile">
                  <p:embed/>
                </p:oleObj>
              </mc:Choice>
              <mc:Fallback>
                <p:oleObj name="Video Clip" r:id="rId4" imgW="4915586" imgH="3933333" progId="AVIFil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512" y="2303462"/>
                        <a:ext cx="4876800" cy="391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15913" y="427038"/>
            <a:ext cx="952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u="sng" dirty="0" smtClean="0">
                <a:cs typeface="Times New Roman" pitchFamily="18" charset="0"/>
              </a:rPr>
              <a:t>Bending of light in this case</a:t>
            </a:r>
            <a:r>
              <a:rPr lang="en-GB" dirty="0" smtClean="0">
                <a:cs typeface="Times New Roman" pitchFamily="18" charset="0"/>
              </a:rPr>
              <a:t>: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712" y="1341437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Accelerating elevator in free space: straight path of light appears curved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21512" y="5303837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Therefore, same is true of stationary elevator in gravity</a:t>
            </a:r>
            <a:endParaRPr lang="en-US" dirty="0"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96912" y="2332037"/>
            <a:ext cx="1219200" cy="45720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7097712" y="4922837"/>
            <a:ext cx="1066800" cy="38100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hlinkClick r:id="rId6"/>
          </p:cNvPr>
          <p:cNvSpPr txBox="1"/>
          <p:nvPr/>
        </p:nvSpPr>
        <p:spPr>
          <a:xfrm>
            <a:off x="2601912" y="6350277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link</a:t>
            </a:r>
            <a:endParaRPr lang="en-US" sz="1400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696912" y="4387849"/>
            <a:ext cx="1295400" cy="1588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30ED8-8B0C-42CF-B319-887DE836CEA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2982912" y="1951037"/>
            <a:ext cx="4832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</a:rPr>
              <a:t>Observed!  In 1919 eclipse.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52400" y="2484437"/>
            <a:ext cx="9764712" cy="43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2112" y="427037"/>
            <a:ext cx="57961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cs typeface="Times New Roman" pitchFamily="18" charset="0"/>
              </a:rPr>
              <a:t>Testable Consequences </a:t>
            </a:r>
            <a:r>
              <a:rPr lang="en-US" dirty="0" smtClean="0">
                <a:cs typeface="Times New Roman" pitchFamily="18" charset="0"/>
              </a:rPr>
              <a:t>of General Relativity:</a:t>
            </a: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1. Bending of light (just discussed)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30ED8-8B0C-42CF-B319-887DE836CEA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54113" y="350838"/>
            <a:ext cx="83470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u="sng">
                <a:solidFill>
                  <a:srgbClr val="FFFFFF"/>
                </a:solidFill>
              </a:rPr>
              <a:t>Gravitational lensing</a:t>
            </a:r>
            <a:r>
              <a:rPr lang="en-GB">
                <a:solidFill>
                  <a:srgbClr val="FFFFFF"/>
                </a:solidFill>
              </a:rPr>
              <a:t>.  The gravity of a foreground cluster of galaxies distorts the images of background galaxies into arc shapes.</a:t>
            </a:r>
          </a:p>
        </p:txBody>
      </p:sp>
      <p:pic>
        <p:nvPicPr>
          <p:cNvPr id="7171" name="Picture 4" descr="gravitationallens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13" y="1287463"/>
            <a:ext cx="89154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30ED8-8B0C-42CF-B319-887DE836CEA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smithsoniancas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4313" y="3856038"/>
            <a:ext cx="4495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 descr="smithsoniancast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4313" y="114300"/>
            <a:ext cx="4495800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7386638" y="4659313"/>
            <a:ext cx="16906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Saturn-mass</a:t>
            </a:r>
          </a:p>
          <a:p>
            <a:r>
              <a:rPr lang="en-US"/>
              <a:t>black hole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30ED8-8B0C-42CF-B319-887DE836CEA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381000" y="433388"/>
            <a:ext cx="34067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FFFFFF"/>
                </a:solidFill>
              </a:rPr>
              <a:t>2.  </a:t>
            </a:r>
            <a:r>
              <a:rPr lang="en-GB" u="sng">
                <a:solidFill>
                  <a:srgbClr val="FFFFFF"/>
                </a:solidFill>
              </a:rPr>
              <a:t>Gravitational Redshift</a:t>
            </a:r>
          </a:p>
        </p:txBody>
      </p:sp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6142038" y="757238"/>
            <a:ext cx="1212850" cy="1547812"/>
          </a:xfrm>
          <a:prstGeom prst="roundRect">
            <a:avLst>
              <a:gd name="adj" fmla="val 130"/>
            </a:avLst>
          </a:prstGeom>
          <a:noFill/>
          <a:ln w="1836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AutoShape 3"/>
          <p:cNvSpPr>
            <a:spLocks noChangeArrowheads="1"/>
          </p:cNvSpPr>
          <p:nvPr/>
        </p:nvSpPr>
        <p:spPr bwMode="auto">
          <a:xfrm>
            <a:off x="6175375" y="4046538"/>
            <a:ext cx="1212850" cy="1547812"/>
          </a:xfrm>
          <a:prstGeom prst="roundRect">
            <a:avLst>
              <a:gd name="adj" fmla="val 130"/>
            </a:avLst>
          </a:prstGeom>
          <a:noFill/>
          <a:ln w="1836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6627813" y="2165350"/>
            <a:ext cx="219075" cy="107950"/>
          </a:xfrm>
          <a:prstGeom prst="roundRect">
            <a:avLst>
              <a:gd name="adj" fmla="val 1468"/>
            </a:avLst>
          </a:prstGeom>
          <a:noFill/>
          <a:ln w="1836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6626225" y="788988"/>
            <a:ext cx="219075" cy="107950"/>
          </a:xfrm>
          <a:prstGeom prst="roundRect">
            <a:avLst>
              <a:gd name="adj" fmla="val 1468"/>
            </a:avLst>
          </a:prstGeom>
          <a:noFill/>
          <a:ln w="1836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6669088" y="4067175"/>
            <a:ext cx="219075" cy="107950"/>
          </a:xfrm>
          <a:prstGeom prst="roundRect">
            <a:avLst>
              <a:gd name="adj" fmla="val 1468"/>
            </a:avLst>
          </a:prstGeom>
          <a:noFill/>
          <a:ln w="1836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AutoShape 7"/>
          <p:cNvSpPr>
            <a:spLocks noChangeArrowheads="1"/>
          </p:cNvSpPr>
          <p:nvPr/>
        </p:nvSpPr>
        <p:spPr bwMode="auto">
          <a:xfrm>
            <a:off x="6656388" y="5461000"/>
            <a:ext cx="219075" cy="107950"/>
          </a:xfrm>
          <a:prstGeom prst="roundRect">
            <a:avLst>
              <a:gd name="adj" fmla="val 1468"/>
            </a:avLst>
          </a:prstGeom>
          <a:noFill/>
          <a:ln w="1836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 flipV="1">
            <a:off x="5645150" y="1600200"/>
            <a:ext cx="1588" cy="2882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226" name="Freeform 9"/>
          <p:cNvSpPr>
            <a:spLocks noChangeArrowheads="1"/>
          </p:cNvSpPr>
          <p:nvPr/>
        </p:nvSpPr>
        <p:spPr bwMode="auto">
          <a:xfrm>
            <a:off x="6657975" y="968375"/>
            <a:ext cx="163513" cy="352425"/>
          </a:xfrm>
          <a:custGeom>
            <a:avLst/>
            <a:gdLst>
              <a:gd name="T0" fmla="*/ 191 w 454"/>
              <a:gd name="T1" fmla="*/ 976 h 977"/>
              <a:gd name="T2" fmla="*/ 13 w 454"/>
              <a:gd name="T3" fmla="*/ 835 h 977"/>
              <a:gd name="T4" fmla="*/ 158 w 454"/>
              <a:gd name="T5" fmla="*/ 703 h 977"/>
              <a:gd name="T6" fmla="*/ 410 w 454"/>
              <a:gd name="T7" fmla="*/ 579 h 977"/>
              <a:gd name="T8" fmla="*/ 370 w 454"/>
              <a:gd name="T9" fmla="*/ 443 h 977"/>
              <a:gd name="T10" fmla="*/ 113 w 454"/>
              <a:gd name="T11" fmla="*/ 334 h 977"/>
              <a:gd name="T12" fmla="*/ 39 w 454"/>
              <a:gd name="T13" fmla="*/ 198 h 977"/>
              <a:gd name="T14" fmla="*/ 184 w 454"/>
              <a:gd name="T15" fmla="*/ 66 h 977"/>
              <a:gd name="T16" fmla="*/ 267 w 454"/>
              <a:gd name="T17" fmla="*/ 27 h 977"/>
              <a:gd name="T18" fmla="*/ 362 w 454"/>
              <a:gd name="T19" fmla="*/ 0 h 977"/>
              <a:gd name="T20" fmla="*/ 362 w 454"/>
              <a:gd name="T21" fmla="*/ 0 h 97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54"/>
              <a:gd name="T34" fmla="*/ 0 h 977"/>
              <a:gd name="T35" fmla="*/ 454 w 454"/>
              <a:gd name="T36" fmla="*/ 977 h 97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54" h="977">
                <a:moveTo>
                  <a:pt x="191" y="976"/>
                </a:moveTo>
                <a:cubicBezTo>
                  <a:pt x="139" y="928"/>
                  <a:pt x="0" y="900"/>
                  <a:pt x="13" y="835"/>
                </a:cubicBezTo>
                <a:cubicBezTo>
                  <a:pt x="26" y="785"/>
                  <a:pt x="65" y="734"/>
                  <a:pt x="158" y="703"/>
                </a:cubicBezTo>
                <a:cubicBezTo>
                  <a:pt x="256" y="668"/>
                  <a:pt x="360" y="629"/>
                  <a:pt x="410" y="579"/>
                </a:cubicBezTo>
                <a:cubicBezTo>
                  <a:pt x="453" y="535"/>
                  <a:pt x="408" y="484"/>
                  <a:pt x="370" y="443"/>
                </a:cubicBezTo>
                <a:cubicBezTo>
                  <a:pt x="317" y="391"/>
                  <a:pt x="191" y="371"/>
                  <a:pt x="113" y="334"/>
                </a:cubicBezTo>
                <a:cubicBezTo>
                  <a:pt x="39" y="301"/>
                  <a:pt x="39" y="247"/>
                  <a:pt x="39" y="198"/>
                </a:cubicBezTo>
                <a:cubicBezTo>
                  <a:pt x="44" y="142"/>
                  <a:pt x="143" y="116"/>
                  <a:pt x="184" y="66"/>
                </a:cubicBezTo>
                <a:lnTo>
                  <a:pt x="267" y="27"/>
                </a:lnTo>
                <a:lnTo>
                  <a:pt x="362" y="0"/>
                </a:lnTo>
              </a:path>
            </a:pathLst>
          </a:custGeom>
          <a:noFill/>
          <a:ln w="1836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7" name="Freeform 10"/>
          <p:cNvSpPr>
            <a:spLocks noChangeArrowheads="1"/>
          </p:cNvSpPr>
          <p:nvPr/>
        </p:nvSpPr>
        <p:spPr bwMode="auto">
          <a:xfrm>
            <a:off x="6711950" y="5078413"/>
            <a:ext cx="163513" cy="352425"/>
          </a:xfrm>
          <a:custGeom>
            <a:avLst/>
            <a:gdLst>
              <a:gd name="T0" fmla="*/ 191 w 454"/>
              <a:gd name="T1" fmla="*/ 976 h 977"/>
              <a:gd name="T2" fmla="*/ 13 w 454"/>
              <a:gd name="T3" fmla="*/ 835 h 977"/>
              <a:gd name="T4" fmla="*/ 158 w 454"/>
              <a:gd name="T5" fmla="*/ 703 h 977"/>
              <a:gd name="T6" fmla="*/ 410 w 454"/>
              <a:gd name="T7" fmla="*/ 579 h 977"/>
              <a:gd name="T8" fmla="*/ 371 w 454"/>
              <a:gd name="T9" fmla="*/ 443 h 977"/>
              <a:gd name="T10" fmla="*/ 113 w 454"/>
              <a:gd name="T11" fmla="*/ 334 h 977"/>
              <a:gd name="T12" fmla="*/ 39 w 454"/>
              <a:gd name="T13" fmla="*/ 198 h 977"/>
              <a:gd name="T14" fmla="*/ 184 w 454"/>
              <a:gd name="T15" fmla="*/ 66 h 977"/>
              <a:gd name="T16" fmla="*/ 267 w 454"/>
              <a:gd name="T17" fmla="*/ 27 h 977"/>
              <a:gd name="T18" fmla="*/ 362 w 454"/>
              <a:gd name="T19" fmla="*/ 0 h 977"/>
              <a:gd name="T20" fmla="*/ 362 w 454"/>
              <a:gd name="T21" fmla="*/ 0 h 97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54"/>
              <a:gd name="T34" fmla="*/ 0 h 977"/>
              <a:gd name="T35" fmla="*/ 454 w 454"/>
              <a:gd name="T36" fmla="*/ 977 h 97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54" h="977">
                <a:moveTo>
                  <a:pt x="191" y="976"/>
                </a:moveTo>
                <a:cubicBezTo>
                  <a:pt x="139" y="928"/>
                  <a:pt x="0" y="902"/>
                  <a:pt x="13" y="835"/>
                </a:cubicBezTo>
                <a:cubicBezTo>
                  <a:pt x="28" y="785"/>
                  <a:pt x="65" y="734"/>
                  <a:pt x="158" y="703"/>
                </a:cubicBezTo>
                <a:cubicBezTo>
                  <a:pt x="256" y="668"/>
                  <a:pt x="360" y="629"/>
                  <a:pt x="410" y="579"/>
                </a:cubicBezTo>
                <a:cubicBezTo>
                  <a:pt x="453" y="535"/>
                  <a:pt x="408" y="484"/>
                  <a:pt x="371" y="443"/>
                </a:cubicBezTo>
                <a:cubicBezTo>
                  <a:pt x="317" y="391"/>
                  <a:pt x="191" y="371"/>
                  <a:pt x="113" y="334"/>
                </a:cubicBezTo>
                <a:cubicBezTo>
                  <a:pt x="39" y="301"/>
                  <a:pt x="39" y="247"/>
                  <a:pt x="39" y="198"/>
                </a:cubicBezTo>
                <a:cubicBezTo>
                  <a:pt x="44" y="142"/>
                  <a:pt x="143" y="116"/>
                  <a:pt x="184" y="66"/>
                </a:cubicBezTo>
                <a:lnTo>
                  <a:pt x="267" y="27"/>
                </a:lnTo>
                <a:lnTo>
                  <a:pt x="362" y="0"/>
                </a:lnTo>
              </a:path>
            </a:pathLst>
          </a:custGeom>
          <a:noFill/>
          <a:ln w="1836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8" name="Line 11"/>
          <p:cNvSpPr>
            <a:spLocks noChangeShapeType="1"/>
          </p:cNvSpPr>
          <p:nvPr/>
        </p:nvSpPr>
        <p:spPr bwMode="auto">
          <a:xfrm flipV="1">
            <a:off x="6557963" y="5073650"/>
            <a:ext cx="1587" cy="3175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9" name="Line 12"/>
          <p:cNvSpPr>
            <a:spLocks noChangeShapeType="1"/>
          </p:cNvSpPr>
          <p:nvPr/>
        </p:nvSpPr>
        <p:spPr bwMode="auto">
          <a:xfrm flipV="1">
            <a:off x="6570663" y="989013"/>
            <a:ext cx="1587" cy="3175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0" name="Text Box 13"/>
          <p:cNvSpPr txBox="1">
            <a:spLocks noChangeArrowheads="1"/>
          </p:cNvSpPr>
          <p:nvPr/>
        </p:nvSpPr>
        <p:spPr bwMode="auto">
          <a:xfrm>
            <a:off x="334963" y="1677988"/>
            <a:ext cx="40767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FFFFFF"/>
                </a:solidFill>
              </a:rPr>
              <a:t>Consider accelerating elevator in free space (no gravity).</a:t>
            </a:r>
          </a:p>
        </p:txBody>
      </p:sp>
      <p:sp>
        <p:nvSpPr>
          <p:cNvPr id="9231" name="Text Box 14"/>
          <p:cNvSpPr txBox="1">
            <a:spLocks noChangeArrowheads="1"/>
          </p:cNvSpPr>
          <p:nvPr/>
        </p:nvSpPr>
        <p:spPr bwMode="auto">
          <a:xfrm>
            <a:off x="3763963" y="4924425"/>
            <a:ext cx="232092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000">
                <a:solidFill>
                  <a:srgbClr val="00FFFF"/>
                </a:solidFill>
              </a:rPr>
              <a:t>time zero, speed=0</a:t>
            </a:r>
          </a:p>
        </p:txBody>
      </p:sp>
      <p:sp>
        <p:nvSpPr>
          <p:cNvPr id="9232" name="Text Box 15"/>
          <p:cNvSpPr txBox="1">
            <a:spLocks noChangeArrowheads="1"/>
          </p:cNvSpPr>
          <p:nvPr/>
        </p:nvSpPr>
        <p:spPr bwMode="auto">
          <a:xfrm>
            <a:off x="3775075" y="1082675"/>
            <a:ext cx="232092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000">
                <a:solidFill>
                  <a:srgbClr val="00FFFF"/>
                </a:solidFill>
              </a:rPr>
              <a:t>later, speed &gt; 0</a:t>
            </a:r>
          </a:p>
        </p:txBody>
      </p:sp>
      <p:sp>
        <p:nvSpPr>
          <p:cNvPr id="9233" name="Text Box 16"/>
          <p:cNvSpPr txBox="1">
            <a:spLocks noChangeArrowheads="1"/>
          </p:cNvSpPr>
          <p:nvPr/>
        </p:nvSpPr>
        <p:spPr bwMode="auto">
          <a:xfrm>
            <a:off x="7539038" y="757238"/>
            <a:ext cx="2170112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000">
                <a:solidFill>
                  <a:srgbClr val="FFFFFF"/>
                </a:solidFill>
              </a:rPr>
              <a:t>light received when elevator receding at some speed.</a:t>
            </a:r>
          </a:p>
        </p:txBody>
      </p:sp>
      <p:sp>
        <p:nvSpPr>
          <p:cNvPr id="9234" name="Text Box 17"/>
          <p:cNvSpPr txBox="1">
            <a:spLocks noChangeArrowheads="1"/>
          </p:cNvSpPr>
          <p:nvPr/>
        </p:nvSpPr>
        <p:spPr bwMode="auto">
          <a:xfrm>
            <a:off x="7586663" y="5011738"/>
            <a:ext cx="2170112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000">
                <a:solidFill>
                  <a:srgbClr val="FFFFFF"/>
                </a:solidFill>
              </a:rPr>
              <a:t>light emitted when elevator at rest.</a:t>
            </a:r>
          </a:p>
        </p:txBody>
      </p:sp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360363" y="2789237"/>
            <a:ext cx="475614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Received light has longer wavelength 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>
                <a:solidFill>
                  <a:srgbClr val="FFFFFF"/>
                </a:solidFill>
              </a:rPr>
              <a:t>because of Doppler Shift ("</a:t>
            </a:r>
            <a:r>
              <a:rPr lang="en-GB" dirty="0" err="1">
                <a:solidFill>
                  <a:srgbClr val="FFFFFF"/>
                </a:solidFill>
              </a:rPr>
              <a:t>redshift</a:t>
            </a:r>
            <a:r>
              <a:rPr lang="en-GB" dirty="0">
                <a:solidFill>
                  <a:srgbClr val="FFFFFF"/>
                </a:solidFill>
              </a:rPr>
              <a:t>").  Gravity must have same effect!  Verified in Pound-</a:t>
            </a:r>
            <a:r>
              <a:rPr lang="en-GB" dirty="0" err="1">
                <a:solidFill>
                  <a:srgbClr val="FFFFFF"/>
                </a:solidFill>
              </a:rPr>
              <a:t>Rebka</a:t>
            </a:r>
            <a:r>
              <a:rPr lang="en-GB" dirty="0">
                <a:solidFill>
                  <a:srgbClr val="FFFFFF"/>
                </a:solidFill>
              </a:rPr>
              <a:t> experiment.</a:t>
            </a:r>
          </a:p>
        </p:txBody>
      </p:sp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315912" y="5913437"/>
            <a:ext cx="8153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FFFFFF"/>
                </a:solidFill>
              </a:rPr>
              <a:t>3. </a:t>
            </a:r>
            <a:r>
              <a:rPr lang="en-GB" u="sng" dirty="0">
                <a:solidFill>
                  <a:srgbClr val="FFFFFF"/>
                </a:solidFill>
              </a:rPr>
              <a:t>Gravitational Time Dilation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u="sng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Direct consequence of the </a:t>
            </a:r>
            <a:r>
              <a:rPr lang="en-GB" dirty="0" err="1" smtClean="0">
                <a:solidFill>
                  <a:srgbClr val="FFFFFF"/>
                </a:solidFill>
              </a:rPr>
              <a:t>redshift</a:t>
            </a:r>
            <a:r>
              <a:rPr lang="en-GB" dirty="0" smtClean="0">
                <a:solidFill>
                  <a:srgbClr val="FFFFFF"/>
                </a:solidFill>
              </a:rPr>
              <a:t>.  Observers disagree on rate of time passage, depending on strength of gravity they’re in.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21" name="Picture 3" descr="figure 24-07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2" y="1709818"/>
            <a:ext cx="2174875" cy="329247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30ED8-8B0C-42CF-B319-887DE836CEA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29163</TotalTime>
  <Words>871</Words>
  <Application>Microsoft Office PowerPoint</Application>
  <PresentationFormat>Custom</PresentationFormat>
  <Paragraphs>110</Paragraphs>
  <Slides>17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Design</vt:lpstr>
      <vt:lpstr>Video 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Rich</cp:lastModifiedBy>
  <cp:revision>52</cp:revision>
  <dcterms:modified xsi:type="dcterms:W3CDTF">2014-06-02T17:04:10Z</dcterms:modified>
</cp:coreProperties>
</file>