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3" r:id="rId13"/>
    <p:sldId id="279" r:id="rId14"/>
    <p:sldId id="267" r:id="rId15"/>
    <p:sldId id="268" r:id="rId16"/>
    <p:sldId id="280" r:id="rId17"/>
    <p:sldId id="271" r:id="rId18"/>
    <p:sldId id="272" r:id="rId19"/>
    <p:sldId id="273" r:id="rId20"/>
    <p:sldId id="276" r:id="rId21"/>
    <p:sldId id="277" r:id="rId22"/>
    <p:sldId id="284" r:id="rId23"/>
    <p:sldId id="275" r:id="rId24"/>
    <p:sldId id="269" r:id="rId25"/>
    <p:sldId id="270" r:id="rId26"/>
    <p:sldId id="278" r:id="rId27"/>
    <p:sldId id="290" r:id="rId28"/>
    <p:sldId id="291" r:id="rId29"/>
    <p:sldId id="292" r:id="rId30"/>
    <p:sldId id="285" r:id="rId31"/>
    <p:sldId id="286" r:id="rId32"/>
    <p:sldId id="288" r:id="rId33"/>
    <p:sldId id="289" r:id="rId34"/>
  </p:sldIdLst>
  <p:sldSz cx="10080625" cy="75596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5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3675" y="962025"/>
            <a:ext cx="4386263" cy="3289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4570413"/>
            <a:ext cx="50847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88767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4010" y="9118918"/>
            <a:ext cx="3169920" cy="480060"/>
          </a:xfrm>
          <a:prstGeom prst="rect">
            <a:avLst/>
          </a:prstGeom>
        </p:spPr>
        <p:txBody>
          <a:bodyPr/>
          <a:lstStyle/>
          <a:p>
            <a:fld id="{310E8301-4067-4EE0-BE4C-893CD4FFB90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3891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4010" y="9118918"/>
            <a:ext cx="3169920" cy="480060"/>
          </a:xfrm>
          <a:prstGeom prst="rect">
            <a:avLst/>
          </a:prstGeom>
        </p:spPr>
        <p:txBody>
          <a:bodyPr/>
          <a:lstStyle/>
          <a:p>
            <a:fld id="{310E8301-4067-4EE0-BE4C-893CD4FFB90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4505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564437" y="7111999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D8D5B06C-0E48-43ED-9DAA-0104255BE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5/WMAP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fcn.org/cyber.serv/resource/bookshelf/flat1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1587500" y="46037"/>
            <a:ext cx="67468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3200" u="sng" dirty="0">
                <a:solidFill>
                  <a:srgbClr val="FFFF00"/>
                </a:solidFill>
              </a:rPr>
              <a:t>Cosmology</a:t>
            </a:r>
          </a:p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sz="3200" u="sng" dirty="0">
              <a:solidFill>
                <a:srgbClr val="FFFF00"/>
              </a:solidFill>
            </a:endParaRPr>
          </a:p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3200" u="sng" dirty="0">
                <a:solidFill>
                  <a:srgbClr val="FFFF00"/>
                </a:solidFill>
              </a:rPr>
              <a:t>The Study of the Universe as a Whole</a:t>
            </a:r>
          </a:p>
        </p:txBody>
      </p:sp>
      <p:pic>
        <p:nvPicPr>
          <p:cNvPr id="7" name="Picture 8" descr="BigB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2" y="1646237"/>
            <a:ext cx="7010400" cy="589231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941388" y="382588"/>
            <a:ext cx="82899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u="sng" dirty="0">
                <a:solidFill>
                  <a:srgbClr val="FFFF00"/>
                </a:solidFill>
              </a:rPr>
              <a:t>The Cosmic Microwave Background </a:t>
            </a:r>
            <a:r>
              <a:rPr lang="en-GB" sz="2800" u="sng" dirty="0" smtClean="0">
                <a:solidFill>
                  <a:srgbClr val="FFFF00"/>
                </a:solidFill>
              </a:rPr>
              <a:t>Radiation (CMBR)</a:t>
            </a:r>
            <a:endParaRPr lang="en-GB" sz="2800" u="sng" dirty="0">
              <a:solidFill>
                <a:srgbClr val="FFFF00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88975" y="1057275"/>
            <a:ext cx="87455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A </a:t>
            </a:r>
            <a:r>
              <a:rPr lang="en-GB" u="sng" dirty="0">
                <a:solidFill>
                  <a:srgbClr val="FFFFFF"/>
                </a:solidFill>
              </a:rPr>
              <a:t>prediction</a:t>
            </a:r>
            <a:r>
              <a:rPr lang="en-GB" dirty="0">
                <a:solidFill>
                  <a:srgbClr val="FFFFFF"/>
                </a:solidFill>
              </a:rPr>
              <a:t> of Big Bang theory in 1940's.  "Leftover" radiation from early, </a:t>
            </a:r>
            <a:r>
              <a:rPr lang="en-GB" dirty="0" smtClean="0">
                <a:solidFill>
                  <a:srgbClr val="FFFFFF"/>
                </a:solidFill>
              </a:rPr>
              <a:t>hot, dense </a:t>
            </a:r>
            <a:r>
              <a:rPr lang="en-GB" dirty="0">
                <a:solidFill>
                  <a:srgbClr val="FFFFFF"/>
                </a:solidFill>
              </a:rPr>
              <a:t>universe, </a:t>
            </a:r>
            <a:r>
              <a:rPr lang="en-GB" u="sng" dirty="0">
                <a:solidFill>
                  <a:srgbClr val="FFFFFF"/>
                </a:solidFill>
              </a:rPr>
              <a:t>uniformly</a:t>
            </a:r>
            <a:r>
              <a:rPr lang="en-GB" dirty="0">
                <a:solidFill>
                  <a:srgbClr val="FFFFFF"/>
                </a:solidFill>
              </a:rPr>
              <a:t> filling space (i.e. isotropic, homogeneous).   Predicted to have perfect black-body spectrum.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4175" y="3600450"/>
            <a:ext cx="46529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14375" y="2332038"/>
            <a:ext cx="874553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Photons stretched as they travel and universe expands, but spectrum always black-body.   Wien's Law: temperature decreases as wavelength of brightest emission increases =&gt; </a:t>
            </a:r>
            <a:r>
              <a:rPr lang="en-GB" dirty="0" smtClean="0">
                <a:solidFill>
                  <a:srgbClr val="FFFFFF"/>
                </a:solidFill>
              </a:rPr>
              <a:t>was predicted to be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~ 3 K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now.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>
              <a:solidFill>
                <a:srgbClr val="FFFFFF"/>
              </a:solidFill>
              <a:latin typeface="Times" pitchFamily="16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>
              <a:solidFill>
                <a:srgbClr val="FFFFFF"/>
              </a:solidFill>
              <a:latin typeface="Times" pitchFamily="1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20700" y="1298575"/>
            <a:ext cx="4030663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6538" y="1341438"/>
            <a:ext cx="45593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116512" y="4541837"/>
            <a:ext cx="48117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P</a:t>
            </a:r>
            <a:r>
              <a:rPr lang="en-GB" sz="2000" dirty="0" smtClean="0">
                <a:solidFill>
                  <a:srgbClr val="FFFFFF"/>
                </a:solidFill>
              </a:rPr>
              <a:t>oints </a:t>
            </a:r>
            <a:r>
              <a:rPr lang="en-GB" sz="2000" dirty="0">
                <a:solidFill>
                  <a:srgbClr val="FFFFFF"/>
                </a:solidFill>
              </a:rPr>
              <a:t>are data on the spectrum of the </a:t>
            </a:r>
            <a:r>
              <a:rPr lang="en-GB" sz="2000" dirty="0" smtClean="0">
                <a:solidFill>
                  <a:srgbClr val="FFFFFF"/>
                </a:solidFill>
              </a:rPr>
              <a:t>CMBR </a:t>
            </a:r>
            <a:r>
              <a:rPr lang="en-GB" sz="2000" dirty="0">
                <a:solidFill>
                  <a:srgbClr val="FFFFFF"/>
                </a:solidFill>
              </a:rPr>
              <a:t>from the COBE satellite (1989).  C</a:t>
            </a:r>
            <a:r>
              <a:rPr lang="en-GB" sz="2000" dirty="0" smtClean="0">
                <a:solidFill>
                  <a:srgbClr val="FFFFFF"/>
                </a:solidFill>
              </a:rPr>
              <a:t>urve </a:t>
            </a:r>
            <a:r>
              <a:rPr lang="en-GB" sz="2000" dirty="0">
                <a:solidFill>
                  <a:srgbClr val="FFFFFF"/>
                </a:solidFill>
              </a:rPr>
              <a:t>is a black-body spectrum at </a:t>
            </a:r>
            <a:r>
              <a:rPr lang="en-GB" sz="2000" dirty="0" smtClean="0">
                <a:solidFill>
                  <a:srgbClr val="FFFFFF"/>
                </a:solidFill>
              </a:rPr>
              <a:t>T=2.725 </a:t>
            </a:r>
            <a:r>
              <a:rPr lang="en-GB" sz="2000" dirty="0">
                <a:solidFill>
                  <a:srgbClr val="FFFFFF"/>
                </a:solidFill>
              </a:rPr>
              <a:t>K.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69900" y="225425"/>
            <a:ext cx="91852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Found in 1964 by Penzias and Wilson.  Perfect black-body spectrum at T =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2.725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K.  Uniform brightness (and thus temperature) in every direction.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39713" y="5380038"/>
            <a:ext cx="2057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1% of the “snow” on a blank TV channel is this radiation!</a:t>
            </a:r>
          </a:p>
        </p:txBody>
      </p:sp>
      <p:pic>
        <p:nvPicPr>
          <p:cNvPr id="12297" name="Picture 9" descr="televi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5713" y="5197475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674" name="Picture 2" descr="990053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068" y="48998"/>
            <a:ext cx="7908741" cy="7461679"/>
          </a:xfrm>
          <a:prstGeom prst="rect">
            <a:avLst/>
          </a:prstGeom>
          <a:noFill/>
        </p:spPr>
      </p:pic>
      <p:sp>
        <p:nvSpPr>
          <p:cNvPr id="1436675" name="Comment 3"/>
          <p:cNvSpPr>
            <a:spLocks noChangeArrowheads="1"/>
          </p:cNvSpPr>
          <p:nvPr/>
        </p:nvSpPr>
        <p:spPr bwMode="auto">
          <a:xfrm>
            <a:off x="5292328" y="1259946"/>
            <a:ext cx="1428089" cy="38148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Opaque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36676" name="Comment 4"/>
          <p:cNvSpPr>
            <a:spLocks noChangeArrowheads="1"/>
          </p:cNvSpPr>
          <p:nvPr/>
        </p:nvSpPr>
        <p:spPr bwMode="auto">
          <a:xfrm>
            <a:off x="5460338" y="2855878"/>
            <a:ext cx="1848115" cy="38148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Transparent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800px-WMA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0313" y="1646238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154113" y="6370638"/>
            <a:ext cx="75873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Deviations are -0.25 </a:t>
            </a:r>
            <a:r>
              <a:rPr lang="en-US" dirty="0" err="1"/>
              <a:t>milliKelvin</a:t>
            </a:r>
            <a:r>
              <a:rPr lang="en-US" dirty="0"/>
              <a:t> (blue) to +0.25 </a:t>
            </a:r>
            <a:r>
              <a:rPr lang="en-US" dirty="0" err="1"/>
              <a:t>milliKelvin</a:t>
            </a:r>
            <a:endParaRPr lang="en-US" dirty="0"/>
          </a:p>
          <a:p>
            <a:r>
              <a:rPr lang="en-US" dirty="0"/>
              <a:t>(red) from the average of </a:t>
            </a:r>
            <a:r>
              <a:rPr lang="en-US" dirty="0" smtClean="0"/>
              <a:t>2.725 </a:t>
            </a:r>
            <a:r>
              <a:rPr lang="en-US" dirty="0"/>
              <a:t>Kelvin.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239712" y="198438"/>
            <a:ext cx="967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FFFFFF"/>
                </a:solidFill>
              </a:rPr>
              <a:t>All-sky map of the </a:t>
            </a:r>
            <a:r>
              <a:rPr lang="en-GB" dirty="0" smtClean="0">
                <a:solidFill>
                  <a:srgbClr val="FFFFFF"/>
                </a:solidFill>
              </a:rPr>
              <a:t>CMBR </a:t>
            </a:r>
            <a:r>
              <a:rPr lang="en-GB" dirty="0">
                <a:solidFill>
                  <a:srgbClr val="FFFFFF"/>
                </a:solidFill>
              </a:rPr>
              <a:t>temperature, </a:t>
            </a:r>
            <a:r>
              <a:rPr lang="en-GB" dirty="0" smtClean="0">
                <a:solidFill>
                  <a:srgbClr val="FFFFFF"/>
                </a:solidFill>
              </a:rPr>
              <a:t>constant everywhere </a:t>
            </a:r>
            <a:r>
              <a:rPr lang="en-GB" dirty="0">
                <a:solidFill>
                  <a:srgbClr val="FFFFFF"/>
                </a:solidFill>
              </a:rPr>
              <a:t>to one </a:t>
            </a:r>
            <a:r>
              <a:rPr lang="en-GB" dirty="0" smtClean="0">
                <a:solidFill>
                  <a:srgbClr val="FFFFFF"/>
                </a:solidFill>
              </a:rPr>
              <a:t>part in &gt;10</a:t>
            </a:r>
            <a:r>
              <a:rPr lang="en-GB" baseline="30000" dirty="0" smtClean="0">
                <a:solidFill>
                  <a:srgbClr val="FFFFFF"/>
                </a:solidFill>
              </a:rPr>
              <a:t>4</a:t>
            </a:r>
            <a:r>
              <a:rPr lang="en-GB" dirty="0" smtClean="0">
                <a:solidFill>
                  <a:srgbClr val="FFFFFF"/>
                </a:solidFill>
              </a:rPr>
              <a:t> !  </a:t>
            </a:r>
            <a:r>
              <a:rPr lang="en-GB" dirty="0">
                <a:solidFill>
                  <a:srgbClr val="FFFFFF"/>
                </a:solidFill>
              </a:rPr>
              <a:t>For blackbody radiation, this </a:t>
            </a:r>
            <a:r>
              <a:rPr lang="en-GB" dirty="0" smtClean="0">
                <a:solidFill>
                  <a:srgbClr val="FFFFFF"/>
                </a:solidFill>
              </a:rPr>
              <a:t>means brightness </a:t>
            </a:r>
            <a:r>
              <a:rPr lang="en-GB" dirty="0">
                <a:solidFill>
                  <a:srgbClr val="FFFFFF"/>
                </a:solidFill>
              </a:rPr>
              <a:t>is very constant too (Stefan’s law).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6945313" y="5576888"/>
            <a:ext cx="1639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(WMAP satellite)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516312" y="3410712"/>
            <a:ext cx="838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3238" y="460375"/>
            <a:ext cx="84820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That the </a:t>
            </a:r>
            <a:r>
              <a:rPr lang="en-GB" dirty="0" smtClean="0">
                <a:solidFill>
                  <a:srgbClr val="FFFFFF"/>
                </a:solidFill>
              </a:rPr>
              <a:t>CMBR </a:t>
            </a:r>
            <a:r>
              <a:rPr lang="en-GB" dirty="0">
                <a:solidFill>
                  <a:srgbClr val="FFFFFF"/>
                </a:solidFill>
              </a:rPr>
              <a:t>comes to us from every direction is best evidence that Big Bang happened everywhere in the </a:t>
            </a:r>
            <a:r>
              <a:rPr lang="en-GB" dirty="0" smtClean="0">
                <a:solidFill>
                  <a:srgbClr val="FFFFFF"/>
                </a:solidFill>
              </a:rPr>
              <a:t>universe.  </a:t>
            </a:r>
            <a:r>
              <a:rPr lang="en-GB" dirty="0">
                <a:solidFill>
                  <a:srgbClr val="FFFFFF"/>
                </a:solidFill>
              </a:rPr>
              <a:t>That the temperature is so constant in every direction is best evidence for homogeneity on large scales.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20700" y="2179638"/>
            <a:ext cx="8482013" cy="1987550"/>
            <a:chOff x="328" y="1373"/>
            <a:chExt cx="5343" cy="1252"/>
          </a:xfrm>
        </p:grpSpPr>
        <p:sp>
          <p:nvSpPr>
            <p:cNvPr id="12312" name="Line 2"/>
            <p:cNvSpPr>
              <a:spLocks noChangeShapeType="1"/>
            </p:cNvSpPr>
            <p:nvPr/>
          </p:nvSpPr>
          <p:spPr bwMode="auto">
            <a:xfrm>
              <a:off x="2442" y="1811"/>
              <a:ext cx="302" cy="1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3"/>
            <p:cNvSpPr>
              <a:spLocks noChangeShapeType="1"/>
            </p:cNvSpPr>
            <p:nvPr/>
          </p:nvSpPr>
          <p:spPr bwMode="auto">
            <a:xfrm flipH="1">
              <a:off x="1700" y="2470"/>
              <a:ext cx="189" cy="15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4"/>
            <p:cNvSpPr>
              <a:spLocks noChangeShapeType="1"/>
            </p:cNvSpPr>
            <p:nvPr/>
          </p:nvSpPr>
          <p:spPr bwMode="auto">
            <a:xfrm flipH="1" flipV="1">
              <a:off x="1296" y="2183"/>
              <a:ext cx="340" cy="2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5"/>
            <p:cNvSpPr>
              <a:spLocks noChangeShapeType="1"/>
            </p:cNvSpPr>
            <p:nvPr/>
          </p:nvSpPr>
          <p:spPr bwMode="auto">
            <a:xfrm flipH="1" flipV="1">
              <a:off x="1571" y="1778"/>
              <a:ext cx="230" cy="171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6"/>
            <p:cNvSpPr>
              <a:spLocks noChangeShapeType="1"/>
            </p:cNvSpPr>
            <p:nvPr/>
          </p:nvSpPr>
          <p:spPr bwMode="auto">
            <a:xfrm>
              <a:off x="2523" y="2394"/>
              <a:ext cx="244" cy="15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18"/>
            <p:cNvSpPr>
              <a:spLocks noChangeArrowheads="1"/>
            </p:cNvSpPr>
            <p:nvPr/>
          </p:nvSpPr>
          <p:spPr bwMode="auto">
            <a:xfrm>
              <a:off x="1792" y="1765"/>
              <a:ext cx="583" cy="686"/>
            </a:xfrm>
            <a:custGeom>
              <a:avLst/>
              <a:gdLst>
                <a:gd name="T0" fmla="*/ 1088 w 2569"/>
                <a:gd name="T1" fmla="*/ 1525 h 3023"/>
                <a:gd name="T2" fmla="*/ 1535 w 2569"/>
                <a:gd name="T3" fmla="*/ 763 h 3023"/>
                <a:gd name="T4" fmla="*/ 1395 w 2569"/>
                <a:gd name="T5" fmla="*/ 1604 h 3023"/>
                <a:gd name="T6" fmla="*/ 2568 w 2569"/>
                <a:gd name="T7" fmla="*/ 1288 h 3023"/>
                <a:gd name="T8" fmla="*/ 1535 w 2569"/>
                <a:gd name="T9" fmla="*/ 1866 h 3023"/>
                <a:gd name="T10" fmla="*/ 2568 w 2569"/>
                <a:gd name="T11" fmla="*/ 3022 h 3023"/>
                <a:gd name="T12" fmla="*/ 1507 w 2569"/>
                <a:gd name="T13" fmla="*/ 2207 h 3023"/>
                <a:gd name="T14" fmla="*/ 1340 w 2569"/>
                <a:gd name="T15" fmla="*/ 2838 h 3023"/>
                <a:gd name="T16" fmla="*/ 1116 w 2569"/>
                <a:gd name="T17" fmla="*/ 2050 h 3023"/>
                <a:gd name="T18" fmla="*/ 0 w 2569"/>
                <a:gd name="T19" fmla="*/ 2339 h 3023"/>
                <a:gd name="T20" fmla="*/ 754 w 2569"/>
                <a:gd name="T21" fmla="*/ 1814 h 3023"/>
                <a:gd name="T22" fmla="*/ 558 w 2569"/>
                <a:gd name="T23" fmla="*/ 632 h 3023"/>
                <a:gd name="T24" fmla="*/ 1088 w 2569"/>
                <a:gd name="T25" fmla="*/ 1551 h 3023"/>
                <a:gd name="T26" fmla="*/ 1088 w 2569"/>
                <a:gd name="T27" fmla="*/ 1525 h 30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69"/>
                <a:gd name="T43" fmla="*/ 0 h 3023"/>
                <a:gd name="T44" fmla="*/ 2569 w 2569"/>
                <a:gd name="T45" fmla="*/ 3023 h 30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69" h="3023">
                  <a:moveTo>
                    <a:pt x="1088" y="1525"/>
                  </a:moveTo>
                  <a:lnTo>
                    <a:pt x="1535" y="763"/>
                  </a:lnTo>
                  <a:cubicBezTo>
                    <a:pt x="1983" y="0"/>
                    <a:pt x="1395" y="1604"/>
                    <a:pt x="1395" y="1604"/>
                  </a:cubicBezTo>
                  <a:cubicBezTo>
                    <a:pt x="1395" y="1604"/>
                    <a:pt x="2568" y="1288"/>
                    <a:pt x="2568" y="1288"/>
                  </a:cubicBezTo>
                  <a:cubicBezTo>
                    <a:pt x="2568" y="1288"/>
                    <a:pt x="1535" y="1866"/>
                    <a:pt x="1535" y="1866"/>
                  </a:cubicBezTo>
                  <a:cubicBezTo>
                    <a:pt x="1535" y="1866"/>
                    <a:pt x="2568" y="3022"/>
                    <a:pt x="2568" y="3022"/>
                  </a:cubicBezTo>
                  <a:cubicBezTo>
                    <a:pt x="2568" y="3022"/>
                    <a:pt x="1507" y="2207"/>
                    <a:pt x="1507" y="2207"/>
                  </a:cubicBezTo>
                  <a:cubicBezTo>
                    <a:pt x="1507" y="2207"/>
                    <a:pt x="1340" y="2838"/>
                    <a:pt x="1340" y="2838"/>
                  </a:cubicBezTo>
                  <a:cubicBezTo>
                    <a:pt x="1340" y="2838"/>
                    <a:pt x="1116" y="2050"/>
                    <a:pt x="1116" y="2050"/>
                  </a:cubicBezTo>
                  <a:cubicBezTo>
                    <a:pt x="1116" y="2050"/>
                    <a:pt x="0" y="2339"/>
                    <a:pt x="0" y="2339"/>
                  </a:cubicBezTo>
                  <a:cubicBezTo>
                    <a:pt x="0" y="2339"/>
                    <a:pt x="754" y="1814"/>
                    <a:pt x="754" y="1814"/>
                  </a:cubicBezTo>
                  <a:cubicBezTo>
                    <a:pt x="754" y="1814"/>
                    <a:pt x="558" y="632"/>
                    <a:pt x="558" y="632"/>
                  </a:cubicBezTo>
                  <a:cubicBezTo>
                    <a:pt x="558" y="632"/>
                    <a:pt x="1088" y="1551"/>
                    <a:pt x="1088" y="1551"/>
                  </a:cubicBezTo>
                  <a:lnTo>
                    <a:pt x="1088" y="1525"/>
                  </a:lnTo>
                </a:path>
              </a:pathLst>
            </a:cu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Text Box 25"/>
            <p:cNvSpPr txBox="1">
              <a:spLocks noChangeArrowheads="1"/>
            </p:cNvSpPr>
            <p:nvPr/>
          </p:nvSpPr>
          <p:spPr bwMode="auto">
            <a:xfrm>
              <a:off x="328" y="1373"/>
              <a:ext cx="534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</a:pPr>
              <a:r>
                <a:rPr lang="en-GB" u="sng">
                  <a:solidFill>
                    <a:srgbClr val="FFFFFF"/>
                  </a:solidFill>
                </a:rPr>
                <a:t>IF</a:t>
              </a:r>
              <a:r>
                <a:rPr lang="en-GB">
                  <a:solidFill>
                    <a:srgbClr val="FFFFFF"/>
                  </a:solidFill>
                </a:rPr>
                <a:t> the Big Bang happened at </a:t>
              </a:r>
              <a:r>
                <a:rPr lang="en-GB" u="sng">
                  <a:solidFill>
                    <a:srgbClr val="FFFFFF"/>
                  </a:solidFill>
                </a:rPr>
                <a:t>one</a:t>
              </a:r>
              <a:r>
                <a:rPr lang="en-GB">
                  <a:solidFill>
                    <a:srgbClr val="FFFFFF"/>
                  </a:solidFill>
                </a:rPr>
                <a:t> point in 3-d space: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239713" y="4252913"/>
            <a:ext cx="9717087" cy="2124075"/>
            <a:chOff x="151" y="2679"/>
            <a:chExt cx="6121" cy="1338"/>
          </a:xfrm>
        </p:grpSpPr>
        <p:grpSp>
          <p:nvGrpSpPr>
            <p:cNvPr id="12293" name="Group 27"/>
            <p:cNvGrpSpPr>
              <a:grpSpLocks/>
            </p:cNvGrpSpPr>
            <p:nvPr/>
          </p:nvGrpSpPr>
          <p:grpSpPr bwMode="auto">
            <a:xfrm>
              <a:off x="151" y="2679"/>
              <a:ext cx="6121" cy="1338"/>
              <a:chOff x="151" y="2679"/>
              <a:chExt cx="6121" cy="1338"/>
            </a:xfrm>
          </p:grpSpPr>
          <p:sp>
            <p:nvSpPr>
              <p:cNvPr id="12296" name="Line 7"/>
              <p:cNvSpPr>
                <a:spLocks noChangeShapeType="1"/>
              </p:cNvSpPr>
              <p:nvPr/>
            </p:nvSpPr>
            <p:spPr bwMode="auto">
              <a:xfrm>
                <a:off x="293" y="2679"/>
                <a:ext cx="5724" cy="1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297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2" y="2910"/>
                <a:ext cx="122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8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33" y="3561"/>
                <a:ext cx="125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9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92" y="3515"/>
                <a:ext cx="125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0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29" y="3652"/>
                <a:ext cx="125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1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1" y="3004"/>
                <a:ext cx="125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02" name="Line 13"/>
              <p:cNvSpPr>
                <a:spLocks noChangeShapeType="1"/>
              </p:cNvSpPr>
              <p:nvPr/>
            </p:nvSpPr>
            <p:spPr bwMode="auto">
              <a:xfrm flipV="1">
                <a:off x="2457" y="3022"/>
                <a:ext cx="172" cy="87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Line 14"/>
              <p:cNvSpPr>
                <a:spLocks noChangeShapeType="1"/>
              </p:cNvSpPr>
              <p:nvPr/>
            </p:nvSpPr>
            <p:spPr bwMode="auto">
              <a:xfrm>
                <a:off x="2627" y="3696"/>
                <a:ext cx="178" cy="5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" name="Line 15"/>
              <p:cNvSpPr>
                <a:spLocks noChangeShapeType="1"/>
              </p:cNvSpPr>
              <p:nvPr/>
            </p:nvSpPr>
            <p:spPr bwMode="auto">
              <a:xfrm>
                <a:off x="2071" y="3828"/>
                <a:ext cx="22" cy="18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Line 16"/>
              <p:cNvSpPr>
                <a:spLocks noChangeShapeType="1"/>
              </p:cNvSpPr>
              <p:nvPr/>
            </p:nvSpPr>
            <p:spPr bwMode="auto">
              <a:xfrm flipH="1">
                <a:off x="962" y="3640"/>
                <a:ext cx="131" cy="12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" name="Line 17"/>
              <p:cNvSpPr>
                <a:spLocks noChangeShapeType="1"/>
              </p:cNvSpPr>
              <p:nvPr/>
            </p:nvSpPr>
            <p:spPr bwMode="auto">
              <a:xfrm flipH="1" flipV="1">
                <a:off x="1009" y="2834"/>
                <a:ext cx="145" cy="4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 noChangeArrowheads="1"/>
              </p:cNvSpPr>
              <p:nvPr/>
            </p:nvSpPr>
            <p:spPr bwMode="auto">
              <a:xfrm>
                <a:off x="250" y="3310"/>
                <a:ext cx="446" cy="117"/>
              </a:xfrm>
              <a:custGeom>
                <a:avLst/>
                <a:gdLst>
                  <a:gd name="T0" fmla="*/ 0 w 1967"/>
                  <a:gd name="T1" fmla="*/ 277 h 517"/>
                  <a:gd name="T2" fmla="*/ 99 w 1967"/>
                  <a:gd name="T3" fmla="*/ 109 h 517"/>
                  <a:gd name="T4" fmla="*/ 285 w 1967"/>
                  <a:gd name="T5" fmla="*/ 109 h 517"/>
                  <a:gd name="T6" fmla="*/ 397 w 1967"/>
                  <a:gd name="T7" fmla="*/ 277 h 517"/>
                  <a:gd name="T8" fmla="*/ 465 w 1967"/>
                  <a:gd name="T9" fmla="*/ 444 h 517"/>
                  <a:gd name="T10" fmla="*/ 651 w 1967"/>
                  <a:gd name="T11" fmla="*/ 490 h 517"/>
                  <a:gd name="T12" fmla="*/ 825 w 1967"/>
                  <a:gd name="T13" fmla="*/ 378 h 517"/>
                  <a:gd name="T14" fmla="*/ 918 w 1967"/>
                  <a:gd name="T15" fmla="*/ 210 h 517"/>
                  <a:gd name="T16" fmla="*/ 1023 w 1967"/>
                  <a:gd name="T17" fmla="*/ 42 h 517"/>
                  <a:gd name="T18" fmla="*/ 1216 w 1967"/>
                  <a:gd name="T19" fmla="*/ 42 h 517"/>
                  <a:gd name="T20" fmla="*/ 1309 w 1967"/>
                  <a:gd name="T21" fmla="*/ 210 h 517"/>
                  <a:gd name="T22" fmla="*/ 1371 w 1967"/>
                  <a:gd name="T23" fmla="*/ 378 h 517"/>
                  <a:gd name="T24" fmla="*/ 1507 w 1967"/>
                  <a:gd name="T25" fmla="*/ 505 h 517"/>
                  <a:gd name="T26" fmla="*/ 1693 w 1967"/>
                  <a:gd name="T27" fmla="*/ 475 h 517"/>
                  <a:gd name="T28" fmla="*/ 1805 w 1967"/>
                  <a:gd name="T29" fmla="*/ 307 h 517"/>
                  <a:gd name="T30" fmla="*/ 1885 w 1967"/>
                  <a:gd name="T31" fmla="*/ 139 h 517"/>
                  <a:gd name="T32" fmla="*/ 1904 w 1967"/>
                  <a:gd name="T33" fmla="*/ 83 h 517"/>
                  <a:gd name="T34" fmla="*/ 1966 w 1967"/>
                  <a:gd name="T35" fmla="*/ 32 h 517"/>
                  <a:gd name="T36" fmla="*/ 1966 w 1967"/>
                  <a:gd name="T37" fmla="*/ 32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67"/>
                  <a:gd name="T58" fmla="*/ 0 h 517"/>
                  <a:gd name="T59" fmla="*/ 1967 w 1967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67" h="517">
                    <a:moveTo>
                      <a:pt x="0" y="277"/>
                    </a:moveTo>
                    <a:cubicBezTo>
                      <a:pt x="9" y="211"/>
                      <a:pt x="54" y="157"/>
                      <a:pt x="99" y="109"/>
                    </a:cubicBezTo>
                    <a:cubicBezTo>
                      <a:pt x="144" y="61"/>
                      <a:pt x="232" y="82"/>
                      <a:pt x="285" y="109"/>
                    </a:cubicBezTo>
                    <a:cubicBezTo>
                      <a:pt x="353" y="143"/>
                      <a:pt x="372" y="215"/>
                      <a:pt x="397" y="277"/>
                    </a:cubicBezTo>
                    <a:cubicBezTo>
                      <a:pt x="420" y="333"/>
                      <a:pt x="409" y="399"/>
                      <a:pt x="465" y="444"/>
                    </a:cubicBezTo>
                    <a:cubicBezTo>
                      <a:pt x="516" y="485"/>
                      <a:pt x="587" y="485"/>
                      <a:pt x="651" y="490"/>
                    </a:cubicBezTo>
                    <a:cubicBezTo>
                      <a:pt x="731" y="496"/>
                      <a:pt x="789" y="432"/>
                      <a:pt x="825" y="378"/>
                    </a:cubicBezTo>
                    <a:cubicBezTo>
                      <a:pt x="861" y="324"/>
                      <a:pt x="891" y="268"/>
                      <a:pt x="918" y="210"/>
                    </a:cubicBezTo>
                    <a:cubicBezTo>
                      <a:pt x="945" y="152"/>
                      <a:pt x="950" y="73"/>
                      <a:pt x="1023" y="42"/>
                    </a:cubicBezTo>
                    <a:cubicBezTo>
                      <a:pt x="1081" y="19"/>
                      <a:pt x="1162" y="0"/>
                      <a:pt x="1216" y="42"/>
                    </a:cubicBezTo>
                    <a:cubicBezTo>
                      <a:pt x="1270" y="84"/>
                      <a:pt x="1296" y="147"/>
                      <a:pt x="1309" y="210"/>
                    </a:cubicBezTo>
                    <a:cubicBezTo>
                      <a:pt x="1320" y="268"/>
                      <a:pt x="1346" y="323"/>
                      <a:pt x="1371" y="378"/>
                    </a:cubicBezTo>
                    <a:cubicBezTo>
                      <a:pt x="1396" y="433"/>
                      <a:pt x="1426" y="493"/>
                      <a:pt x="1507" y="505"/>
                    </a:cubicBezTo>
                    <a:cubicBezTo>
                      <a:pt x="1580" y="516"/>
                      <a:pt x="1633" y="496"/>
                      <a:pt x="1693" y="475"/>
                    </a:cubicBezTo>
                    <a:cubicBezTo>
                      <a:pt x="1766" y="449"/>
                      <a:pt x="1777" y="367"/>
                      <a:pt x="1805" y="307"/>
                    </a:cubicBezTo>
                    <a:cubicBezTo>
                      <a:pt x="1833" y="247"/>
                      <a:pt x="1851" y="192"/>
                      <a:pt x="1885" y="139"/>
                    </a:cubicBezTo>
                    <a:lnTo>
                      <a:pt x="1904" y="83"/>
                    </a:lnTo>
                    <a:lnTo>
                      <a:pt x="1966" y="32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20"/>
              <p:cNvSpPr>
                <a:spLocks noChangeArrowheads="1"/>
              </p:cNvSpPr>
              <p:nvPr/>
            </p:nvSpPr>
            <p:spPr bwMode="auto">
              <a:xfrm>
                <a:off x="3058" y="3298"/>
                <a:ext cx="447" cy="96"/>
              </a:xfrm>
              <a:custGeom>
                <a:avLst/>
                <a:gdLst>
                  <a:gd name="T0" fmla="*/ 1970 w 1971"/>
                  <a:gd name="T1" fmla="*/ 224 h 424"/>
                  <a:gd name="T2" fmla="*/ 1869 w 1971"/>
                  <a:gd name="T3" fmla="*/ 358 h 424"/>
                  <a:gd name="T4" fmla="*/ 1683 w 1971"/>
                  <a:gd name="T5" fmla="*/ 353 h 424"/>
                  <a:gd name="T6" fmla="*/ 1573 w 1971"/>
                  <a:gd name="T7" fmla="*/ 216 h 424"/>
                  <a:gd name="T8" fmla="*/ 1510 w 1971"/>
                  <a:gd name="T9" fmla="*/ 82 h 424"/>
                  <a:gd name="T10" fmla="*/ 1325 w 1971"/>
                  <a:gd name="T11" fmla="*/ 42 h 424"/>
                  <a:gd name="T12" fmla="*/ 1148 w 1971"/>
                  <a:gd name="T13" fmla="*/ 126 h 424"/>
                  <a:gd name="T14" fmla="*/ 1051 w 1971"/>
                  <a:gd name="T15" fmla="*/ 259 h 424"/>
                  <a:gd name="T16" fmla="*/ 943 w 1971"/>
                  <a:gd name="T17" fmla="*/ 392 h 424"/>
                  <a:gd name="T18" fmla="*/ 750 w 1971"/>
                  <a:gd name="T19" fmla="*/ 389 h 424"/>
                  <a:gd name="T20" fmla="*/ 662 w 1971"/>
                  <a:gd name="T21" fmla="*/ 251 h 424"/>
                  <a:gd name="T22" fmla="*/ 602 w 1971"/>
                  <a:gd name="T23" fmla="*/ 117 h 424"/>
                  <a:gd name="T24" fmla="*/ 470 w 1971"/>
                  <a:gd name="T25" fmla="*/ 10 h 424"/>
                  <a:gd name="T26" fmla="*/ 283 w 1971"/>
                  <a:gd name="T27" fmla="*/ 30 h 424"/>
                  <a:gd name="T28" fmla="*/ 166 w 1971"/>
                  <a:gd name="T29" fmla="*/ 165 h 424"/>
                  <a:gd name="T30" fmla="*/ 82 w 1971"/>
                  <a:gd name="T31" fmla="*/ 296 h 424"/>
                  <a:gd name="T32" fmla="*/ 64 w 1971"/>
                  <a:gd name="T33" fmla="*/ 342 h 424"/>
                  <a:gd name="T34" fmla="*/ 0 w 1971"/>
                  <a:gd name="T35" fmla="*/ 381 h 424"/>
                  <a:gd name="T36" fmla="*/ 0 w 1971"/>
                  <a:gd name="T37" fmla="*/ 381 h 4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71"/>
                  <a:gd name="T58" fmla="*/ 0 h 424"/>
                  <a:gd name="T59" fmla="*/ 1971 w 1971"/>
                  <a:gd name="T60" fmla="*/ 424 h 4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71" h="424">
                    <a:moveTo>
                      <a:pt x="1970" y="224"/>
                    </a:moveTo>
                    <a:cubicBezTo>
                      <a:pt x="1959" y="277"/>
                      <a:pt x="1913" y="320"/>
                      <a:pt x="1869" y="358"/>
                    </a:cubicBezTo>
                    <a:cubicBezTo>
                      <a:pt x="1823" y="396"/>
                      <a:pt x="1733" y="376"/>
                      <a:pt x="1683" y="353"/>
                    </a:cubicBezTo>
                    <a:cubicBezTo>
                      <a:pt x="1614" y="327"/>
                      <a:pt x="1597" y="267"/>
                      <a:pt x="1573" y="216"/>
                    </a:cubicBezTo>
                    <a:cubicBezTo>
                      <a:pt x="1552" y="171"/>
                      <a:pt x="1564" y="120"/>
                      <a:pt x="1510" y="82"/>
                    </a:cubicBezTo>
                    <a:cubicBezTo>
                      <a:pt x="1460" y="46"/>
                      <a:pt x="1389" y="45"/>
                      <a:pt x="1325" y="42"/>
                    </a:cubicBezTo>
                    <a:cubicBezTo>
                      <a:pt x="1245" y="33"/>
                      <a:pt x="1185" y="83"/>
                      <a:pt x="1148" y="126"/>
                    </a:cubicBezTo>
                    <a:cubicBezTo>
                      <a:pt x="1111" y="169"/>
                      <a:pt x="1079" y="215"/>
                      <a:pt x="1051" y="259"/>
                    </a:cubicBezTo>
                    <a:cubicBezTo>
                      <a:pt x="1023" y="303"/>
                      <a:pt x="1016" y="369"/>
                      <a:pt x="943" y="392"/>
                    </a:cubicBezTo>
                    <a:cubicBezTo>
                      <a:pt x="883" y="411"/>
                      <a:pt x="801" y="423"/>
                      <a:pt x="750" y="389"/>
                    </a:cubicBezTo>
                    <a:cubicBezTo>
                      <a:pt x="699" y="355"/>
                      <a:pt x="671" y="302"/>
                      <a:pt x="662" y="251"/>
                    </a:cubicBezTo>
                    <a:cubicBezTo>
                      <a:pt x="650" y="206"/>
                      <a:pt x="627" y="160"/>
                      <a:pt x="602" y="117"/>
                    </a:cubicBezTo>
                    <a:cubicBezTo>
                      <a:pt x="577" y="73"/>
                      <a:pt x="550" y="23"/>
                      <a:pt x="470" y="10"/>
                    </a:cubicBezTo>
                    <a:cubicBezTo>
                      <a:pt x="399" y="0"/>
                      <a:pt x="343" y="14"/>
                      <a:pt x="283" y="30"/>
                    </a:cubicBezTo>
                    <a:cubicBezTo>
                      <a:pt x="211" y="50"/>
                      <a:pt x="196" y="115"/>
                      <a:pt x="166" y="165"/>
                    </a:cubicBezTo>
                    <a:cubicBezTo>
                      <a:pt x="139" y="207"/>
                      <a:pt x="118" y="257"/>
                      <a:pt x="82" y="296"/>
                    </a:cubicBezTo>
                    <a:lnTo>
                      <a:pt x="64" y="342"/>
                    </a:lnTo>
                    <a:lnTo>
                      <a:pt x="0" y="381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Line 21"/>
              <p:cNvSpPr>
                <a:spLocks noChangeShapeType="1"/>
              </p:cNvSpPr>
              <p:nvPr/>
            </p:nvSpPr>
            <p:spPr bwMode="auto">
              <a:xfrm flipH="1" flipV="1">
                <a:off x="151" y="3533"/>
                <a:ext cx="669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Line 22"/>
              <p:cNvSpPr>
                <a:spLocks noChangeShapeType="1"/>
              </p:cNvSpPr>
              <p:nvPr/>
            </p:nvSpPr>
            <p:spPr bwMode="auto">
              <a:xfrm>
                <a:off x="2966" y="3563"/>
                <a:ext cx="698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Text Box 23"/>
              <p:cNvSpPr txBox="1">
                <a:spLocks noChangeArrowheads="1"/>
              </p:cNvSpPr>
              <p:nvPr/>
            </p:nvSpPr>
            <p:spPr bwMode="auto">
              <a:xfrm>
                <a:off x="4071" y="2882"/>
                <a:ext cx="2201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</a:pPr>
                <a:r>
                  <a:rPr lang="en-GB" sz="2000">
                    <a:solidFill>
                      <a:srgbClr val="FFFFFF"/>
                    </a:solidFill>
                  </a:rPr>
                  <a:t>Later, galaxies form and fly apart.  But radiation from Big Bang streams freely at speed of light!  Wouldn't see it now.</a:t>
                </a:r>
              </a:p>
            </p:txBody>
          </p:sp>
        </p:grpSp>
        <p:sp>
          <p:nvSpPr>
            <p:cNvPr id="12294" name="Line 45"/>
            <p:cNvSpPr>
              <a:spLocks noChangeShapeType="1"/>
            </p:cNvSpPr>
            <p:nvPr/>
          </p:nvSpPr>
          <p:spPr bwMode="auto">
            <a:xfrm>
              <a:off x="3463" y="3389"/>
              <a:ext cx="1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Line 46"/>
            <p:cNvSpPr>
              <a:spLocks noChangeShapeType="1"/>
            </p:cNvSpPr>
            <p:nvPr/>
          </p:nvSpPr>
          <p:spPr bwMode="auto">
            <a:xfrm flipH="1">
              <a:off x="151" y="3341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449263"/>
            <a:ext cx="938371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The Expansion of the Universe Seems to be Accelerating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39712" y="2560638"/>
            <a:ext cx="5410201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u="sng" dirty="0" smtClean="0">
                <a:solidFill>
                  <a:srgbClr val="FFFFFF"/>
                </a:solidFill>
              </a:rPr>
              <a:t>Carbon-detonation (Type I) </a:t>
            </a:r>
            <a:r>
              <a:rPr lang="en-GB" u="sng" dirty="0">
                <a:solidFill>
                  <a:srgbClr val="FFFFFF"/>
                </a:solidFill>
              </a:rPr>
              <a:t>supernovae</a:t>
            </a:r>
            <a:r>
              <a:rPr lang="en-GB" dirty="0">
                <a:solidFill>
                  <a:srgbClr val="FFFFFF"/>
                </a:solidFill>
              </a:rPr>
              <a:t>:  from ones in nearby galaxies, know luminosity.  In distant galaxies, determine apparent brightness. </a:t>
            </a:r>
            <a:r>
              <a:rPr lang="en-GB" dirty="0" smtClean="0">
                <a:solidFill>
                  <a:srgbClr val="FFFFFF"/>
                </a:solidFill>
              </a:rPr>
              <a:t>  </a:t>
            </a:r>
            <a:r>
              <a:rPr lang="en-GB" dirty="0">
                <a:solidFill>
                  <a:srgbClr val="FFFFFF"/>
                </a:solidFill>
              </a:rPr>
              <a:t>Thus determine distance. Works for more </a:t>
            </a:r>
            <a:r>
              <a:rPr lang="en-GB" dirty="0" smtClean="0">
                <a:solidFill>
                  <a:srgbClr val="FFFFFF"/>
                </a:solidFill>
              </a:rPr>
              <a:t>than </a:t>
            </a:r>
            <a:r>
              <a:rPr lang="en-GB" dirty="0">
                <a:solidFill>
                  <a:srgbClr val="FFFFFF"/>
                </a:solidFill>
              </a:rPr>
              <a:t>3000 Mpc.  From redshifts, they </a:t>
            </a:r>
            <a:r>
              <a:rPr lang="en-GB" dirty="0" smtClean="0">
                <a:solidFill>
                  <a:srgbClr val="FFFFFF"/>
                </a:solidFill>
              </a:rPr>
              <a:t>are not </a:t>
            </a:r>
            <a:r>
              <a:rPr lang="en-GB" dirty="0">
                <a:solidFill>
                  <a:srgbClr val="FFFFFF"/>
                </a:solidFill>
              </a:rPr>
              <a:t>expanding as quickly from </a:t>
            </a:r>
            <a:r>
              <a:rPr lang="en-GB" dirty="0" smtClean="0">
                <a:solidFill>
                  <a:srgbClr val="FFFFFF"/>
                </a:solidFill>
              </a:rPr>
              <a:t>each other </a:t>
            </a:r>
            <a:r>
              <a:rPr lang="en-GB" dirty="0">
                <a:solidFill>
                  <a:srgbClr val="FFFFFF"/>
                </a:solidFill>
              </a:rPr>
              <a:t>as galaxies are now.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39750" y="1319213"/>
            <a:ext cx="9086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The gravity of matter should retard the expansion.  But a new distance indicator shows that the expansion rate was slower in the past!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5368" name="Picture 8" descr="AACEEXS0"/>
          <p:cNvPicPr>
            <a:picLocks noChangeAspect="1" noChangeArrowheads="1"/>
          </p:cNvPicPr>
          <p:nvPr/>
        </p:nvPicPr>
        <p:blipFill>
          <a:blip r:embed="rId3" cstate="print"/>
          <a:srcRect b="37440"/>
          <a:stretch>
            <a:fillRect/>
          </a:stretch>
        </p:blipFill>
        <p:spPr bwMode="auto">
          <a:xfrm>
            <a:off x="6011863" y="2103437"/>
            <a:ext cx="4057650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545512" y="3932238"/>
            <a:ext cx="15240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The  expansion rate was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smaller in past </a:t>
            </a:r>
            <a:r>
              <a:rPr lang="en-US" sz="1600" dirty="0">
                <a:solidFill>
                  <a:schemeClr val="tx1"/>
                </a:solidFill>
              </a:rPr>
              <a:t>(i.e.</a:t>
            </a:r>
          </a:p>
          <a:p>
            <a:r>
              <a:rPr lang="en-US" sz="1600" dirty="0">
                <a:solidFill>
                  <a:schemeClr val="tx1"/>
                </a:solidFill>
              </a:rPr>
              <a:t>for distant</a:t>
            </a:r>
          </a:p>
          <a:p>
            <a:r>
              <a:rPr lang="en-US" sz="1600" dirty="0">
                <a:solidFill>
                  <a:schemeClr val="tx1"/>
                </a:solidFill>
              </a:rPr>
              <a:t>galaxies)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8697913" y="3551238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63513" y="6173788"/>
            <a:ext cx="5867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Taking this into account, best age estimate of Universe </a:t>
            </a:r>
            <a:r>
              <a:rPr lang="en-GB">
                <a:solidFill>
                  <a:srgbClr val="FFFFFF"/>
                </a:solidFill>
              </a:rPr>
              <a:t>is </a:t>
            </a:r>
            <a:r>
              <a:rPr lang="en-GB" smtClean="0">
                <a:solidFill>
                  <a:srgbClr val="FFFFFF"/>
                </a:solidFill>
              </a:rPr>
              <a:t>13.8 </a:t>
            </a:r>
            <a:r>
              <a:rPr lang="en-GB" dirty="0" err="1">
                <a:solidFill>
                  <a:srgbClr val="FFFFFF"/>
                </a:solidFill>
              </a:rPr>
              <a:t>Gyrs</a:t>
            </a:r>
            <a:r>
              <a:rPr lang="en-GB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 rot="-5400000">
            <a:off x="4659313" y="4084637"/>
            <a:ext cx="256222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Redshift (fractional shift in wavelength of spectral lines)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9" grpId="0"/>
      <p:bldP spid="15370" grpId="0" animBg="1"/>
      <p:bldP spid="15371" grpId="0"/>
      <p:bldP spid="153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297113" y="731838"/>
            <a:ext cx="5365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The Cosmological Constant, </a:t>
            </a:r>
            <a:r>
              <a:rPr lang="en-GB" sz="2800" u="sng">
                <a:solidFill>
                  <a:srgbClr val="FFFF00"/>
                </a:solidFill>
                <a:latin typeface="Symbol" pitchFamily="18" charset="2"/>
              </a:rPr>
              <a:t>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15913" y="1798638"/>
            <a:ext cx="919003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Introduced by Einstein in 1917 to balance gravitational attraction and create static </a:t>
            </a:r>
            <a:r>
              <a:rPr lang="en-GB" dirty="0" smtClean="0">
                <a:solidFill>
                  <a:srgbClr val="FFFFFF"/>
                </a:solidFill>
              </a:rPr>
              <a:t>Universe (turned out to be wrong!).  </a:t>
            </a:r>
            <a:r>
              <a:rPr lang="en-GB" dirty="0">
                <a:solidFill>
                  <a:srgbClr val="FFFFFF"/>
                </a:solidFill>
              </a:rPr>
              <a:t>Can think of </a:t>
            </a:r>
            <a:r>
              <a:rPr lang="en-GB" dirty="0">
                <a:solidFill>
                  <a:srgbClr val="FFFFFF"/>
                </a:solidFill>
                <a:latin typeface="Symbol" pitchFamily="18" charset="2"/>
              </a:rPr>
              <a:t></a:t>
            </a:r>
            <a:r>
              <a:rPr lang="en-GB" dirty="0">
                <a:solidFill>
                  <a:srgbClr val="FFFFFF"/>
                </a:solidFill>
                <a:latin typeface="Times" pitchFamily="16" charset="0"/>
              </a:rPr>
              <a:t>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as repulsive force that exists </a:t>
            </a:r>
            <a:r>
              <a:rPr lang="en-GB" u="sng" dirty="0">
                <a:solidFill>
                  <a:srgbClr val="FFFFFF"/>
                </a:solidFill>
                <a:cs typeface="Times New Roman" pitchFamily="18" charset="0"/>
              </a:rPr>
              <a:t>even in a vacuum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.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 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But accelerating universe indicates there is a </a:t>
            </a:r>
            <a:r>
              <a:rPr lang="en-GB" dirty="0" smtClean="0">
                <a:solidFill>
                  <a:srgbClr val="FFFFFF"/>
                </a:solidFill>
                <a:latin typeface="Symbol" pitchFamily="18" charset="2"/>
              </a:rPr>
              <a:t>. 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More generally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called "</a:t>
            </a:r>
            <a:r>
              <a:rPr lang="en-GB" u="sng" dirty="0">
                <a:solidFill>
                  <a:srgbClr val="FFFFFF"/>
                </a:solidFill>
                <a:cs typeface="Times New Roman" pitchFamily="18" charset="0"/>
              </a:rPr>
              <a:t>dark energy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". 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We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have little idea of its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physical nature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15913" y="4208463"/>
            <a:ext cx="91900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The measured acceleration implies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that there is more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“dark energy” than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the energy contained in matter.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144713" y="960438"/>
            <a:ext cx="56165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The First Matter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754063" y="1582738"/>
            <a:ext cx="84359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At the earliest moments, the universe </a:t>
            </a:r>
            <a:r>
              <a:rPr lang="en-GB" smtClean="0">
                <a:solidFill>
                  <a:srgbClr val="FFFFFF"/>
                </a:solidFill>
              </a:rPr>
              <a:t>woud </a:t>
            </a:r>
            <a:r>
              <a:rPr lang="en-GB" dirty="0">
                <a:solidFill>
                  <a:srgbClr val="FFFFFF"/>
                </a:solidFill>
              </a:rPr>
              <a:t>have been dominated by high-energy, high-temperature radiation.  Photons had enough energy to form particle-antiparticle pairs</a:t>
            </a:r>
            <a:r>
              <a:rPr lang="en-GB" dirty="0" smtClean="0">
                <a:solidFill>
                  <a:srgbClr val="FFFFFF"/>
                </a:solidFill>
              </a:rPr>
              <a:t>.  How?  E=mc</a:t>
            </a:r>
            <a:r>
              <a:rPr lang="en-GB" baseline="30000" dirty="0" smtClean="0">
                <a:solidFill>
                  <a:srgbClr val="FFFFFF"/>
                </a:solidFill>
              </a:rPr>
              <a:t>2</a:t>
            </a:r>
            <a:r>
              <a:rPr lang="en-GB" dirty="0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 contras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27188" y="3092449"/>
            <a:ext cx="8213724" cy="37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744912" y="6904037"/>
            <a:ext cx="14732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annihilation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163512" y="3398837"/>
            <a:ext cx="13811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pair production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71750" y="304800"/>
            <a:ext cx="48641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The Early Universe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36575" y="930275"/>
            <a:ext cx="88709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Up to </a:t>
            </a:r>
            <a:r>
              <a:rPr lang="en-GB" dirty="0">
                <a:solidFill>
                  <a:srgbClr val="FFFFFF"/>
                </a:solidFill>
              </a:rPr>
              <a:t>time &lt; 0.0001 sec, and T &gt; 10</a:t>
            </a:r>
            <a:r>
              <a:rPr lang="en-GB" baseline="33000" dirty="0">
                <a:solidFill>
                  <a:srgbClr val="FFFFFF"/>
                </a:solidFill>
              </a:rPr>
              <a:t>13</a:t>
            </a:r>
            <a:r>
              <a:rPr lang="en-GB" dirty="0">
                <a:solidFill>
                  <a:srgbClr val="FFFFFF"/>
                </a:solidFill>
              </a:rPr>
              <a:t> K, gamma rays could form proton-antiproton pairs.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Up to </a:t>
            </a:r>
            <a:r>
              <a:rPr lang="en-GB" dirty="0">
                <a:solidFill>
                  <a:srgbClr val="FFFFFF"/>
                </a:solidFill>
              </a:rPr>
              <a:t>time &lt; 15 sec, and T &gt; 6 x 10</a:t>
            </a:r>
            <a:r>
              <a:rPr lang="en-GB" baseline="33000" dirty="0">
                <a:solidFill>
                  <a:srgbClr val="FFFFFF"/>
                </a:solidFill>
              </a:rPr>
              <a:t>9</a:t>
            </a:r>
            <a:r>
              <a:rPr lang="en-GB" dirty="0">
                <a:solidFill>
                  <a:srgbClr val="FFFFFF"/>
                </a:solidFill>
              </a:rPr>
              <a:t> K, electron-positron pairs could form.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44513" y="3049587"/>
            <a:ext cx="8870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Annihilation occurred at same rate as formation, so particles coming in and out of existence all the time.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4513" y="4224337"/>
            <a:ext cx="88709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As T dropped, pair production ceased, only annihilation.  A tiny imbalance (1 in 10</a:t>
            </a:r>
            <a:r>
              <a:rPr lang="en-GB" baseline="33000" dirty="0">
                <a:solidFill>
                  <a:srgbClr val="FFFFFF"/>
                </a:solidFill>
              </a:rPr>
              <a:t>9</a:t>
            </a:r>
            <a:r>
              <a:rPr lang="en-GB" dirty="0">
                <a:solidFill>
                  <a:srgbClr val="FFFFFF"/>
                </a:solidFill>
              </a:rPr>
              <a:t>) of matter over antimatter led to a </a:t>
            </a:r>
            <a:r>
              <a:rPr lang="en-GB" u="sng" dirty="0">
                <a:solidFill>
                  <a:srgbClr val="FFFFFF"/>
                </a:solidFill>
              </a:rPr>
              <a:t>matter</a:t>
            </a:r>
            <a:r>
              <a:rPr lang="en-GB" dirty="0">
                <a:solidFill>
                  <a:srgbClr val="FFFFFF"/>
                </a:solidFill>
              </a:rPr>
              <a:t> universe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(cause of imbalance not clear, but other such imbalances are known to occur).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214563" y="523875"/>
            <a:ext cx="5822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Primordial Nucleosynthesis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82613" y="1487488"/>
            <a:ext cx="8607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Hot and dense universe =&gt; fusion reactions.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At time 100-1000 sec (T = 10</a:t>
            </a:r>
            <a:r>
              <a:rPr lang="en-GB" baseline="33000">
                <a:solidFill>
                  <a:srgbClr val="FFFFFF"/>
                </a:solidFill>
              </a:rPr>
              <a:t>9</a:t>
            </a:r>
            <a:r>
              <a:rPr lang="en-GB">
                <a:solidFill>
                  <a:srgbClr val="FFFFFF"/>
                </a:solidFill>
              </a:rPr>
              <a:t> - 3 x 10</a:t>
            </a:r>
            <a:r>
              <a:rPr lang="en-GB" baseline="33000">
                <a:solidFill>
                  <a:srgbClr val="FFFFFF"/>
                </a:solidFill>
              </a:rPr>
              <a:t>8</a:t>
            </a:r>
            <a:r>
              <a:rPr lang="en-GB">
                <a:solidFill>
                  <a:srgbClr val="FFFFFF"/>
                </a:solidFill>
              </a:rPr>
              <a:t> K), helium formed.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23888" y="3017838"/>
            <a:ext cx="86074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Stopped when universe too cool.  </a:t>
            </a:r>
            <a:r>
              <a:rPr lang="en-GB" dirty="0" smtClean="0">
                <a:solidFill>
                  <a:srgbClr val="FFFFFF"/>
                </a:solidFill>
              </a:rPr>
              <a:t>Predicted end result: </a:t>
            </a:r>
            <a:r>
              <a:rPr lang="en-GB" dirty="0">
                <a:solidFill>
                  <a:srgbClr val="FFFFFF"/>
                </a:solidFill>
              </a:rPr>
              <a:t>75% hydrogen, 25% </a:t>
            </a:r>
            <a:r>
              <a:rPr lang="en-GB" dirty="0" smtClean="0">
                <a:solidFill>
                  <a:srgbClr val="FFFFFF"/>
                </a:solidFill>
              </a:rPr>
              <a:t>helium.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Oldest stars' atmospheres (unaffected by </a:t>
            </a:r>
            <a:r>
              <a:rPr lang="en-GB" u="sng" dirty="0">
                <a:solidFill>
                  <a:srgbClr val="FFFFFF"/>
                </a:solidFill>
              </a:rPr>
              <a:t>stellar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nucleosynthesis</a:t>
            </a:r>
            <a:r>
              <a:rPr lang="en-GB" dirty="0">
                <a:solidFill>
                  <a:srgbClr val="FFFFFF"/>
                </a:solidFill>
              </a:rPr>
              <a:t>) confirm Big Bang prediction of 25% helium.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39712" y="350837"/>
            <a:ext cx="91900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What is the largest kind of structure in the universe?  The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~100-Mpc filaments,</a:t>
            </a:r>
            <a:r>
              <a:rPr lang="en-GB" dirty="0">
                <a:solidFill>
                  <a:srgbClr val="FFFFFF"/>
                </a:solidFill>
                <a:latin typeface="Times" pitchFamily="16" charset="0"/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shells and voids?  On larger scales, things look more uniform.</a:t>
            </a:r>
          </a:p>
        </p:txBody>
      </p:sp>
      <p:pic>
        <p:nvPicPr>
          <p:cNvPr id="68614" name="Picture 6" descr="http://www2.aao.gov.au/2dFGRS/Public/Pics/2dF3D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5852" t="4434" r="1268" b="35473"/>
          <a:stretch>
            <a:fillRect/>
          </a:stretch>
        </p:blipFill>
        <p:spPr bwMode="auto">
          <a:xfrm>
            <a:off x="0" y="1189037"/>
            <a:ext cx="5299640" cy="329661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5221222" y="3017837"/>
            <a:ext cx="4648200" cy="4087295"/>
            <a:chOff x="1992313" y="801482"/>
            <a:chExt cx="3733800" cy="3206955"/>
          </a:xfrm>
        </p:grpSpPr>
        <p:pic>
          <p:nvPicPr>
            <p:cNvPr id="1032" name="Picture 8" descr="http://www.ifa.hawaii.edu/~barnes/ast110_06/abhotu/2dFzcon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9787"/>
            <a:stretch/>
          </p:blipFill>
          <p:spPr bwMode="auto">
            <a:xfrm rot="5400000">
              <a:off x="2304732" y="489063"/>
              <a:ext cx="3108961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www.ifa.hawaii.edu/~barnes/ast110_06/abhotu/2dFzcon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3" t="8536" r="55907" b="71950"/>
            <a:stretch/>
          </p:blipFill>
          <p:spPr bwMode="auto">
            <a:xfrm rot="20431759">
              <a:off x="2268743" y="1034033"/>
              <a:ext cx="543064" cy="380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http://www.ifa.hawaii.edu/~barnes/ast110_06/abhotu/2dFzcon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3" t="8536" r="55907" b="71950"/>
            <a:stretch/>
          </p:blipFill>
          <p:spPr bwMode="auto">
            <a:xfrm rot="21127131">
              <a:off x="3219310" y="1005202"/>
              <a:ext cx="381999" cy="158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www.ifa.hawaii.edu/~barnes/ast110_06/abhotu/2dFzcon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3" t="8536" r="55907" b="71950"/>
            <a:stretch/>
          </p:blipFill>
          <p:spPr bwMode="auto">
            <a:xfrm rot="300073">
              <a:off x="3868267" y="961749"/>
              <a:ext cx="381999" cy="158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ttp://www.ifa.hawaii.edu/~barnes/ast110_06/abhotu/2dFzcon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3" t="8536" r="55907" b="71950"/>
            <a:stretch/>
          </p:blipFill>
          <p:spPr bwMode="auto">
            <a:xfrm rot="1816281">
              <a:off x="4769759" y="1073669"/>
              <a:ext cx="381999" cy="265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://www.ifa.hawaii.edu/~barnes/ast110_06/abhotu/2dFzcon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3" t="8536" r="55907" b="71950"/>
            <a:stretch/>
          </p:blipFill>
          <p:spPr bwMode="auto">
            <a:xfrm rot="1816281">
              <a:off x="5330505" y="1379861"/>
              <a:ext cx="355960" cy="247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 bwMode="auto">
            <a:xfrm flipV="1">
              <a:off x="4059266" y="1798637"/>
              <a:ext cx="1641930" cy="220980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 rot="18377032">
              <a:off x="4449800" y="2633573"/>
              <a:ext cx="1276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600 </a:t>
              </a:r>
              <a:r>
                <a:rPr lang="en-US" dirty="0" err="1">
                  <a:solidFill>
                    <a:schemeClr val="tx1"/>
                  </a:solidFill>
                </a:rPr>
                <a:t>Mpc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8" descr="http://www.ifa.hawaii.edu/~barnes/ast110_06/abhotu/2dFzcon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3" t="8536" r="55907" b="71950"/>
            <a:stretch/>
          </p:blipFill>
          <p:spPr bwMode="auto">
            <a:xfrm>
              <a:off x="5508486" y="2917238"/>
              <a:ext cx="192711" cy="99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781175" y="598488"/>
            <a:ext cx="666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The Geometry of Curved Space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08025" y="2185987"/>
            <a:ext cx="89281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Possibilities: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1) Space curves back on itself (like a sphere).  "Positive" curvature.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3863" y="3494087"/>
            <a:ext cx="4170362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WAR0440201201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4913" y="5024437"/>
            <a:ext cx="23622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20712" y="119624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general relativity, the geometry of the universe depends on the total mass and energy of the universe (including dark energy).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64437" y="7264399"/>
            <a:ext cx="2352675" cy="401638"/>
          </a:xfrm>
        </p:spPr>
        <p:txBody>
          <a:bodyPr/>
          <a:lstStyle/>
          <a:p>
            <a:fld id="{D8D5B06C-0E48-43ED-9DAA-0104255BEC0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787400" y="427038"/>
            <a:ext cx="83677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2)  </a:t>
            </a:r>
            <a:r>
              <a:rPr lang="en-GB" dirty="0" smtClean="0">
                <a:solidFill>
                  <a:srgbClr val="FFFFFF"/>
                </a:solidFill>
              </a:rPr>
              <a:t>“Saddle-like”, </a:t>
            </a:r>
            <a:r>
              <a:rPr lang="en-GB" dirty="0">
                <a:solidFill>
                  <a:srgbClr val="FFFFFF"/>
                </a:solidFill>
              </a:rPr>
              <a:t>with curvature in the opposite sense in different dimensions:  "negative" curvature.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844550" y="4465638"/>
            <a:ext cx="5468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FFFFFF"/>
                </a:solidFill>
              </a:rPr>
              <a:t>3) A more familiar </a:t>
            </a:r>
            <a:r>
              <a:rPr lang="en-GB" dirty="0" smtClean="0">
                <a:solidFill>
                  <a:srgbClr val="FFFFFF"/>
                </a:solidFill>
              </a:rPr>
              <a:t>“flat” </a:t>
            </a:r>
            <a:r>
              <a:rPr lang="en-GB" dirty="0">
                <a:solidFill>
                  <a:srgbClr val="FFFFFF"/>
                </a:solidFill>
              </a:rPr>
              <a:t>geometry.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950" y="1646238"/>
            <a:ext cx="52117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8313" y="5154613"/>
            <a:ext cx="937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Latest CMBR measurements are consistent with an extremely </a:t>
            </a:r>
            <a:r>
              <a:rPr lang="en-US" u="sng" dirty="0" smtClean="0"/>
              <a:t>flat</a:t>
            </a:r>
            <a:r>
              <a:rPr lang="en-US" dirty="0"/>
              <a:t> </a:t>
            </a:r>
            <a:r>
              <a:rPr lang="en-US" dirty="0" smtClean="0"/>
              <a:t>universe (curved universe still possible, with enormous radius of curvature).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1712" y="5913437"/>
            <a:ext cx="8619322" cy="157910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/>
              <a:t>Size of patches simply related to speed of light and age of universe</a:t>
            </a:r>
          </a:p>
          <a:p>
            <a:r>
              <a:rPr lang="en-US" dirty="0" smtClean="0"/>
              <a:t>when CMBR photons started streaming freely.  This we know quite</a:t>
            </a:r>
          </a:p>
          <a:p>
            <a:r>
              <a:rPr lang="en-US" dirty="0" smtClean="0"/>
              <a:t>well.  Also know how far away we are looking.   Then angular size</a:t>
            </a:r>
          </a:p>
          <a:p>
            <a:r>
              <a:rPr lang="en-US" dirty="0" smtClean="0"/>
              <a:t>of patches tells us how light has traveled to us =&gt; curvature of space.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846" y="1417637"/>
            <a:ext cx="902466" cy="1025108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2000" dirty="0" smtClean="0"/>
              <a:t>some</a:t>
            </a:r>
          </a:p>
          <a:p>
            <a:r>
              <a:rPr lang="en-US" sz="2000" dirty="0" smtClean="0"/>
              <a:t>known</a:t>
            </a:r>
          </a:p>
          <a:p>
            <a:r>
              <a:rPr lang="en-US" sz="2000" dirty="0" smtClean="0"/>
              <a:t>size</a:t>
            </a:r>
            <a:endParaRPr lang="en-US" sz="2000" dirty="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5124318" y="587976"/>
            <a:ext cx="2688166" cy="671971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lg" len="med"/>
          </a:ln>
        </p:spPr>
        <p:txBody>
          <a:bodyPr lIns="100794" tIns="50397" rIns="100794" bIns="50397"/>
          <a:lstStyle/>
          <a:p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39043" y="1036637"/>
            <a:ext cx="7962994" cy="4938288"/>
            <a:chOff x="1039718" y="335986"/>
            <a:chExt cx="7962994" cy="4938288"/>
          </a:xfrm>
        </p:grpSpPr>
        <p:pic>
          <p:nvPicPr>
            <p:cNvPr id="1449987" name="Picture 3" descr="figure 28-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9718" y="335986"/>
              <a:ext cx="7962994" cy="4938288"/>
            </a:xfrm>
            <a:prstGeom prst="rect">
              <a:avLst/>
            </a:prstGeom>
            <a:noFill/>
          </p:spPr>
        </p:pic>
        <p:cxnSp>
          <p:nvCxnSpPr>
            <p:cNvPr id="6" name="Straight Arrow Connector 5"/>
            <p:cNvCxnSpPr/>
            <p:nvPr/>
          </p:nvCxnSpPr>
          <p:spPr bwMode="auto">
            <a:xfrm rot="5400000" flipH="1" flipV="1">
              <a:off x="704528" y="1217948"/>
              <a:ext cx="756843" cy="87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</p:cxnSp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H="1">
              <a:off x="2604162" y="587976"/>
              <a:ext cx="2352146" cy="671971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 type="triangle" w="lg" len="med"/>
            </a:ln>
          </p:spPr>
          <p:txBody>
            <a:bodyPr lIns="100794" tIns="50397" rIns="100794" bIns="50397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5040313" y="587976"/>
              <a:ext cx="252015" cy="671971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 type="triangle" w="lg" len="med"/>
            </a:ln>
          </p:spPr>
          <p:txBody>
            <a:bodyPr lIns="100794" tIns="50397" rIns="100794" bIns="50397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3864240" y="1763924"/>
              <a:ext cx="2100130" cy="175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1660637" y="193972"/>
            <a:ext cx="7686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Sizes of patches in CMBR constrain geometry of universe.</a:t>
            </a:r>
          </a:p>
          <a:p>
            <a:r>
              <a:rPr lang="en-US" dirty="0" smtClean="0"/>
              <a:t>Curvature of universe makes it act like lens (like black hole).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21312" y="1112837"/>
            <a:ext cx="2526308" cy="378777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measure this angle 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 1°)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5912" y="2486660"/>
            <a:ext cx="2325933" cy="378777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we know this distance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644650" y="481013"/>
            <a:ext cx="628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 dirty="0">
                <a:solidFill>
                  <a:srgbClr val="FFFF00"/>
                </a:solidFill>
              </a:rPr>
              <a:t>Successes of the Big Bang Theory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46088" y="1616075"/>
            <a:ext cx="79470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1) It </a:t>
            </a:r>
            <a:r>
              <a:rPr lang="en-GB" u="sng" dirty="0">
                <a:solidFill>
                  <a:srgbClr val="FFFFFF"/>
                </a:solidFill>
              </a:rPr>
              <a:t>explains</a:t>
            </a:r>
            <a:r>
              <a:rPr lang="en-GB" dirty="0">
                <a:solidFill>
                  <a:srgbClr val="FFFFFF"/>
                </a:solidFill>
              </a:rPr>
              <a:t> the expansion of the universe.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2) It </a:t>
            </a:r>
            <a:r>
              <a:rPr lang="en-GB" u="sng" dirty="0">
                <a:solidFill>
                  <a:srgbClr val="FFFFFF"/>
                </a:solidFill>
              </a:rPr>
              <a:t>predicted</a:t>
            </a:r>
            <a:r>
              <a:rPr lang="en-GB" dirty="0">
                <a:solidFill>
                  <a:srgbClr val="FFFFFF"/>
                </a:solidFill>
              </a:rPr>
              <a:t> the cosmic microwave background radiation, its uniformity, its current temperature, and its black-body spectrum.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3) It </a:t>
            </a:r>
            <a:r>
              <a:rPr lang="en-GB" u="sng" dirty="0">
                <a:solidFill>
                  <a:srgbClr val="FFFFFF"/>
                </a:solidFill>
              </a:rPr>
              <a:t>predicted</a:t>
            </a:r>
            <a:r>
              <a:rPr lang="en-GB" dirty="0">
                <a:solidFill>
                  <a:srgbClr val="FFFFFF"/>
                </a:solidFill>
              </a:rPr>
              <a:t> the correct helium abundance (and lack of other primordial elements).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603500" y="582613"/>
            <a:ext cx="4864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800" u="sng" dirty="0">
                <a:solidFill>
                  <a:srgbClr val="FFFF00"/>
                </a:solidFill>
              </a:rPr>
              <a:t>Inflation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30213" y="1511300"/>
            <a:ext cx="85629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A problem with microwave background: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163" y="2073275"/>
            <a:ext cx="37465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41363" y="5664200"/>
            <a:ext cx="86995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Temperature of background in opposite directions nearly identical.  Yet even light hasn't had time to travel from A to B (only A to Earth), so A can know nothing about conditions at B, and vice versa.  So why are A and B almost identical?  This is “horizon problem”.</a:t>
            </a:r>
          </a:p>
        </p:txBody>
      </p:sp>
      <p:sp>
        <p:nvSpPr>
          <p:cNvPr id="24583" name="AutoShape 6"/>
          <p:cNvSpPr>
            <a:spLocks noChangeArrowheads="1"/>
          </p:cNvSpPr>
          <p:nvPr/>
        </p:nvSpPr>
        <p:spPr bwMode="auto">
          <a:xfrm>
            <a:off x="3659188" y="2590800"/>
            <a:ext cx="1638300" cy="585788"/>
          </a:xfrm>
          <a:prstGeom prst="roundRect">
            <a:avLst>
              <a:gd name="adj" fmla="val 269"/>
            </a:avLst>
          </a:prstGeom>
          <a:solidFill>
            <a:srgbClr val="999999"/>
          </a:solidFill>
          <a:ln w="9525">
            <a:solidFill>
              <a:srgbClr val="99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3659188" y="2573338"/>
            <a:ext cx="23066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>
                <a:solidFill>
                  <a:srgbClr val="FFFFFF"/>
                </a:solidFill>
              </a:rPr>
              <a:t>Microwave background reaches us from all directions.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696913" y="523875"/>
            <a:ext cx="6792912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</a:rPr>
              <a:t>Solution: </a:t>
            </a:r>
            <a:r>
              <a:rPr lang="en-GB" u="sng">
                <a:solidFill>
                  <a:srgbClr val="FFFFFF"/>
                </a:solidFill>
              </a:rPr>
              <a:t>Inflation</a:t>
            </a:r>
            <a:r>
              <a:rPr lang="en-GB">
                <a:solidFill>
                  <a:srgbClr val="FFFFFF"/>
                </a:solidFill>
              </a:rPr>
              <a:t>.  Theories of the early universe predict that it went through a phase of rapid expansion.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1636713"/>
            <a:ext cx="4408488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2522538" y="2600325"/>
            <a:ext cx="296862" cy="1798638"/>
          </a:xfrm>
          <a:prstGeom prst="roundRect">
            <a:avLst>
              <a:gd name="adj" fmla="val 53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220788" y="3263900"/>
            <a:ext cx="11763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</a:rPr>
              <a:t>Separation between two points (m)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68363" y="5951538"/>
            <a:ext cx="82423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If true, would imply that points that are too far apart now were once much closer, and had time to communicate with each other and equalize their temperatures.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5213" y="1679575"/>
            <a:ext cx="5313362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50875" y="523875"/>
            <a:ext cx="73977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Inflation also predicts universe has </a:t>
            </a:r>
            <a:r>
              <a:rPr lang="en-GB" dirty="0" smtClean="0">
                <a:solidFill>
                  <a:srgbClr val="FFFFFF"/>
                </a:solidFill>
              </a:rPr>
              <a:t>nearly flat geometry, consistent with CMBR observations: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1751013" y="631825"/>
            <a:ext cx="6553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Misconceptions about the Big Bang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681038" y="1382713"/>
            <a:ext cx="88898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“The universe was once small.”</a:t>
            </a:r>
            <a:r>
              <a:rPr lang="en-US" dirty="0"/>
              <a:t>  The </a:t>
            </a:r>
            <a:r>
              <a:rPr lang="en-US" u="sng" dirty="0"/>
              <a:t>observable</a:t>
            </a:r>
            <a:r>
              <a:rPr lang="en-US" dirty="0"/>
              <a:t> universe, which is</a:t>
            </a:r>
          </a:p>
          <a:p>
            <a:pPr marL="457200" indent="-457200"/>
            <a:r>
              <a:rPr lang="en-US" dirty="0"/>
              <a:t>finite, was once small.  </a:t>
            </a:r>
            <a:r>
              <a:rPr lang="en-US" dirty="0" smtClean="0"/>
              <a:t>The nature of the entire universe at early times</a:t>
            </a:r>
          </a:p>
          <a:p>
            <a:pPr marL="457200" indent="-457200"/>
            <a:r>
              <a:rPr lang="en-US" dirty="0" smtClean="0"/>
              <a:t>is not yet understood.   It is consistent with being infinite now (or has</a:t>
            </a:r>
          </a:p>
          <a:p>
            <a:pPr marL="457200" indent="-457200"/>
            <a:r>
              <a:rPr lang="en-US" dirty="0" smtClean="0"/>
              <a:t>enormous radius of curvature).</a:t>
            </a:r>
            <a:endParaRPr lang="en-US" dirty="0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696913" y="3170238"/>
            <a:ext cx="83768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dirty="0">
                <a:solidFill>
                  <a:srgbClr val="FFFF00"/>
                </a:solidFill>
              </a:rPr>
              <a:t>“The Big Bang happened at some point in space.”</a:t>
            </a:r>
            <a:r>
              <a:rPr lang="en-US" dirty="0"/>
              <a:t>  The </a:t>
            </a:r>
            <a:r>
              <a:rPr lang="en-US" dirty="0" smtClean="0"/>
              <a:t>CMBR</a:t>
            </a:r>
          </a:p>
          <a:p>
            <a:pPr marL="457200" indent="-457200"/>
            <a:r>
              <a:rPr lang="en-US" dirty="0" smtClean="0"/>
              <a:t>showed </a:t>
            </a:r>
            <a:r>
              <a:rPr lang="en-US" dirty="0"/>
              <a:t>that it happened everywhere in the universe.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696913" y="45418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3. “The universe must be expanding into something.”</a:t>
            </a:r>
            <a:r>
              <a:rPr lang="en-US" dirty="0"/>
              <a:t>  It is not expanding</a:t>
            </a:r>
          </a:p>
          <a:p>
            <a:r>
              <a:rPr lang="en-US" dirty="0"/>
              <a:t>into “</a:t>
            </a:r>
            <a:r>
              <a:rPr lang="en-US" dirty="0" smtClean="0"/>
              <a:t>empty </a:t>
            </a:r>
            <a:r>
              <a:rPr lang="en-US" dirty="0"/>
              <a:t>space”.  That would imply the Big Bang happened </a:t>
            </a:r>
            <a:r>
              <a:rPr lang="en-US" u="sng" dirty="0"/>
              <a:t>at some</a:t>
            </a:r>
          </a:p>
          <a:p>
            <a:r>
              <a:rPr lang="en-US" u="sng" dirty="0"/>
              <a:t>location</a:t>
            </a:r>
            <a:r>
              <a:rPr lang="en-US" dirty="0"/>
              <a:t> in space.   It is a stretching of space itself.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542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96913" y="731838"/>
            <a:ext cx="868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00"/>
                </a:solidFill>
              </a:rPr>
              <a:t>4.</a:t>
            </a:r>
            <a:r>
              <a:rPr lang="en-GB"/>
              <a:t> </a:t>
            </a:r>
            <a:r>
              <a:rPr lang="en-GB">
                <a:solidFill>
                  <a:srgbClr val="FFFF00"/>
                </a:solidFill>
              </a:rPr>
              <a:t>“There must have been something before the Big Bang.”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96913" y="1265238"/>
            <a:ext cx="80137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The Big Bang was a </a:t>
            </a:r>
            <a:r>
              <a:rPr lang="en-GB" u="sng" dirty="0">
                <a:solidFill>
                  <a:srgbClr val="FFFFFF"/>
                </a:solidFill>
              </a:rPr>
              <a:t>singularity</a:t>
            </a:r>
            <a:r>
              <a:rPr lang="en-GB" dirty="0">
                <a:solidFill>
                  <a:srgbClr val="FFFFFF"/>
                </a:solidFill>
              </a:rPr>
              <a:t> in space and time (like the </a:t>
            </a:r>
            <a:r>
              <a:rPr lang="en-GB" dirty="0" err="1">
                <a:solidFill>
                  <a:srgbClr val="FFFFFF"/>
                </a:solidFill>
              </a:rPr>
              <a:t>center</a:t>
            </a:r>
            <a:r>
              <a:rPr lang="en-GB" dirty="0">
                <a:solidFill>
                  <a:srgbClr val="FFFFFF"/>
                </a:solidFill>
              </a:rPr>
              <a:t> of a black hole).  Our laws of physics say the observable universe had infinitesimally small size, and infinite temperature and density</a:t>
            </a:r>
            <a:r>
              <a:rPr lang="en-GB" dirty="0" smtClean="0">
                <a:solidFill>
                  <a:srgbClr val="FFFFFF"/>
                </a:solidFill>
              </a:rPr>
              <a:t>.  Such “infinities” indicate a breakdown of our theories.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96913" y="3094038"/>
            <a:ext cx="80137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In these conditions, we don’t have a physics theory to describe the nature of space and time.  At the Big Bang, time took on the meaning that we know it to have.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20713" y="4465638"/>
            <a:ext cx="80137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"Before" is only a relevant concept given our everyday understanding of time.   We must await a better understanding of the nature of space and time.  </a:t>
            </a:r>
            <a:r>
              <a:rPr lang="en-GB" dirty="0" smtClean="0">
                <a:solidFill>
                  <a:srgbClr val="FFFFFF"/>
                </a:solidFill>
              </a:rPr>
              <a:t>Such </a:t>
            </a:r>
            <a:r>
              <a:rPr lang="en-GB" dirty="0">
                <a:solidFill>
                  <a:srgbClr val="FFFFFF"/>
                </a:solidFill>
              </a:rPr>
              <a:t>theories are in their infancy</a:t>
            </a:r>
            <a:r>
              <a:rPr lang="en-GB" dirty="0" smtClean="0">
                <a:solidFill>
                  <a:srgbClr val="FFFFFF"/>
                </a:solidFill>
              </a:rPr>
              <a:t>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Why did Big Bang occur?  We don’t know.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20713" y="6142038"/>
            <a:ext cx="7610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Shouldn’t be surprising that these concepts are hard to grasp.</a:t>
            </a:r>
          </a:p>
          <a:p>
            <a:r>
              <a:rPr lang="en-US">
                <a:solidFill>
                  <a:srgbClr val="FF3300"/>
                </a:solidFill>
              </a:rPr>
              <a:t>So was the heliocentric Solar System 400 years ago.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34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7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987550" y="1101725"/>
            <a:ext cx="5891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The Cosmological Principle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28650" y="1893888"/>
            <a:ext cx="87550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On the largest scales, the universe is roughly homogeneous (same at all places) and isotropic (same in all directions</a:t>
            </a:r>
            <a:r>
              <a:rPr lang="en-GB" dirty="0" smtClean="0">
                <a:solidFill>
                  <a:srgbClr val="FFFFFF"/>
                </a:solidFill>
              </a:rPr>
              <a:t>).  Laws of physics same.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82613" y="331788"/>
            <a:ext cx="70675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</a:rPr>
              <a:t>Given no evidence of further structure, assume: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2775" y="2840038"/>
            <a:ext cx="81946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Hubble's Law might suggest that everything is expanding away from us, putting us at </a:t>
            </a:r>
            <a:r>
              <a:rPr lang="en-GB" dirty="0" err="1">
                <a:solidFill>
                  <a:srgbClr val="FFFFFF"/>
                </a:solidFill>
              </a:rPr>
              <a:t>center</a:t>
            </a:r>
            <a:r>
              <a:rPr lang="en-GB" dirty="0">
                <a:solidFill>
                  <a:srgbClr val="FFFFFF"/>
                </a:solidFill>
              </a:rPr>
              <a:t> of expansion.  Is this necessarily true?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68275" y="3889375"/>
            <a:ext cx="7608888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937500" y="4695825"/>
            <a:ext cx="16383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FFFFFF"/>
                </a:solidFill>
              </a:rPr>
              <a:t>(assumes   H</a:t>
            </a:r>
            <a:r>
              <a:rPr lang="en-GB" baseline="-33000">
                <a:solidFill>
                  <a:srgbClr val="FFFFFF"/>
                </a:solidFill>
              </a:rPr>
              <a:t>0</a:t>
            </a:r>
            <a:r>
              <a:rPr lang="en-GB">
                <a:solidFill>
                  <a:srgbClr val="FFFFFF"/>
                </a:solidFill>
              </a:rPr>
              <a:t> = 65 km/sec/Mpc)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63513" y="4999038"/>
            <a:ext cx="7467600" cy="4572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63513" y="5684838"/>
            <a:ext cx="7467600" cy="4572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63513" y="6446838"/>
            <a:ext cx="7467600" cy="4572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2" grpId="0"/>
      <p:bldP spid="4104" grpId="0" animBg="1"/>
      <p:bldP spid="4104" grpId="1" animBg="1"/>
      <p:bldP spid="4105" grpId="0" animBg="1"/>
      <p:bldP spid="4105" grpId="1" animBg="1"/>
      <p:bldP spid="410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uillegg.files.wordpress.com/2008/06/quantum-foa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1337" y="274637"/>
            <a:ext cx="4143375" cy="71008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8312" y="884237"/>
            <a:ext cx="502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microscopic scales, mass-energy</a:t>
            </a:r>
          </a:p>
          <a:p>
            <a:r>
              <a:rPr lang="en-US" dirty="0" smtClean="0"/>
              <a:t>can come in and out of existence for</a:t>
            </a:r>
          </a:p>
          <a:p>
            <a:r>
              <a:rPr lang="en-US" dirty="0" smtClean="0"/>
              <a:t>short times.  Smaller scale =&gt; bigger</a:t>
            </a:r>
          </a:p>
          <a:p>
            <a:r>
              <a:rPr lang="en-US" dirty="0" smtClean="0"/>
              <a:t>fluctuations.  Since space-time geometry dictated by mass-energy, space and time become ever more jumbled.  At t&lt; 10</a:t>
            </a:r>
            <a:r>
              <a:rPr lang="en-US" baseline="30000" dirty="0" smtClean="0"/>
              <a:t>-43</a:t>
            </a:r>
            <a:r>
              <a:rPr lang="en-US" dirty="0" smtClean="0"/>
              <a:t> s, we have no description of space and time!</a:t>
            </a:r>
          </a:p>
          <a:p>
            <a:r>
              <a:rPr lang="en-US" dirty="0" smtClean="0"/>
              <a:t>String theory is one attempt at this.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513" y="63500"/>
            <a:ext cx="621982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61988" y="3906838"/>
            <a:ext cx="89042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Plot of how the black-body temperature of the background radiation varies over the sky (the Galactic disk runs across the middle).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20713" y="5106988"/>
            <a:ext cx="89042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Our motion relative to this background causes a Doppler shift, so that the temperature varies by a few milliKelvin (blue-pink difference).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16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.tutwow.com/FolderIcon/Step1Gr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140" b="19416"/>
          <a:stretch/>
        </p:blipFill>
        <p:spPr bwMode="auto">
          <a:xfrm>
            <a:off x="788352" y="2235911"/>
            <a:ext cx="21945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g.tutwow.com/FolderIcon/Step1Gr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140" b="19416"/>
          <a:stretch/>
        </p:blipFill>
        <p:spPr bwMode="auto">
          <a:xfrm>
            <a:off x="4354512" y="1236662"/>
            <a:ext cx="48006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449512" y="1570037"/>
            <a:ext cx="0" cy="38100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39712" y="2670041"/>
            <a:ext cx="381000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306512" y="1595950"/>
            <a:ext cx="0" cy="38100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449512" y="4491550"/>
            <a:ext cx="0" cy="38100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230312" y="4453450"/>
            <a:ext cx="0" cy="41910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239712" y="3805750"/>
            <a:ext cx="381000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3135312" y="2844772"/>
            <a:ext cx="457200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3135312" y="3805750"/>
            <a:ext cx="457200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9383712" y="3118774"/>
            <a:ext cx="457200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92112" y="198437"/>
            <a:ext cx="8467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consider universe as a 2d infinite flat rubber sheet, expanding in</a:t>
            </a:r>
          </a:p>
          <a:p>
            <a:r>
              <a:rPr lang="en-US" dirty="0"/>
              <a:t>a</a:t>
            </a:r>
            <a:r>
              <a:rPr lang="en-US" dirty="0" smtClean="0"/>
              <a:t>ll directions.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9383712" y="4922837"/>
            <a:ext cx="457200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5726112" y="778503"/>
            <a:ext cx="0" cy="38100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7707312" y="809499"/>
            <a:ext cx="0" cy="38100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3821112" y="1921790"/>
            <a:ext cx="381000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3721799" y="5151437"/>
            <a:ext cx="381000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935912" y="5989637"/>
            <a:ext cx="0" cy="38100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573712" y="5988616"/>
            <a:ext cx="0" cy="38100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92112" y="6393973"/>
            <a:ext cx="8763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Now take </a:t>
            </a:r>
            <a:r>
              <a:rPr lang="en-GB" dirty="0" smtClean="0">
                <a:solidFill>
                  <a:srgbClr val="FFFFFF"/>
                </a:solidFill>
              </a:rPr>
              <a:t>these analogies </a:t>
            </a:r>
            <a:r>
              <a:rPr lang="en-GB" dirty="0">
                <a:solidFill>
                  <a:srgbClr val="FFFFFF"/>
                </a:solidFill>
              </a:rPr>
              <a:t>"up one dimension".  The Big Bang occurred everywhere at once, but "everywhere" was </a:t>
            </a:r>
            <a:r>
              <a:rPr lang="en-GB" dirty="0" smtClean="0">
                <a:solidFill>
                  <a:srgbClr val="FFFFFF"/>
                </a:solidFill>
              </a:rPr>
              <a:t>very close together.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00075" y="122237"/>
            <a:ext cx="86995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But does the expansion have a </a:t>
            </a:r>
            <a:r>
              <a:rPr lang="en-GB" dirty="0" err="1" smtClean="0">
                <a:solidFill>
                  <a:srgbClr val="FFFFFF"/>
                </a:solidFill>
              </a:rPr>
              <a:t>center</a:t>
            </a:r>
            <a:r>
              <a:rPr lang="en-GB" dirty="0" smtClean="0">
                <a:solidFill>
                  <a:srgbClr val="FFFFFF"/>
                </a:solidFill>
              </a:rPr>
              <a:t> at all?  If so, there must be a 3d boundary to define it.  If </a:t>
            </a:r>
            <a:r>
              <a:rPr lang="en-GB" dirty="0">
                <a:solidFill>
                  <a:srgbClr val="FFFFFF"/>
                </a:solidFill>
              </a:rPr>
              <a:t>we were at </a:t>
            </a:r>
            <a:r>
              <a:rPr lang="en-GB" dirty="0" err="1" smtClean="0">
                <a:solidFill>
                  <a:srgbClr val="FFFFFF"/>
                </a:solidFill>
              </a:rPr>
              <a:t>center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>
                <a:solidFill>
                  <a:srgbClr val="FFFFFF"/>
                </a:solidFill>
              </a:rPr>
              <a:t>universe would be isotropic (but only from our location) but not homogeneous: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220788"/>
            <a:ext cx="3081338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6038" y="1760538"/>
            <a:ext cx="18716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806700"/>
            <a:ext cx="1984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1913" y="2789238"/>
            <a:ext cx="1984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0950" y="2222500"/>
            <a:ext cx="1984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0375" y="2078038"/>
            <a:ext cx="1984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5825" y="2574925"/>
            <a:ext cx="1984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005638" y="2535238"/>
            <a:ext cx="5603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>
                <a:solidFill>
                  <a:srgbClr val="FFFFFF"/>
                </a:solidFill>
              </a:rPr>
              <a:t>Us</a:t>
            </a:r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 flipH="1">
            <a:off x="5054600" y="2636838"/>
            <a:ext cx="17272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 flipV="1">
            <a:off x="4821238" y="2060575"/>
            <a:ext cx="182562" cy="4524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 flipH="1" flipV="1">
            <a:off x="4197350" y="2414588"/>
            <a:ext cx="403225" cy="2174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 flipH="1">
            <a:off x="4554538" y="2889250"/>
            <a:ext cx="152400" cy="3952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14"/>
          <p:cNvSpPr>
            <a:spLocks noChangeShapeType="1"/>
          </p:cNvSpPr>
          <p:nvPr/>
        </p:nvSpPr>
        <p:spPr bwMode="auto">
          <a:xfrm>
            <a:off x="4919663" y="2852738"/>
            <a:ext cx="365125" cy="3746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8" name="Text Box 15"/>
          <p:cNvSpPr txBox="1">
            <a:spLocks noChangeArrowheads="1"/>
          </p:cNvSpPr>
          <p:nvPr/>
        </p:nvSpPr>
        <p:spPr bwMode="auto">
          <a:xfrm>
            <a:off x="349250" y="2193925"/>
            <a:ext cx="264953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 smtClean="0">
                <a:solidFill>
                  <a:srgbClr val="FFFFFF"/>
                </a:solidFill>
              </a:rPr>
              <a:t>Finite volume of galaxies </a:t>
            </a:r>
            <a:r>
              <a:rPr lang="en-GB" sz="2000" dirty="0">
                <a:solidFill>
                  <a:srgbClr val="FFFFFF"/>
                </a:solidFill>
              </a:rPr>
              <a:t>expanding </a:t>
            </a:r>
            <a:r>
              <a:rPr lang="en-GB" sz="2000" dirty="0" smtClean="0">
                <a:solidFill>
                  <a:srgbClr val="FFFFFF"/>
                </a:solidFill>
              </a:rPr>
              <a:t>away from </a:t>
            </a:r>
            <a:r>
              <a:rPr lang="en-GB" sz="2000" dirty="0">
                <a:solidFill>
                  <a:srgbClr val="FFFFFF"/>
                </a:solidFill>
              </a:rPr>
              <a:t>us </a:t>
            </a:r>
            <a:r>
              <a:rPr lang="en-GB" sz="2000" dirty="0" smtClean="0">
                <a:solidFill>
                  <a:srgbClr val="FFFFFF"/>
                </a:solidFill>
              </a:rPr>
              <a:t>into...what, empty space?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 smtClean="0">
                <a:solidFill>
                  <a:srgbClr val="FFFFFF"/>
                </a:solidFill>
              </a:rPr>
              <a:t>Then part of universe has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 smtClean="0">
                <a:solidFill>
                  <a:srgbClr val="FFFFFF"/>
                </a:solidFill>
              </a:rPr>
              <a:t>galaxies and part doesn’t.</a:t>
            </a:r>
            <a:endParaRPr lang="en-GB" sz="2000" dirty="0">
              <a:solidFill>
                <a:srgbClr val="FFFFFF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17525" y="4144963"/>
            <a:ext cx="9459913" cy="3194050"/>
            <a:chOff x="326" y="2611"/>
            <a:chExt cx="5959" cy="2012"/>
          </a:xfrm>
        </p:grpSpPr>
        <p:sp>
          <p:nvSpPr>
            <p:cNvPr id="3090" name="Text Box 16"/>
            <p:cNvSpPr txBox="1">
              <a:spLocks noChangeArrowheads="1"/>
            </p:cNvSpPr>
            <p:nvPr/>
          </p:nvSpPr>
          <p:spPr bwMode="auto">
            <a:xfrm>
              <a:off x="326" y="2611"/>
              <a:ext cx="5959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en-GB" dirty="0">
                  <a:solidFill>
                    <a:srgbClr val="FFFFFF"/>
                  </a:solidFill>
                </a:rPr>
                <a:t>But if we were </a:t>
              </a:r>
              <a:r>
                <a:rPr lang="en-GB" u="sng" dirty="0">
                  <a:solidFill>
                    <a:srgbClr val="FFFFFF"/>
                  </a:solidFill>
                </a:rPr>
                <a:t>not</a:t>
              </a:r>
              <a:r>
                <a:rPr lang="en-GB" dirty="0">
                  <a:solidFill>
                    <a:srgbClr val="FFFFFF"/>
                  </a:solidFill>
                </a:rPr>
                <a:t> at </a:t>
              </a:r>
              <a:r>
                <a:rPr lang="en-GB" dirty="0" err="1">
                  <a:solidFill>
                    <a:srgbClr val="FFFFFF"/>
                  </a:solidFill>
                </a:rPr>
                <a:t>center</a:t>
              </a:r>
              <a:r>
                <a:rPr lang="en-GB" dirty="0">
                  <a:solidFill>
                    <a:srgbClr val="FFFFFF"/>
                  </a:solidFill>
                </a:rPr>
                <a:t>, universe would be neither </a:t>
              </a:r>
              <a:r>
                <a:rPr lang="en-GB" dirty="0" smtClean="0">
                  <a:solidFill>
                    <a:srgbClr val="FFFFFF"/>
                  </a:solidFill>
                </a:rPr>
                <a:t>isotropic </a:t>
              </a:r>
              <a:r>
                <a:rPr lang="en-GB" dirty="0">
                  <a:solidFill>
                    <a:srgbClr val="FFFFFF"/>
                  </a:solidFill>
                </a:rPr>
                <a:t>nor homogeneous:</a:t>
              </a:r>
            </a:p>
          </p:txBody>
        </p:sp>
        <p:pic>
          <p:nvPicPr>
            <p:cNvPr id="3091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8" y="2874"/>
              <a:ext cx="1941" cy="1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8" y="3236"/>
              <a:ext cx="1179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3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7" y="3759"/>
              <a:ext cx="125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90" y="3917"/>
              <a:ext cx="125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2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69" y="3896"/>
              <a:ext cx="125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6" name="Picture 2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74" y="3422"/>
              <a:ext cx="12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8" y="3527"/>
              <a:ext cx="125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2623" y="3669"/>
              <a:ext cx="254" cy="13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V="1">
              <a:off x="3026" y="3446"/>
              <a:ext cx="115" cy="28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H="1">
              <a:off x="2859" y="3957"/>
              <a:ext cx="96" cy="249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>
              <a:off x="3068" y="3934"/>
              <a:ext cx="230" cy="23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28"/>
            <p:cNvSpPr>
              <a:spLocks noChangeShapeType="1"/>
            </p:cNvSpPr>
            <p:nvPr/>
          </p:nvSpPr>
          <p:spPr bwMode="auto">
            <a:xfrm flipH="1">
              <a:off x="3321" y="3514"/>
              <a:ext cx="1088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Text Box 29"/>
            <p:cNvSpPr txBox="1">
              <a:spLocks noChangeArrowheads="1"/>
            </p:cNvSpPr>
            <p:nvPr/>
          </p:nvSpPr>
          <p:spPr bwMode="auto">
            <a:xfrm>
              <a:off x="4508" y="3386"/>
              <a:ext cx="35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000">
                  <a:solidFill>
                    <a:srgbClr val="FFFFFF"/>
                  </a:solidFill>
                </a:rPr>
                <a:t>Us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61988" y="749300"/>
            <a:ext cx="8961437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So if the CP is correct, there is </a:t>
            </a:r>
            <a:r>
              <a:rPr lang="en-GB" u="sng">
                <a:solidFill>
                  <a:srgbClr val="FFFFFF"/>
                </a:solidFill>
              </a:rPr>
              <a:t>no center, and no edge</a:t>
            </a:r>
            <a:r>
              <a:rPr lang="en-GB">
                <a:solidFill>
                  <a:srgbClr val="FFFFFF"/>
                </a:solidFill>
              </a:rPr>
              <a:t> to the Universe!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Best evidence for CP comes from Cosmic Microwave Background Radiation (later).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457450" y="3163888"/>
            <a:ext cx="480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The Big Bang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35000" y="4151313"/>
            <a:ext cx="87788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All galaxies moving away from each other.  If twice as far away from us, </a:t>
            </a:r>
            <a:r>
              <a:rPr lang="en-GB" dirty="0" smtClean="0">
                <a:solidFill>
                  <a:srgbClr val="FFFFFF"/>
                </a:solidFill>
              </a:rPr>
              <a:t>then moving </a:t>
            </a:r>
            <a:r>
              <a:rPr lang="en-GB" dirty="0">
                <a:solidFill>
                  <a:srgbClr val="FFFFFF"/>
                </a:solidFill>
              </a:rPr>
              <a:t>twice as fast (Hubble's Law).  So, reversing the Hubble expansion, </a:t>
            </a:r>
            <a:r>
              <a:rPr lang="en-GB" dirty="0" smtClean="0">
                <a:solidFill>
                  <a:srgbClr val="FFFFFF"/>
                </a:solidFill>
              </a:rPr>
              <a:t>all separations go back to zero.  </a:t>
            </a:r>
            <a:r>
              <a:rPr lang="en-GB" dirty="0">
                <a:solidFill>
                  <a:srgbClr val="FFFFFF"/>
                </a:solidFill>
              </a:rPr>
              <a:t>How long ago?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44512" y="534988"/>
            <a:ext cx="931545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H</a:t>
            </a:r>
            <a:r>
              <a:rPr lang="en-GB" baseline="-33000" dirty="0">
                <a:solidFill>
                  <a:srgbClr val="FFFFFF"/>
                </a:solidFill>
              </a:rPr>
              <a:t>0</a:t>
            </a:r>
            <a:r>
              <a:rPr lang="en-GB" dirty="0">
                <a:solidFill>
                  <a:srgbClr val="FFFFFF"/>
                </a:solidFill>
              </a:rPr>
              <a:t> gives rate of expansion.  Assume H</a:t>
            </a:r>
            <a:r>
              <a:rPr lang="en-GB" baseline="-33000" dirty="0">
                <a:solidFill>
                  <a:srgbClr val="FFFFFF"/>
                </a:solidFill>
              </a:rPr>
              <a:t>0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= 75 </a:t>
            </a:r>
            <a:r>
              <a:rPr lang="en-GB" dirty="0">
                <a:solidFill>
                  <a:srgbClr val="FFFFFF"/>
                </a:solidFill>
              </a:rPr>
              <a:t>km / sec / </a:t>
            </a:r>
            <a:r>
              <a:rPr lang="en-GB" dirty="0" err="1">
                <a:solidFill>
                  <a:srgbClr val="FFFFFF"/>
                </a:solidFill>
              </a:rPr>
              <a:t>Mpc</a:t>
            </a:r>
            <a:r>
              <a:rPr lang="en-GB" dirty="0">
                <a:solidFill>
                  <a:srgbClr val="FFFFFF"/>
                </a:solidFill>
              </a:rPr>
              <a:t>.  So galaxy at 100 Mpc from us moves away at 7500 km/sec.  </a:t>
            </a:r>
            <a:r>
              <a:rPr lang="en-GB" dirty="0" smtClean="0">
                <a:solidFill>
                  <a:srgbClr val="FFFFFF"/>
                </a:solidFill>
              </a:rPr>
              <a:t>If speed constant, how </a:t>
            </a:r>
            <a:r>
              <a:rPr lang="en-GB" dirty="0">
                <a:solidFill>
                  <a:srgbClr val="FFFFFF"/>
                </a:solidFill>
              </a:rPr>
              <a:t>long did it take to move 100 Mpc from us?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00"/>
                </a:solidFill>
              </a:rPr>
              <a:t>                             </a:t>
            </a:r>
            <a:r>
              <a:rPr lang="en-GB" dirty="0">
                <a:solidFill>
                  <a:srgbClr val="00FFFF"/>
                </a:solidFill>
              </a:rPr>
              <a:t>time</a:t>
            </a:r>
            <a:r>
              <a:rPr lang="en-GB" dirty="0">
                <a:solidFill>
                  <a:srgbClr val="FFFF00"/>
                </a:solidFill>
              </a:rPr>
              <a:t>  </a:t>
            </a:r>
            <a:r>
              <a:rPr lang="en-GB" dirty="0">
                <a:solidFill>
                  <a:srgbClr val="00FFFF"/>
                </a:solidFill>
              </a:rPr>
              <a:t>=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00FFFF"/>
                </a:solidFill>
              </a:rPr>
              <a:t>                                      =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00FFFF"/>
                </a:solidFill>
              </a:rPr>
              <a:t>                                      =    13 billion years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144963" y="1809750"/>
            <a:ext cx="34591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00FFFF"/>
                </a:solidFill>
              </a:rPr>
              <a:t>distance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00FFFF"/>
                </a:solidFill>
              </a:rPr>
              <a:t>velocity</a:t>
            </a: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 flipH="1">
            <a:off x="4051300" y="2151063"/>
            <a:ext cx="1179513" cy="158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098925" y="2536825"/>
            <a:ext cx="37211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00FFFF"/>
                </a:solidFill>
              </a:rPr>
              <a:t>100 Mpc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00FFFF"/>
                </a:solidFill>
              </a:rPr>
              <a:t>7500 km/sec</a:t>
            </a: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H="1">
            <a:off x="4051300" y="2889250"/>
            <a:ext cx="1179513" cy="158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44512" y="4110038"/>
            <a:ext cx="89154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(Experts note that this time is just         </a:t>
            </a:r>
            <a:r>
              <a:rPr lang="en-GB" dirty="0" smtClean="0">
                <a:solidFill>
                  <a:srgbClr val="FFFFFF"/>
                </a:solidFill>
              </a:rPr>
              <a:t>).  Larger H</a:t>
            </a:r>
            <a:r>
              <a:rPr lang="en-GB" baseline="-25000" dirty="0" smtClean="0">
                <a:solidFill>
                  <a:srgbClr val="FFFFFF"/>
                </a:solidFill>
              </a:rPr>
              <a:t>0</a:t>
            </a:r>
            <a:r>
              <a:rPr lang="en-GB" dirty="0" smtClean="0">
                <a:solidFill>
                  <a:srgbClr val="FFFFFF"/>
                </a:solidFill>
              </a:rPr>
              <a:t>, younger universe.  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This is the “Hubble time” but is only an estimate, because 1) if H</a:t>
            </a:r>
            <a:r>
              <a:rPr lang="en-GB" baseline="-25000" dirty="0" smtClean="0">
                <a:solidFill>
                  <a:srgbClr val="FFFFFF"/>
                </a:solidFill>
              </a:rPr>
              <a:t>0</a:t>
            </a:r>
            <a:r>
              <a:rPr lang="en-GB" dirty="0" smtClean="0">
                <a:solidFill>
                  <a:srgbClr val="FFFFFF"/>
                </a:solidFill>
              </a:rPr>
              <a:t> constant, speed increases as separation increases, and 2) H</a:t>
            </a:r>
            <a:r>
              <a:rPr lang="en-GB" baseline="-25000" dirty="0" smtClean="0">
                <a:solidFill>
                  <a:srgbClr val="FFFFFF"/>
                </a:solidFill>
              </a:rPr>
              <a:t>0</a:t>
            </a:r>
            <a:r>
              <a:rPr lang="en-GB" dirty="0" smtClean="0">
                <a:solidFill>
                  <a:srgbClr val="FFFFFF"/>
                </a:solidFill>
              </a:rPr>
              <a:t> wasn’t constant (see later).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849812" y="3938588"/>
            <a:ext cx="571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FFFFFF"/>
                </a:solidFill>
              </a:rPr>
              <a:t>1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FFFFFF"/>
                </a:solidFill>
              </a:rPr>
              <a:t>H</a:t>
            </a:r>
            <a:r>
              <a:rPr lang="en-GB" baseline="-33000" dirty="0">
                <a:solidFill>
                  <a:srgbClr val="FFFFFF"/>
                </a:solidFill>
              </a:rPr>
              <a:t>0</a:t>
            </a:r>
            <a:r>
              <a:rPr lang="en-GB" dirty="0">
                <a:solidFill>
                  <a:srgbClr val="FFFFFF"/>
                </a:solidFill>
              </a:rPr>
              <a:t> 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4800599" y="4302125"/>
            <a:ext cx="3921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66737" y="6100841"/>
            <a:ext cx="86645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u="sng" dirty="0">
                <a:solidFill>
                  <a:srgbClr val="FFFFFF"/>
                </a:solidFill>
              </a:rPr>
              <a:t>Big Bang</a:t>
            </a:r>
            <a:r>
              <a:rPr lang="en-GB" dirty="0">
                <a:solidFill>
                  <a:srgbClr val="FFFFFF"/>
                </a:solidFill>
              </a:rPr>
              <a:t>: we assume that at time zero, all separations were infinitely small.  Universe then expanded in all </a:t>
            </a:r>
            <a:r>
              <a:rPr lang="en-GB" dirty="0" smtClean="0">
                <a:solidFill>
                  <a:srgbClr val="FFFFFF"/>
                </a:solidFill>
              </a:rPr>
              <a:t>directions.  Galaxies </a:t>
            </a:r>
            <a:r>
              <a:rPr lang="en-GB" dirty="0">
                <a:solidFill>
                  <a:srgbClr val="FFFFFF"/>
                </a:solidFill>
              </a:rPr>
              <a:t>formed as expansion continued.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525463" y="374650"/>
            <a:ext cx="85391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But this is not galaxies expanding through a pre-existing, static space. That would be an explosion with a center and an expanding edge.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7713" y="3895725"/>
            <a:ext cx="571182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4513" y="1417638"/>
            <a:ext cx="85391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If CP is correct, </a:t>
            </a:r>
            <a:r>
              <a:rPr lang="en-GB" u="sng" dirty="0">
                <a:solidFill>
                  <a:srgbClr val="FFFFFF"/>
                </a:solidFill>
              </a:rPr>
              <a:t>space itself</a:t>
            </a:r>
            <a:r>
              <a:rPr lang="en-GB" dirty="0">
                <a:solidFill>
                  <a:srgbClr val="FFFFFF"/>
                </a:solidFill>
              </a:rPr>
              <a:t> is expanding, and galaxies are taken along for the ride.  N</a:t>
            </a:r>
            <a:r>
              <a:rPr lang="en-GB" dirty="0" smtClean="0">
                <a:solidFill>
                  <a:srgbClr val="FFFFFF"/>
                </a:solidFill>
              </a:rPr>
              <a:t>o </a:t>
            </a:r>
            <a:r>
              <a:rPr lang="en-GB" dirty="0" err="1">
                <a:solidFill>
                  <a:srgbClr val="FFFFFF"/>
                </a:solidFill>
              </a:rPr>
              <a:t>center</a:t>
            </a:r>
            <a:r>
              <a:rPr lang="en-GB" dirty="0">
                <a:solidFill>
                  <a:srgbClr val="FFFFFF"/>
                </a:solidFill>
              </a:rPr>
              <a:t> or edge, but the distance between any two points is increasing.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44513" y="3094038"/>
            <a:ext cx="85391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A raisin bread analogy provides some insight: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01650" y="117475"/>
            <a:ext cx="90566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But the </a:t>
            </a:r>
            <a:r>
              <a:rPr lang="en-GB" dirty="0" smtClean="0">
                <a:solidFill>
                  <a:srgbClr val="FFFFFF"/>
                </a:solidFill>
              </a:rPr>
              <a:t>bread </a:t>
            </a:r>
            <a:r>
              <a:rPr lang="en-GB" dirty="0">
                <a:solidFill>
                  <a:srgbClr val="FFFFFF"/>
                </a:solidFill>
              </a:rPr>
              <a:t>has a </a:t>
            </a:r>
            <a:r>
              <a:rPr lang="en-GB" dirty="0" err="1">
                <a:solidFill>
                  <a:srgbClr val="FFFFFF"/>
                </a:solidFill>
              </a:rPr>
              <a:t>center</a:t>
            </a:r>
            <a:r>
              <a:rPr lang="en-GB" dirty="0">
                <a:solidFill>
                  <a:srgbClr val="FFFFFF"/>
                </a:solidFill>
              </a:rPr>
              <a:t> and edge.  Easier to imagine having no </a:t>
            </a:r>
            <a:r>
              <a:rPr lang="en-GB" dirty="0" err="1">
                <a:solidFill>
                  <a:srgbClr val="FFFFFF"/>
                </a:solidFill>
              </a:rPr>
              <a:t>center</a:t>
            </a:r>
            <a:r>
              <a:rPr lang="en-GB" dirty="0">
                <a:solidFill>
                  <a:srgbClr val="FFFFFF"/>
                </a:solidFill>
              </a:rPr>
              <a:t> or edge by analogy of universe as a 2-d expanding balloon </a:t>
            </a:r>
            <a:r>
              <a:rPr lang="en-GB" u="sng" dirty="0" smtClean="0">
                <a:solidFill>
                  <a:srgbClr val="FFFFFF"/>
                </a:solidFill>
              </a:rPr>
              <a:t>surface</a:t>
            </a:r>
            <a:r>
              <a:rPr lang="en-GB" dirty="0" smtClean="0">
                <a:solidFill>
                  <a:srgbClr val="FFFFFF"/>
                </a:solidFill>
              </a:rPr>
              <a:t> (this is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only one possible analogy for our universe’s geometry):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1341437"/>
            <a:ext cx="8606104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95071" y="6774973"/>
            <a:ext cx="67266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Read </a:t>
            </a:r>
            <a:r>
              <a:rPr lang="en-GB" u="sng" dirty="0">
                <a:solidFill>
                  <a:srgbClr val="FFFFFF"/>
                </a:solidFill>
              </a:rPr>
              <a:t>Flatland</a:t>
            </a:r>
            <a:r>
              <a:rPr lang="en-GB" dirty="0">
                <a:solidFill>
                  <a:srgbClr val="FFFFFF"/>
                </a:solidFill>
              </a:rPr>
              <a:t> by Edwin </a:t>
            </a:r>
            <a:r>
              <a:rPr lang="en-GB" dirty="0" smtClean="0">
                <a:solidFill>
                  <a:srgbClr val="FFFFFF"/>
                </a:solidFill>
              </a:rPr>
              <a:t>Abbott: </a:t>
            </a:r>
            <a:r>
              <a:rPr lang="en-GB" dirty="0" smtClean="0">
                <a:solidFill>
                  <a:srgbClr val="FFFF00"/>
                </a:solidFill>
                <a:hlinkClick r:id="rId4"/>
              </a:rPr>
              <a:t>www.ofcn.org/cyber.serv/resource/bookshelf/flat10</a:t>
            </a:r>
            <a:r>
              <a:rPr lang="en-GB" u="sng" dirty="0" smtClean="0">
                <a:solidFill>
                  <a:srgbClr val="FFFF00"/>
                </a:solidFill>
                <a:hlinkClick r:id="rId4"/>
              </a:rPr>
              <a:t> </a:t>
            </a:r>
            <a:r>
              <a:rPr lang="en-GB" dirty="0" smtClean="0">
                <a:solidFill>
                  <a:srgbClr val="FFFF00"/>
                </a:solidFill>
                <a:hlinkClick r:id="rId4"/>
              </a:rPr>
              <a:t>)</a:t>
            </a:r>
            <a:endParaRPr lang="en-GB" dirty="0">
              <a:solidFill>
                <a:srgbClr val="FFFF00"/>
              </a:solidFill>
              <a:hlinkClick r:id="rId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0712" y="5648482"/>
            <a:ext cx="8763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Now take </a:t>
            </a:r>
            <a:r>
              <a:rPr lang="en-GB" dirty="0" smtClean="0">
                <a:solidFill>
                  <a:srgbClr val="FFFFFF"/>
                </a:solidFill>
              </a:rPr>
              <a:t>this analogy </a:t>
            </a:r>
            <a:r>
              <a:rPr lang="en-GB" dirty="0">
                <a:solidFill>
                  <a:srgbClr val="FFFFFF"/>
                </a:solidFill>
              </a:rPr>
              <a:t>"up one dimension".  The Big Bang occurred everywhere at once, but "everywhere" was </a:t>
            </a:r>
            <a:r>
              <a:rPr lang="en-GB" dirty="0" smtClean="0">
                <a:solidFill>
                  <a:srgbClr val="FFFFFF"/>
                </a:solidFill>
              </a:rPr>
              <a:t>very close together.</a:t>
            </a:r>
            <a:r>
              <a:rPr lang="en-GB" dirty="0">
                <a:solidFill>
                  <a:srgbClr val="FFFFFF"/>
                </a:solidFill>
              </a:rPr>
              <a:t> This does not mean we are expanding into a real 4</a:t>
            </a:r>
            <a:r>
              <a:rPr lang="en-GB" baseline="30000" dirty="0">
                <a:solidFill>
                  <a:srgbClr val="FFFFFF"/>
                </a:solidFill>
              </a:rPr>
              <a:t>th</a:t>
            </a:r>
            <a:r>
              <a:rPr lang="en-GB" dirty="0">
                <a:solidFill>
                  <a:srgbClr val="FFFFFF"/>
                </a:solidFill>
              </a:rPr>
              <a:t> dimension.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76238" y="460375"/>
            <a:ext cx="90297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If all distances increase, so do wavelengths of photons as they travel and time goes on.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62088"/>
            <a:ext cx="754856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33388" y="4751388"/>
            <a:ext cx="92471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When we record a photon from a distant source, its wavelength will be longer.  This is like the Doppler Shift, but it is </a:t>
            </a:r>
            <a:r>
              <a:rPr lang="en-GB" u="sng">
                <a:solidFill>
                  <a:srgbClr val="FFFFFF"/>
                </a:solidFill>
              </a:rPr>
              <a:t>not</a:t>
            </a:r>
            <a:r>
              <a:rPr lang="en-GB">
                <a:solidFill>
                  <a:srgbClr val="FFFFFF"/>
                </a:solidFill>
              </a:rPr>
              <a:t> due to relative motion of source and receiver.  This is correct way to think of redshifts of galaxies.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B06C-0E48-43ED-9DAA-0104255BEC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31415</TotalTime>
  <Words>2190</Words>
  <Application>Microsoft Office PowerPoint</Application>
  <PresentationFormat>Custom</PresentationFormat>
  <Paragraphs>187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Rich</cp:lastModifiedBy>
  <cp:revision>128</cp:revision>
  <cp:lastPrinted>2011-11-28T19:59:47Z</cp:lastPrinted>
  <dcterms:modified xsi:type="dcterms:W3CDTF">2014-06-02T17:19:03Z</dcterms:modified>
</cp:coreProperties>
</file>