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0080625" cy="7559675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05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58"/>
        <p:guide pos="20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3110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pPr eaLnBrk="1">
              <a:buClr>
                <a:srgbClr val="FFFFFF"/>
              </a:buClr>
              <a:buSzPct val="45000"/>
              <a:tabLst>
                <a:tab pos="723833" algn="l"/>
                <a:tab pos="1447666" algn="l"/>
                <a:tab pos="2171499" algn="l"/>
                <a:tab pos="2895331" algn="l"/>
                <a:tab pos="3619165" algn="l"/>
                <a:tab pos="4342997" algn="l"/>
                <a:tab pos="5066830" algn="l"/>
                <a:tab pos="5790664" algn="l"/>
              </a:tabLst>
            </a:pPr>
            <a:r>
              <a:rPr lang="en-US" dirty="0" err="1" smtClean="0"/>
              <a:t>Gingeric</a:t>
            </a:r>
            <a:r>
              <a:rPr lang="en-GB" dirty="0" smtClean="0">
                <a:solidFill>
                  <a:srgbClr val="FFFFFF"/>
                </a:solidFill>
              </a:rPr>
              <a:t>h physics today article: elliptical</a:t>
            </a:r>
            <a:r>
              <a:rPr lang="en-GB" baseline="0" dirty="0" smtClean="0">
                <a:solidFill>
                  <a:srgbClr val="FFFFFF"/>
                </a:solidFill>
              </a:rPr>
              <a:t> and varying speed </a:t>
            </a:r>
            <a:r>
              <a:rPr lang="en-GB" dirty="0" smtClean="0">
                <a:solidFill>
                  <a:srgbClr val="FFFFFF"/>
                </a:solidFill>
              </a:rPr>
              <a:t>except Earth (its motion was transformed from</a:t>
            </a:r>
            <a:r>
              <a:rPr lang="en-GB" baseline="0" dirty="0" smtClean="0">
                <a:solidFill>
                  <a:srgbClr val="FFFFFF"/>
                </a:solidFill>
              </a:rPr>
              <a:t> </a:t>
            </a:r>
            <a:r>
              <a:rPr lang="en-GB" dirty="0" smtClean="0">
                <a:solidFill>
                  <a:srgbClr val="FFFFFF"/>
                </a:solidFill>
              </a:rPr>
              <a:t>Ptolemy’s epicycles, which he assumed were</a:t>
            </a:r>
            <a:r>
              <a:rPr lang="en-GB" baseline="0" dirty="0" smtClean="0">
                <a:solidFill>
                  <a:srgbClr val="FFFFFF"/>
                </a:solidFill>
              </a:rPr>
              <a:t> of constant speed</a:t>
            </a:r>
            <a:r>
              <a:rPr lang="en-GB" dirty="0" smtClean="0">
                <a:solidFill>
                  <a:srgbClr val="FFFFFF"/>
                </a:solidFill>
              </a:rPr>
              <a:t>)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7043" tIns="43521" rIns="87043" bIns="43521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50000">
              <a:srgbClr val="000080"/>
            </a:gs>
            <a:gs pos="100000">
              <a:srgbClr val="800000"/>
            </a:gs>
          </a:gsLst>
          <a:lin ang="36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0A91C74F-A3A5-4E92-A254-3050AC8E3B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358775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</a:defRPr>
      </a:lvl2pPr>
      <a:lvl3pPr marL="719138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</a:defRPr>
      </a:lvl3pPr>
      <a:lvl4pPr marL="1079500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</a:defRPr>
      </a:lvl4pPr>
      <a:lvl5pPr marL="1439863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</a:defRPr>
      </a:lvl5pPr>
      <a:lvl6pPr marL="1897063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</a:defRPr>
      </a:lvl6pPr>
      <a:lvl7pPr marL="2354263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</a:defRPr>
      </a:lvl7pPr>
      <a:lvl8pPr marL="2811463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</a:defRPr>
      </a:lvl8pPr>
      <a:lvl9pPr marL="3268663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</a:defRPr>
      </a:lvl9pPr>
    </p:titleStyle>
    <p:bodyStyle>
      <a:lvl1pPr marL="431800" indent="-323850" algn="l" defTabSz="457200" rtl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StarSymbol" charset="0"/>
        <a:buChar char="●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tarSymbol" charset="0"/>
        <a:buChar char="–"/>
        <a:defRPr sz="2800">
          <a:solidFill>
            <a:srgbClr val="000000"/>
          </a:solidFill>
          <a:latin typeface="+mn-lt"/>
        </a:defRPr>
      </a:lvl2pPr>
      <a:lvl3pPr marL="1295400" indent="-215900" algn="l" defTabSz="457200" rtl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StarSymbol" charset="0"/>
        <a:buChar char="●"/>
        <a:defRPr sz="2400">
          <a:solidFill>
            <a:srgbClr val="000000"/>
          </a:solidFill>
          <a:latin typeface="+mn-lt"/>
        </a:defRPr>
      </a:lvl3pPr>
      <a:lvl4pPr marL="1727200" indent="-215900" algn="l" defTabSz="457200" rtl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tarSymbol" charset="0"/>
        <a:buChar char="–"/>
        <a:defRPr sz="2000">
          <a:solidFill>
            <a:srgbClr val="000000"/>
          </a:solidFill>
          <a:latin typeface="+mn-lt"/>
        </a:defRPr>
      </a:lvl4pPr>
      <a:lvl5pPr marL="2159000" indent="-215900" algn="l" defTabSz="457200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</a:defRPr>
      </a:lvl5pPr>
      <a:lvl6pPr marL="2616200" indent="-215900" algn="l" defTabSz="457200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astro.unl.edu/classaction/animations/renaissance/kepler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Rich\My%20Documents\ppt\a101\centerofmassorbits.mpeg" TargetMode="External"/><Relationship Id="rId6" Type="http://schemas.openxmlformats.org/officeDocument/2006/relationships/hyperlink" Target="http://astro.unl.edu/classaction/animations/extrasolarplanets/ca_extrasolarplanets_starwobble.html" TargetMode="External"/><Relationship Id="rId5" Type="http://schemas.openxmlformats.org/officeDocument/2006/relationships/image" Target="../media/image22.png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hyperlink" Target="http://astro.unl.edu/classaction/animations/renaissance/retrograde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astro.unl.edu/classaction/animations/renaissance/ellipsedemo.html" TargetMode="External"/><Relationship Id="rId4" Type="http://schemas.openxmlformats.org/officeDocument/2006/relationships/image" Target="../media/image1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681038" y="454025"/>
            <a:ext cx="847407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3200" u="sng">
                <a:solidFill>
                  <a:srgbClr val="FFFF66"/>
                </a:solidFill>
              </a:rPr>
              <a:t>From Aristotle to Newton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662113" y="2185988"/>
            <a:ext cx="6846887" cy="102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>
                <a:solidFill>
                  <a:srgbClr val="FFFFFF"/>
                </a:solidFill>
              </a:rPr>
              <a:t>The history of the Solar System (and the universe to some extent) from ancient Greek times through to the beginnings of modern physics.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2546350" y="439738"/>
            <a:ext cx="5022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800" u="sng">
                <a:solidFill>
                  <a:srgbClr val="FFFF00"/>
                </a:solidFill>
              </a:rPr>
              <a:t>Kepler's Second Law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79425" y="1390650"/>
            <a:ext cx="75914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>
                <a:solidFill>
                  <a:srgbClr val="FFFFFF"/>
                </a:solidFill>
              </a:rPr>
              <a:t>A line connecting the Sun and a planet sweeps out equal areas in equal times.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lum contrast="8000"/>
          </a:blip>
          <a:srcRect/>
          <a:stretch>
            <a:fillRect/>
          </a:stretch>
        </p:blipFill>
        <p:spPr bwMode="auto">
          <a:xfrm>
            <a:off x="1001713" y="2255838"/>
            <a:ext cx="5308600" cy="3703637"/>
          </a:xfrm>
          <a:prstGeom prst="rect">
            <a:avLst/>
          </a:prstGeom>
          <a:noFill/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92113" y="6294438"/>
            <a:ext cx="41910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>
                <a:solidFill>
                  <a:srgbClr val="FFFFFF"/>
                </a:solidFill>
              </a:rPr>
              <a:t>Translation: planets move faster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>
                <a:solidFill>
                  <a:srgbClr val="FFFFFF"/>
                </a:solidFill>
              </a:rPr>
              <a:t>when closer to the Sun.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39713" y="3932238"/>
            <a:ext cx="7731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</a:tabLst>
            </a:pPr>
            <a:r>
              <a:rPr lang="en-GB" sz="1800">
                <a:solidFill>
                  <a:srgbClr val="FFFFFF"/>
                </a:solidFill>
              </a:rPr>
              <a:t>slower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488113" y="3856038"/>
            <a:ext cx="762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</a:tabLst>
            </a:pPr>
            <a:r>
              <a:rPr lang="en-GB" sz="1800">
                <a:solidFill>
                  <a:srgbClr val="FFFFFF"/>
                </a:solidFill>
              </a:rPr>
              <a:t>faster</a:t>
            </a:r>
          </a:p>
        </p:txBody>
      </p:sp>
      <p:pic>
        <p:nvPicPr>
          <p:cNvPr id="12296" name="Picture 8" descr="kepler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11913" y="4770437"/>
            <a:ext cx="3592512" cy="2236787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2546350" y="514350"/>
            <a:ext cx="5022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800" u="sng">
                <a:solidFill>
                  <a:srgbClr val="FFFF00"/>
                </a:solidFill>
              </a:rPr>
              <a:t>Kepler's Third Law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15913" y="1390650"/>
            <a:ext cx="7648575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dirty="0">
                <a:solidFill>
                  <a:srgbClr val="FFFFFF"/>
                </a:solidFill>
              </a:rPr>
              <a:t>The square of a planet's orbital </a:t>
            </a:r>
            <a:r>
              <a:rPr lang="en-GB" dirty="0" smtClean="0">
                <a:solidFill>
                  <a:srgbClr val="FFFFFF"/>
                </a:solidFill>
              </a:rPr>
              <a:t>period, P, </a:t>
            </a:r>
            <a:r>
              <a:rPr lang="en-GB" dirty="0">
                <a:solidFill>
                  <a:srgbClr val="FFFFFF"/>
                </a:solidFill>
              </a:rPr>
              <a:t>is proportional to the cube of its semi-major </a:t>
            </a:r>
            <a:r>
              <a:rPr lang="en-GB" dirty="0" smtClean="0">
                <a:solidFill>
                  <a:srgbClr val="FFFFFF"/>
                </a:solidFill>
              </a:rPr>
              <a:t>axis, a.  </a:t>
            </a: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dirty="0">
                <a:solidFill>
                  <a:srgbClr val="FFFFFF"/>
                </a:solidFill>
              </a:rPr>
              <a:t>                                      P</a:t>
            </a:r>
            <a:r>
              <a:rPr lang="en-GB" baseline="33000" dirty="0">
                <a:solidFill>
                  <a:srgbClr val="FFFFFF"/>
                </a:solidFill>
              </a:rPr>
              <a:t>2</a:t>
            </a:r>
            <a:r>
              <a:rPr lang="en-GB" dirty="0">
                <a:solidFill>
                  <a:srgbClr val="FFFFFF"/>
                </a:solidFill>
              </a:rPr>
              <a:t>   </a:t>
            </a:r>
            <a:r>
              <a:rPr lang="el-GR" dirty="0" smtClean="0">
                <a:solidFill>
                  <a:srgbClr val="FFFFFF"/>
                </a:solidFill>
                <a:latin typeface="Times New Roman"/>
                <a:cs typeface="Times New Roman"/>
              </a:rPr>
              <a:t>α</a:t>
            </a:r>
            <a:r>
              <a:rPr lang="en-GB" dirty="0" smtClean="0">
                <a:solidFill>
                  <a:srgbClr val="FFFFFF"/>
                </a:solidFill>
              </a:rPr>
              <a:t>   </a:t>
            </a:r>
            <a:r>
              <a:rPr lang="en-GB" dirty="0">
                <a:solidFill>
                  <a:srgbClr val="FFFFFF"/>
                </a:solidFill>
              </a:rPr>
              <a:t>a</a:t>
            </a:r>
            <a:r>
              <a:rPr lang="en-GB" baseline="33000" dirty="0">
                <a:solidFill>
                  <a:srgbClr val="FFFFFF"/>
                </a:solidFill>
              </a:rPr>
              <a:t>3</a:t>
            </a:r>
            <a:r>
              <a:rPr lang="en-GB" dirty="0">
                <a:solidFill>
                  <a:srgbClr val="FFFFFF"/>
                </a:solidFill>
              </a:rPr>
              <a:t> 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dirty="0">
                <a:solidFill>
                  <a:srgbClr val="FFFFFF"/>
                </a:solidFill>
              </a:rPr>
              <a:t>(for circular orbits, a=radius).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dirty="0">
                <a:solidFill>
                  <a:srgbClr val="FFFFFF"/>
                </a:solidFill>
              </a:rPr>
              <a:t>Translation: the larger a planet's orbit,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dirty="0">
                <a:solidFill>
                  <a:srgbClr val="FFFFFF"/>
                </a:solidFill>
              </a:rPr>
              <a:t>the longer the period.</a:t>
            </a:r>
          </a:p>
        </p:txBody>
      </p:sp>
      <p:pic>
        <p:nvPicPr>
          <p:cNvPr id="13316" name="Picture 4" descr="solarsystemorbit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68913" y="3852863"/>
            <a:ext cx="4811712" cy="3213100"/>
          </a:xfrm>
          <a:prstGeom prst="rect">
            <a:avLst/>
          </a:prstGeom>
          <a:noFill/>
        </p:spPr>
      </p:pic>
      <p:sp>
        <p:nvSpPr>
          <p:cNvPr id="5" name="TextBox 4">
            <a:hlinkClick r:id="rId4"/>
          </p:cNvPr>
          <p:cNvSpPr txBox="1"/>
          <p:nvPr/>
        </p:nvSpPr>
        <p:spPr>
          <a:xfrm>
            <a:off x="168410" y="6606440"/>
            <a:ext cx="39597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9999FF"/>
                </a:solidFill>
              </a:rPr>
              <a:t>See </a:t>
            </a:r>
            <a:r>
              <a:rPr lang="en-US" u="sng" dirty="0" err="1" smtClean="0">
                <a:solidFill>
                  <a:srgbClr val="9999FF"/>
                </a:solidFill>
              </a:rPr>
              <a:t>Kepler’s</a:t>
            </a:r>
            <a:r>
              <a:rPr lang="en-US" u="sng" dirty="0" smtClean="0">
                <a:solidFill>
                  <a:srgbClr val="9999FF"/>
                </a:solidFill>
              </a:rPr>
              <a:t> Laws simulator</a:t>
            </a:r>
          </a:p>
          <a:p>
            <a:r>
              <a:rPr lang="en-US" u="sng" dirty="0" smtClean="0">
                <a:solidFill>
                  <a:srgbClr val="9999FF"/>
                </a:solidFill>
              </a:rPr>
              <a:t>on Nebraska-Lincoln webpage</a:t>
            </a:r>
            <a:endParaRPr lang="en-US" u="sng" dirty="0">
              <a:solidFill>
                <a:srgbClr val="9999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365125" y="866775"/>
            <a:ext cx="80279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dirty="0">
                <a:solidFill>
                  <a:srgbClr val="FFFFFF"/>
                </a:solidFill>
              </a:rPr>
              <a:t>At this time, actual distances of planets from Sun were unknown, but were later measured.  One technique </a:t>
            </a:r>
            <a:r>
              <a:rPr lang="en-GB" dirty="0" smtClean="0">
                <a:solidFill>
                  <a:srgbClr val="FFFFFF"/>
                </a:solidFill>
              </a:rPr>
              <a:t>uses </a:t>
            </a:r>
            <a:r>
              <a:rPr lang="en-GB" u="sng" dirty="0" smtClean="0">
                <a:solidFill>
                  <a:srgbClr val="FFFFFF"/>
                </a:solidFill>
              </a:rPr>
              <a:t>parallax</a:t>
            </a:r>
            <a:r>
              <a:rPr lang="en-GB" dirty="0" smtClean="0">
                <a:solidFill>
                  <a:srgbClr val="FFFFFF"/>
                </a:solidFill>
              </a:rPr>
              <a:t>.</a:t>
            </a: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lum contrast="8000"/>
          </a:blip>
          <a:srcRect/>
          <a:stretch>
            <a:fillRect/>
          </a:stretch>
        </p:blipFill>
        <p:spPr bwMode="auto">
          <a:xfrm>
            <a:off x="1108075" y="1927225"/>
            <a:ext cx="3332163" cy="5476875"/>
          </a:xfrm>
          <a:prstGeom prst="rect">
            <a:avLst/>
          </a:prstGeom>
          <a:noFill/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783138" y="3317875"/>
            <a:ext cx="458946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dirty="0">
                <a:solidFill>
                  <a:srgbClr val="FFFFFF"/>
                </a:solidFill>
              </a:rPr>
              <a:t>“Earth-baseline parallax” uses telescopes on either side of Earth to measure planet distances</a:t>
            </a:r>
            <a:r>
              <a:rPr lang="en-GB" dirty="0" smtClean="0">
                <a:solidFill>
                  <a:srgbClr val="FFFFFF"/>
                </a:solidFill>
              </a:rPr>
              <a:t>.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dirty="0" smtClean="0">
                <a:solidFill>
                  <a:srgbClr val="FFFFFF"/>
                </a:solidFill>
              </a:rPr>
              <a:t>(See interactive figure in </a:t>
            </a:r>
            <a:r>
              <a:rPr lang="en-GB" dirty="0" err="1" smtClean="0">
                <a:solidFill>
                  <a:srgbClr val="FFFFFF"/>
                </a:solidFill>
              </a:rPr>
              <a:t>etext</a:t>
            </a:r>
            <a:r>
              <a:rPr lang="en-GB" dirty="0" smtClean="0">
                <a:solidFill>
                  <a:srgbClr val="FFFFFF"/>
                </a:solidFill>
              </a:rPr>
              <a:t>).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544512" y="3246437"/>
            <a:ext cx="601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dirty="0" smtClean="0">
                <a:solidFill>
                  <a:srgbClr val="FFFFFF"/>
                </a:solidFill>
              </a:rPr>
              <a:t>So compare Earth and Neptune: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233488" y="4276725"/>
            <a:ext cx="6575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dirty="0" smtClean="0">
                <a:solidFill>
                  <a:srgbClr val="00FFFF"/>
                </a:solidFill>
              </a:rPr>
              <a:t>Object              </a:t>
            </a:r>
            <a:r>
              <a:rPr lang="en-GB" dirty="0">
                <a:solidFill>
                  <a:srgbClr val="00FFFF"/>
                </a:solidFill>
              </a:rPr>
              <a:t>a (AU)                   P (Earth years)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209675" y="4946173"/>
            <a:ext cx="63023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 dirty="0" smtClean="0">
                <a:solidFill>
                  <a:srgbClr val="00FFFF"/>
                </a:solidFill>
              </a:rPr>
              <a:t>Earth                 </a:t>
            </a:r>
            <a:r>
              <a:rPr lang="en-GB" dirty="0">
                <a:solidFill>
                  <a:srgbClr val="00FFFF"/>
                </a:solidFill>
              </a:rPr>
              <a:t>1.0                             1.0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 dirty="0" smtClean="0">
                <a:solidFill>
                  <a:srgbClr val="00FFFF"/>
                </a:solidFill>
              </a:rPr>
              <a:t>Neptune          30.1                         164.8</a:t>
            </a:r>
            <a:endParaRPr lang="en-GB" dirty="0">
              <a:solidFill>
                <a:srgbClr val="00FFFF"/>
              </a:solidFill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244600" y="4768850"/>
            <a:ext cx="6027738" cy="1587"/>
          </a:xfrm>
          <a:prstGeom prst="line">
            <a:avLst/>
          </a:prstGeom>
          <a:noFill/>
          <a:ln w="1836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44512" y="350837"/>
            <a:ext cx="7648575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dirty="0" smtClean="0">
                <a:solidFill>
                  <a:srgbClr val="FFFFFF"/>
                </a:solidFill>
              </a:rPr>
              <a:t>With the scale of the Solar System determined, can rewrite </a:t>
            </a:r>
            <a:r>
              <a:rPr lang="en-GB" dirty="0" err="1" smtClean="0">
                <a:solidFill>
                  <a:srgbClr val="FFFFFF"/>
                </a:solidFill>
              </a:rPr>
              <a:t>Kepler’s</a:t>
            </a:r>
            <a:r>
              <a:rPr lang="en-GB" dirty="0" smtClean="0">
                <a:solidFill>
                  <a:srgbClr val="FFFFFF"/>
                </a:solidFill>
              </a:rPr>
              <a:t> Third Law as:  </a:t>
            </a: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dirty="0">
                <a:solidFill>
                  <a:srgbClr val="FFFFFF"/>
                </a:solidFill>
              </a:rPr>
              <a:t>                                      P</a:t>
            </a:r>
            <a:r>
              <a:rPr lang="en-GB" baseline="33000" dirty="0">
                <a:solidFill>
                  <a:srgbClr val="FFFFFF"/>
                </a:solidFill>
              </a:rPr>
              <a:t>2</a:t>
            </a:r>
            <a:r>
              <a:rPr lang="en-GB" dirty="0">
                <a:solidFill>
                  <a:srgbClr val="FFFFFF"/>
                </a:solidFill>
              </a:rPr>
              <a:t>   </a:t>
            </a:r>
            <a:r>
              <a:rPr lang="en-US" dirty="0" smtClean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lang="en-GB" dirty="0" smtClean="0">
                <a:solidFill>
                  <a:srgbClr val="FFFFFF"/>
                </a:solidFill>
              </a:rPr>
              <a:t>   </a:t>
            </a:r>
            <a:r>
              <a:rPr lang="en-GB" dirty="0">
                <a:solidFill>
                  <a:srgbClr val="FFFFFF"/>
                </a:solidFill>
              </a:rPr>
              <a:t>a</a:t>
            </a:r>
            <a:r>
              <a:rPr lang="en-GB" baseline="33000" dirty="0">
                <a:solidFill>
                  <a:srgbClr val="FFFFFF"/>
                </a:solidFill>
              </a:rPr>
              <a:t>3</a:t>
            </a:r>
            <a:r>
              <a:rPr lang="en-GB" dirty="0">
                <a:solidFill>
                  <a:srgbClr val="FFFFFF"/>
                </a:solidFill>
              </a:rPr>
              <a:t> 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dirty="0" smtClean="0">
                <a:solidFill>
                  <a:srgbClr val="FFFFFF"/>
                </a:solidFill>
              </a:rPr>
              <a:t>as long as P is in years and a in AU.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1928813" y="663575"/>
            <a:ext cx="6245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 sz="2800" u="sng">
                <a:solidFill>
                  <a:srgbClr val="FFFF00"/>
                </a:solidFill>
              </a:rPr>
              <a:t>Newton (1642-1727)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68313" y="1808163"/>
            <a:ext cx="6289675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 dirty="0" err="1" smtClean="0">
                <a:solidFill>
                  <a:srgbClr val="FFFFFF"/>
                </a:solidFill>
              </a:rPr>
              <a:t>Kepler</a:t>
            </a:r>
            <a:r>
              <a:rPr lang="en-GB" dirty="0">
                <a:solidFill>
                  <a:srgbClr val="FFFFFF"/>
                </a:solidFill>
              </a:rPr>
              <a:t> </a:t>
            </a:r>
            <a:r>
              <a:rPr lang="en-GB" dirty="0" smtClean="0">
                <a:solidFill>
                  <a:srgbClr val="FFFFFF"/>
                </a:solidFill>
              </a:rPr>
              <a:t>played </a:t>
            </a:r>
            <a:r>
              <a:rPr lang="en-GB" dirty="0">
                <a:solidFill>
                  <a:srgbClr val="FFFFFF"/>
                </a:solidFill>
              </a:rPr>
              <a:t>with mathematical shapes and equations and seeing what worked</a:t>
            </a:r>
            <a:r>
              <a:rPr lang="en-GB" dirty="0" smtClean="0">
                <a:solidFill>
                  <a:srgbClr val="FFFFFF"/>
                </a:solidFill>
              </a:rPr>
              <a:t>.  Knew there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 dirty="0" smtClean="0">
                <a:solidFill>
                  <a:srgbClr val="FFFFFF"/>
                </a:solidFill>
              </a:rPr>
              <a:t>must be a physical basis, but that awaited Newton.</a:t>
            </a: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 dirty="0">
                <a:solidFill>
                  <a:srgbClr val="FFFFFF"/>
                </a:solidFill>
              </a:rPr>
              <a:t>Newton's work based on experiments of how objects interact.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 dirty="0">
                <a:solidFill>
                  <a:srgbClr val="FFFFFF"/>
                </a:solidFill>
              </a:rPr>
              <a:t>His three laws of motion and law of gravity described how </a:t>
            </a:r>
            <a:r>
              <a:rPr lang="en-GB" u="sng" dirty="0">
                <a:solidFill>
                  <a:srgbClr val="FFFFFF"/>
                </a:solidFill>
              </a:rPr>
              <a:t>all</a:t>
            </a:r>
            <a:r>
              <a:rPr lang="en-GB" dirty="0">
                <a:solidFill>
                  <a:srgbClr val="FFFFFF"/>
                </a:solidFill>
              </a:rPr>
              <a:t> objects interact with each other.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lum contrast="10000"/>
          </a:blip>
          <a:srcRect/>
          <a:stretch>
            <a:fillRect/>
          </a:stretch>
        </p:blipFill>
        <p:spPr bwMode="auto">
          <a:xfrm>
            <a:off x="6710363" y="1755775"/>
            <a:ext cx="3084512" cy="3255963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2546350" y="514350"/>
            <a:ext cx="5022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800" u="sng">
                <a:solidFill>
                  <a:srgbClr val="FFFF00"/>
                </a:solidFill>
              </a:rPr>
              <a:t>Newton's First Law of Motion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879475" y="2268538"/>
            <a:ext cx="80248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>
                <a:solidFill>
                  <a:srgbClr val="FFFFFF"/>
                </a:solidFill>
              </a:rPr>
              <a:t>Every object continues in a state of rest or a state of motion with a constant speed in a straight line unless acted on by a force.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2546350" y="515938"/>
            <a:ext cx="5022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800" u="sng">
                <a:solidFill>
                  <a:srgbClr val="FFFF00"/>
                </a:solidFill>
              </a:rPr>
              <a:t>Newton's Second Law of Motion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776288" y="1444625"/>
            <a:ext cx="828833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>
                <a:solidFill>
                  <a:srgbClr val="FFFFFF"/>
                </a:solidFill>
              </a:rPr>
              <a:t>When a force, F, acts on an object with a mass, m, it produces an acceleration, a, equal to the force divided by the mass.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082925" y="2654300"/>
            <a:ext cx="51435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>
                <a:solidFill>
                  <a:srgbClr val="FFFFFF"/>
                </a:solidFill>
              </a:rPr>
              <a:t>a = 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698875" y="2482850"/>
            <a:ext cx="51435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>
                <a:solidFill>
                  <a:srgbClr val="FFFFFF"/>
                </a:solidFill>
              </a:rPr>
              <a:t>F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>
                <a:solidFill>
                  <a:srgbClr val="FFFFFF"/>
                </a:solidFill>
              </a:rPr>
              <a:t>m 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3562350" y="2846388"/>
            <a:ext cx="571500" cy="1587"/>
          </a:xfrm>
          <a:prstGeom prst="line">
            <a:avLst/>
          </a:prstGeom>
          <a:noFill/>
          <a:ln w="1836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614613" y="3370263"/>
            <a:ext cx="2671762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FFFFFF"/>
                </a:solidFill>
              </a:rPr>
              <a:t>or   F = ma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844550" y="4440238"/>
            <a:ext cx="85391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>
                <a:solidFill>
                  <a:srgbClr val="FFFFFF"/>
                </a:solidFill>
              </a:rPr>
              <a:t>acceleration is a change in speed or a change in direction of speed.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2546350" y="515938"/>
            <a:ext cx="5022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800" u="sng">
                <a:solidFill>
                  <a:srgbClr val="FFFF00"/>
                </a:solidFill>
              </a:rPr>
              <a:t>Newton's Third Law of Motion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39763" y="1498600"/>
            <a:ext cx="7705725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>
                <a:solidFill>
                  <a:srgbClr val="FFFFFF"/>
                </a:solidFill>
              </a:rPr>
              <a:t>To every action there is an equal and opposite reaction.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>
                <a:solidFill>
                  <a:srgbClr val="FFFFFF"/>
                </a:solidFill>
              </a:rPr>
              <a:t>Or, when one object exerts a force on a second object, the second exerts an equal and opposite force on first.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2546350" y="515938"/>
            <a:ext cx="5022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800" u="sng">
                <a:solidFill>
                  <a:srgbClr val="FFFF00"/>
                </a:solidFill>
              </a:rPr>
              <a:t>Newton's Law of Gravity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547688" y="1627188"/>
            <a:ext cx="682625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dirty="0">
                <a:solidFill>
                  <a:srgbClr val="FFFFFF"/>
                </a:solidFill>
              </a:rPr>
              <a:t>For two objects of </a:t>
            </a:r>
            <a:r>
              <a:rPr lang="en-GB" u="sng" dirty="0">
                <a:solidFill>
                  <a:srgbClr val="FFFFFF"/>
                </a:solidFill>
              </a:rPr>
              <a:t>mass</a:t>
            </a:r>
            <a:r>
              <a:rPr lang="en-GB" dirty="0">
                <a:solidFill>
                  <a:srgbClr val="FFFFFF"/>
                </a:solidFill>
              </a:rPr>
              <a:t> m</a:t>
            </a:r>
            <a:r>
              <a:rPr lang="en-GB" u="sng" baseline="-33000" dirty="0">
                <a:solidFill>
                  <a:srgbClr val="FFFFFF"/>
                </a:solidFill>
              </a:rPr>
              <a:t>1</a:t>
            </a:r>
            <a:r>
              <a:rPr lang="en-GB" dirty="0">
                <a:solidFill>
                  <a:srgbClr val="FFFFFF"/>
                </a:solidFill>
              </a:rPr>
              <a:t> and m</a:t>
            </a:r>
            <a:r>
              <a:rPr lang="en-GB" u="sng" baseline="-33000" dirty="0">
                <a:solidFill>
                  <a:srgbClr val="FFFFFF"/>
                </a:solidFill>
              </a:rPr>
              <a:t>2</a:t>
            </a:r>
            <a:r>
              <a:rPr lang="en-GB" dirty="0">
                <a:solidFill>
                  <a:srgbClr val="FFFFFF"/>
                </a:solidFill>
              </a:rPr>
              <a:t>, </a:t>
            </a:r>
            <a:r>
              <a:rPr lang="en-GB" dirty="0" smtClean="0">
                <a:solidFill>
                  <a:srgbClr val="FFFFFF"/>
                </a:solidFill>
              </a:rPr>
              <a:t>whose </a:t>
            </a:r>
            <a:r>
              <a:rPr lang="en-GB" dirty="0" err="1" smtClean="0">
                <a:solidFill>
                  <a:srgbClr val="FFFFFF"/>
                </a:solidFill>
              </a:rPr>
              <a:t>centers</a:t>
            </a:r>
            <a:r>
              <a:rPr lang="en-GB" dirty="0" smtClean="0">
                <a:solidFill>
                  <a:srgbClr val="FFFFFF"/>
                </a:solidFill>
              </a:rPr>
              <a:t> are separated </a:t>
            </a:r>
            <a:r>
              <a:rPr lang="en-GB" dirty="0">
                <a:solidFill>
                  <a:srgbClr val="FFFFFF"/>
                </a:solidFill>
              </a:rPr>
              <a:t>by a </a:t>
            </a:r>
            <a:r>
              <a:rPr lang="en-GB" u="sng" dirty="0">
                <a:solidFill>
                  <a:srgbClr val="FFFFFF"/>
                </a:solidFill>
              </a:rPr>
              <a:t>distance</a:t>
            </a:r>
            <a:r>
              <a:rPr lang="en-GB" dirty="0">
                <a:solidFill>
                  <a:srgbClr val="FFFFFF"/>
                </a:solidFill>
              </a:rPr>
              <a:t> R, the force of their gravitational attraction is given by: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420938" y="3263900"/>
            <a:ext cx="604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>
                <a:solidFill>
                  <a:srgbClr val="FFFFFF"/>
                </a:solidFill>
              </a:rPr>
              <a:t>F =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211513" y="2941638"/>
            <a:ext cx="133508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</a:tabLst>
            </a:pPr>
            <a:r>
              <a:rPr lang="en-GB">
                <a:solidFill>
                  <a:srgbClr val="FFFFFF"/>
                </a:solidFill>
              </a:rPr>
              <a:t>G m</a:t>
            </a:r>
            <a:r>
              <a:rPr lang="en-GB" baseline="-33000">
                <a:solidFill>
                  <a:srgbClr val="FFFFFF"/>
                </a:solidFill>
              </a:rPr>
              <a:t>1</a:t>
            </a:r>
            <a:r>
              <a:rPr lang="en-GB">
                <a:solidFill>
                  <a:srgbClr val="FFFFFF"/>
                </a:solidFill>
              </a:rPr>
              <a:t> m</a:t>
            </a:r>
            <a:r>
              <a:rPr lang="en-GB" baseline="-33000">
                <a:solidFill>
                  <a:srgbClr val="FFFFFF"/>
                </a:solidFill>
              </a:rPr>
              <a:t>2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</a:tabLst>
            </a:pPr>
            <a:r>
              <a:rPr lang="en-GB" baseline="-33000">
                <a:solidFill>
                  <a:srgbClr val="FFFFFF"/>
                </a:solidFill>
              </a:rPr>
              <a:t> 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</a:tabLst>
            </a:pPr>
            <a:r>
              <a:rPr lang="en-GB">
                <a:solidFill>
                  <a:srgbClr val="FFFFFF"/>
                </a:solidFill>
              </a:rPr>
              <a:t>      R</a:t>
            </a:r>
            <a:r>
              <a:rPr lang="en-GB" baseline="330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173413" y="3455988"/>
            <a:ext cx="1187450" cy="1587"/>
          </a:xfrm>
          <a:prstGeom prst="line">
            <a:avLst/>
          </a:prstGeom>
          <a:noFill/>
          <a:ln w="1836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719138" y="4344988"/>
            <a:ext cx="53086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>
                <a:solidFill>
                  <a:srgbClr val="FFFFFF"/>
                </a:solidFill>
              </a:rPr>
              <a:t>F is the </a:t>
            </a:r>
            <a:r>
              <a:rPr lang="en-GB" u="sng">
                <a:solidFill>
                  <a:srgbClr val="FFFFFF"/>
                </a:solidFill>
              </a:rPr>
              <a:t>gravitational force.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>
                <a:solidFill>
                  <a:srgbClr val="FFFFFF"/>
                </a:solidFill>
              </a:rPr>
              <a:t>G is the "gravitational constant".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722313" y="5761038"/>
            <a:ext cx="53086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>
                <a:solidFill>
                  <a:srgbClr val="FFFFFF"/>
                </a:solidFill>
              </a:rPr>
              <a:t>An example of an "inverse-square law".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>
                <a:solidFill>
                  <a:srgbClr val="FFFFFF"/>
                </a:solidFill>
              </a:rPr>
              <a:t>Your "weight" is just the gravitational force between the Earth and you.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770063" y="481013"/>
            <a:ext cx="66325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2800" u="sng">
                <a:solidFill>
                  <a:srgbClr val="FFFF00"/>
                </a:solidFill>
              </a:rPr>
              <a:t>Newton's Correction to Kepler's First Law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100263"/>
            <a:ext cx="7173913" cy="5205412"/>
          </a:xfrm>
          <a:prstGeom prst="rect">
            <a:avLst/>
          </a:prstGeom>
          <a:noFill/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88938" y="1284288"/>
            <a:ext cx="7135812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>
                <a:solidFill>
                  <a:srgbClr val="FFFFFF"/>
                </a:solidFill>
              </a:rPr>
              <a:t>The orbit of a planet around the Sun has the common </a:t>
            </a:r>
            <a:r>
              <a:rPr lang="en-GB" u="sng">
                <a:solidFill>
                  <a:srgbClr val="FFFFFF"/>
                </a:solidFill>
              </a:rPr>
              <a:t>center of mass</a:t>
            </a:r>
            <a:r>
              <a:rPr lang="en-GB">
                <a:solidFill>
                  <a:srgbClr val="FFFFFF"/>
                </a:solidFill>
              </a:rPr>
              <a:t> (instead of the Sun) at one focus.</a:t>
            </a:r>
          </a:p>
        </p:txBody>
      </p:sp>
      <p:pic>
        <p:nvPicPr>
          <p:cNvPr id="21511" name="centerofmassorbits.mpeg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716713" y="2027237"/>
            <a:ext cx="3363912" cy="3363913"/>
          </a:xfrm>
          <a:prstGeom prst="rect">
            <a:avLst/>
          </a:prstGeom>
          <a:noFill/>
        </p:spPr>
      </p:pic>
      <p:sp>
        <p:nvSpPr>
          <p:cNvPr id="6" name="TextBox 5">
            <a:hlinkClick r:id="rId6"/>
          </p:cNvPr>
          <p:cNvSpPr txBox="1"/>
          <p:nvPr/>
        </p:nvSpPr>
        <p:spPr>
          <a:xfrm>
            <a:off x="7250112" y="5837237"/>
            <a:ext cx="28305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9999FF"/>
                </a:solidFill>
              </a:rPr>
              <a:t>see UNL simulation:</a:t>
            </a:r>
          </a:p>
          <a:p>
            <a:r>
              <a:rPr lang="en-US" u="sng" dirty="0" smtClean="0">
                <a:solidFill>
                  <a:srgbClr val="9999FF"/>
                </a:solidFill>
              </a:rPr>
              <a:t>“Influence of the Planets on the Sun”</a:t>
            </a:r>
            <a:endParaRPr lang="en-US" u="sng" dirty="0">
              <a:solidFill>
                <a:srgbClr val="9999FF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 flipV="1">
            <a:off x="2830512" y="2484437"/>
            <a:ext cx="1524000" cy="115411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2830512" y="4313237"/>
            <a:ext cx="1219200" cy="84931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040313" y="2345937"/>
            <a:ext cx="838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Equal masses</a:t>
            </a:r>
            <a:endPara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3134" fill="hold"/>
                                        <p:tgtEl>
                                          <p:spTgt spid="215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1511"/>
                </p:tgtEl>
              </p:cMediaNode>
            </p:video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755775" y="427037"/>
            <a:ext cx="62007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 sz="2800" u="sng" dirty="0" smtClean="0">
                <a:solidFill>
                  <a:srgbClr val="FFFF66"/>
                </a:solidFill>
              </a:rPr>
              <a:t>The “Geocentric Model”</a:t>
            </a:r>
            <a:endParaRPr lang="en-GB" sz="2800" u="sng" dirty="0">
              <a:solidFill>
                <a:srgbClr val="FFFF66"/>
              </a:solidFill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76225" y="2913062"/>
            <a:ext cx="964088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GB" dirty="0">
                <a:solidFill>
                  <a:srgbClr val="FFFFFF"/>
                </a:solidFill>
              </a:rPr>
              <a:t>Aristotle vs. Aristarchus (3</a:t>
            </a:r>
            <a:r>
              <a:rPr lang="en-GB" baseline="33000" dirty="0">
                <a:solidFill>
                  <a:srgbClr val="FFFFFF"/>
                </a:solidFill>
              </a:rPr>
              <a:t>rd</a:t>
            </a:r>
            <a:r>
              <a:rPr lang="en-GB" dirty="0">
                <a:solidFill>
                  <a:srgbClr val="FFFFFF"/>
                </a:solidFill>
              </a:rPr>
              <a:t> century B.C.):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GB" dirty="0">
                <a:solidFill>
                  <a:srgbClr val="FFFFFF"/>
                </a:solidFill>
              </a:rPr>
              <a:t>            </a:t>
            </a:r>
            <a:r>
              <a:rPr lang="en-GB" u="sng" dirty="0">
                <a:solidFill>
                  <a:srgbClr val="FFFFFF"/>
                </a:solidFill>
              </a:rPr>
              <a:t>Aristotle</a:t>
            </a:r>
            <a:r>
              <a:rPr lang="en-GB" dirty="0">
                <a:solidFill>
                  <a:srgbClr val="FFFFFF"/>
                </a:solidFill>
              </a:rPr>
              <a:t>:  Sun, Moon, Planets and </a:t>
            </a:r>
            <a:r>
              <a:rPr lang="en-GB" dirty="0" smtClean="0">
                <a:solidFill>
                  <a:srgbClr val="FFFFFF"/>
                </a:solidFill>
              </a:rPr>
              <a:t>stars </a:t>
            </a:r>
            <a:r>
              <a:rPr lang="en-GB" dirty="0">
                <a:solidFill>
                  <a:srgbClr val="FFFFFF"/>
                </a:solidFill>
              </a:rPr>
              <a:t>rotate around </a:t>
            </a:r>
            <a:r>
              <a:rPr lang="en-GB" u="sng" dirty="0">
                <a:solidFill>
                  <a:srgbClr val="FFFFFF"/>
                </a:solidFill>
              </a:rPr>
              <a:t>fixed</a:t>
            </a:r>
            <a:r>
              <a:rPr lang="en-GB" dirty="0">
                <a:solidFill>
                  <a:srgbClr val="FFFFFF"/>
                </a:solidFill>
              </a:rPr>
              <a:t> Earth.              </a:t>
            </a:r>
            <a:endParaRPr lang="en-GB" dirty="0">
              <a:solidFill>
                <a:srgbClr val="00FFFF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46063" y="1036637"/>
            <a:ext cx="669924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>
                <a:solidFill>
                  <a:srgbClr val="FFFFFF"/>
                </a:solidFill>
              </a:rPr>
              <a:t>Ancient Greek astronomers knew of Sun, Moon, Mercury, Venus, Mars, </a:t>
            </a:r>
            <a:r>
              <a:rPr lang="en-GB" dirty="0" smtClean="0">
                <a:solidFill>
                  <a:srgbClr val="FFFFFF"/>
                </a:solidFill>
              </a:rPr>
              <a:t>Jupiter, Saturn, and stars.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52425" y="5620305"/>
            <a:ext cx="96408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GB" dirty="0">
                <a:solidFill>
                  <a:srgbClr val="FFFFFF"/>
                </a:solidFill>
              </a:rPr>
              <a:t>           </a:t>
            </a:r>
            <a:r>
              <a:rPr lang="en-GB" u="sng" dirty="0">
                <a:solidFill>
                  <a:srgbClr val="FFFFFF"/>
                </a:solidFill>
              </a:rPr>
              <a:t>Aristotle</a:t>
            </a:r>
            <a:r>
              <a:rPr lang="en-GB" dirty="0">
                <a:solidFill>
                  <a:srgbClr val="FFFFFF"/>
                </a:solidFill>
              </a:rPr>
              <a:t>:  But there's no wind or </a:t>
            </a:r>
            <a:r>
              <a:rPr lang="en-GB" dirty="0" smtClean="0">
                <a:solidFill>
                  <a:srgbClr val="FFFFFF"/>
                </a:solidFill>
              </a:rPr>
              <a:t>parallax.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92113" y="6402387"/>
            <a:ext cx="96408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GB" dirty="0">
                <a:solidFill>
                  <a:srgbClr val="00FFFF"/>
                </a:solidFill>
              </a:rPr>
              <a:t>Difficulty with Aristotle's </a:t>
            </a:r>
            <a:r>
              <a:rPr lang="en-GB" dirty="0" smtClean="0">
                <a:solidFill>
                  <a:srgbClr val="00FFFF"/>
                </a:solidFill>
              </a:rPr>
              <a:t>Geocentric </a:t>
            </a:r>
            <a:r>
              <a:rPr lang="en-GB" dirty="0">
                <a:solidFill>
                  <a:srgbClr val="00FFFF"/>
                </a:solidFill>
              </a:rPr>
              <a:t>model: "Retrograde motion of the planets".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190625" y="4272041"/>
            <a:ext cx="8890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GB" u="sng" dirty="0">
                <a:solidFill>
                  <a:srgbClr val="FFFFFF"/>
                </a:solidFill>
              </a:rPr>
              <a:t>Aristarchus</a:t>
            </a:r>
            <a:r>
              <a:rPr lang="en-GB" dirty="0">
                <a:solidFill>
                  <a:srgbClr val="FFFFFF"/>
                </a:solidFill>
              </a:rPr>
              <a:t>: </a:t>
            </a:r>
            <a:r>
              <a:rPr lang="en-GB" dirty="0" smtClean="0">
                <a:solidFill>
                  <a:srgbClr val="FFFFFF"/>
                </a:solidFill>
              </a:rPr>
              <a:t>Used eclipses and phases to </a:t>
            </a:r>
            <a:r>
              <a:rPr lang="en-GB" dirty="0">
                <a:solidFill>
                  <a:srgbClr val="FFFFFF"/>
                </a:solidFill>
              </a:rPr>
              <a:t>show Sun bigger than Earth                                    (and Moon smaller), so guessed </a:t>
            </a:r>
            <a:r>
              <a:rPr lang="en-GB" dirty="0" smtClean="0">
                <a:solidFill>
                  <a:srgbClr val="FFFFFF"/>
                </a:solidFill>
              </a:rPr>
              <a:t>Earth </a:t>
            </a:r>
            <a:r>
              <a:rPr lang="en-GB" dirty="0">
                <a:solidFill>
                  <a:srgbClr val="FFFFFF"/>
                </a:solidFill>
              </a:rPr>
              <a:t>orbits </a:t>
            </a:r>
            <a:r>
              <a:rPr lang="en-GB" dirty="0" smtClean="0">
                <a:solidFill>
                  <a:srgbClr val="FFFFFF"/>
                </a:solidFill>
              </a:rPr>
              <a:t>Sun</a:t>
            </a:r>
            <a:r>
              <a:rPr lang="en-GB" dirty="0">
                <a:solidFill>
                  <a:srgbClr val="FFFFFF"/>
                </a:solidFill>
              </a:rPr>
              <a:t>.   Also guessed Earth spins on </a:t>
            </a:r>
            <a:r>
              <a:rPr lang="en-GB" dirty="0" smtClean="0">
                <a:solidFill>
                  <a:srgbClr val="FFFFFF"/>
                </a:solidFill>
              </a:rPr>
              <a:t>axis </a:t>
            </a:r>
            <a:r>
              <a:rPr lang="en-GB" dirty="0">
                <a:solidFill>
                  <a:srgbClr val="FFFFFF"/>
                </a:solidFill>
              </a:rPr>
              <a:t>once a day =&gt;   apparent motion of stars.</a:t>
            </a:r>
            <a:endParaRPr lang="en-GB" dirty="0">
              <a:solidFill>
                <a:srgbClr val="00FFFF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945313" y="655637"/>
            <a:ext cx="2971800" cy="2931360"/>
            <a:chOff x="6945313" y="655637"/>
            <a:chExt cx="2971800" cy="2931360"/>
          </a:xfrm>
        </p:grpSpPr>
        <p:pic>
          <p:nvPicPr>
            <p:cNvPr id="1026" name="Picture 2" descr="http://t0.gstatic.com/images?q=tbn:ANd9GcRSHuBSpe7n1MZHSzjPGrxv3OzqCVLXC4WIaTS9_YCAwvBg8PT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0712" y="723428"/>
              <a:ext cx="1676401" cy="28222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://drishtantoism.files.wordpress.com/2011/04/aristotle3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5313" y="709674"/>
              <a:ext cx="1101726" cy="2877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://www.officialpsds.com/images/thumbs/football-helmet-psd42322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691615" y="731837"/>
              <a:ext cx="627004" cy="542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8" descr="http://www.officialpsds.com/images/thumbs/football-helmet-psd42322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54834" y="655637"/>
              <a:ext cx="682684" cy="542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1" grpId="0"/>
      <p:bldP spid="4102" grpId="0"/>
      <p:bldP spid="410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1770063" y="481013"/>
            <a:ext cx="66325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2800" u="sng">
                <a:solidFill>
                  <a:srgbClr val="FFFF00"/>
                </a:solidFill>
              </a:rPr>
              <a:t>Escape Velocity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76238" y="1604963"/>
            <a:ext cx="7786687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>
                <a:solidFill>
                  <a:srgbClr val="FFFFFF"/>
                </a:solidFill>
              </a:rPr>
              <a:t>Velocity needed to completely escape the gravity of a planet.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>
                <a:solidFill>
                  <a:srgbClr val="FFFFFF"/>
                </a:solidFill>
              </a:rPr>
              <a:t>The stronger the gravity, the higher the escape velocity.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>
                <a:solidFill>
                  <a:srgbClr val="FFFFFF"/>
                </a:solidFill>
              </a:rPr>
              <a:t>Examples: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>
                <a:solidFill>
                  <a:srgbClr val="FFFFFF"/>
                </a:solidFill>
              </a:rPr>
              <a:t>              Earth                                         11.2 km/s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>
                <a:solidFill>
                  <a:srgbClr val="FFFFFF"/>
                </a:solidFill>
              </a:rPr>
              <a:t>              Jupiter                                       60 km/s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>
                <a:solidFill>
                  <a:srgbClr val="FFFFFF"/>
                </a:solidFill>
              </a:rPr>
              <a:t>              Deimos (moon of Mars)           7 m/s = 15 miles/hour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1576388" y="427038"/>
            <a:ext cx="6815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2800">
                <a:solidFill>
                  <a:srgbClr val="FFFF00"/>
                </a:solidFill>
              </a:rPr>
              <a:t>Timelines of the Big Names</a:t>
            </a:r>
          </a:p>
        </p:txBody>
      </p:sp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536575" y="3338513"/>
            <a:ext cx="2306638" cy="1587"/>
          </a:xfrm>
          <a:prstGeom prst="line">
            <a:avLst/>
          </a:prstGeom>
          <a:noFill/>
          <a:ln w="1836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 flipV="1">
            <a:off x="3630613" y="2755900"/>
            <a:ext cx="2632075" cy="6350"/>
          </a:xfrm>
          <a:prstGeom prst="line">
            <a:avLst/>
          </a:prstGeom>
          <a:noFill/>
          <a:ln w="1836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6354763" y="3443288"/>
            <a:ext cx="2306637" cy="1587"/>
          </a:xfrm>
          <a:prstGeom prst="line">
            <a:avLst/>
          </a:prstGeom>
          <a:noFill/>
          <a:ln w="1836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3054350" y="3463925"/>
            <a:ext cx="2306638" cy="1588"/>
          </a:xfrm>
          <a:prstGeom prst="line">
            <a:avLst/>
          </a:prstGeom>
          <a:noFill/>
          <a:ln w="1836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3835400" y="4281488"/>
            <a:ext cx="2017713" cy="4762"/>
          </a:xfrm>
          <a:prstGeom prst="line">
            <a:avLst/>
          </a:prstGeom>
          <a:noFill/>
          <a:ln w="1836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730250" y="2986088"/>
            <a:ext cx="1917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</a:pPr>
            <a:r>
              <a:rPr lang="en-GB" sz="1800">
                <a:solidFill>
                  <a:srgbClr val="00FFFF"/>
                </a:solidFill>
              </a:rPr>
              <a:t>Copernicus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3984625" y="2397125"/>
            <a:ext cx="1917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</a:pPr>
            <a:r>
              <a:rPr lang="en-GB" sz="1800">
                <a:solidFill>
                  <a:srgbClr val="00FFFF"/>
                </a:solidFill>
              </a:rPr>
              <a:t>Galileo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3333750" y="3135313"/>
            <a:ext cx="1917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</a:pPr>
            <a:r>
              <a:rPr lang="en-GB" sz="1800">
                <a:solidFill>
                  <a:srgbClr val="00FFFF"/>
                </a:solidFill>
              </a:rPr>
              <a:t>Brahe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3916363" y="3970338"/>
            <a:ext cx="1917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</a:pPr>
            <a:r>
              <a:rPr lang="en-GB" sz="1800">
                <a:solidFill>
                  <a:srgbClr val="00FFFF"/>
                </a:solidFill>
              </a:rPr>
              <a:t>Kepler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6553200" y="3103563"/>
            <a:ext cx="1917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</a:pPr>
            <a:r>
              <a:rPr lang="en-GB" sz="1800">
                <a:solidFill>
                  <a:srgbClr val="00FFFF"/>
                </a:solidFill>
              </a:rPr>
              <a:t>Newton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765175" y="3435350"/>
            <a:ext cx="1917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</a:pPr>
            <a:r>
              <a:rPr lang="en-GB" sz="1800">
                <a:solidFill>
                  <a:srgbClr val="00FFFF"/>
                </a:solidFill>
              </a:rPr>
              <a:t>1473-1543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3378200" y="3521075"/>
            <a:ext cx="1917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</a:pPr>
            <a:r>
              <a:rPr lang="en-GB" sz="1800">
                <a:solidFill>
                  <a:srgbClr val="00FFFF"/>
                </a:solidFill>
              </a:rPr>
              <a:t>1546-1601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765175" y="3435350"/>
            <a:ext cx="1917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</a:pPr>
            <a:r>
              <a:rPr lang="en-GB" sz="1800">
                <a:solidFill>
                  <a:srgbClr val="00FFFF"/>
                </a:solidFill>
              </a:rPr>
              <a:t>1473-1543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3995738" y="2814638"/>
            <a:ext cx="1917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</a:pPr>
            <a:r>
              <a:rPr lang="en-GB" sz="1800">
                <a:solidFill>
                  <a:srgbClr val="00FFFF"/>
                </a:solidFill>
              </a:rPr>
              <a:t>1564-1642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3916363" y="4376738"/>
            <a:ext cx="1917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</a:pPr>
            <a:r>
              <a:rPr lang="en-GB" sz="1800">
                <a:solidFill>
                  <a:srgbClr val="00FFFF"/>
                </a:solidFill>
              </a:rPr>
              <a:t>1571-1630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6621463" y="3521075"/>
            <a:ext cx="1917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</a:pPr>
            <a:r>
              <a:rPr lang="en-GB" sz="1800">
                <a:solidFill>
                  <a:srgbClr val="00FFFF"/>
                </a:solidFill>
              </a:rPr>
              <a:t>1642-1727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125913" y="579438"/>
            <a:ext cx="487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000">
                <a:solidFill>
                  <a:srgbClr val="FFFFFF"/>
                </a:solidFill>
              </a:rPr>
              <a:t>Planets generally move in one direction relative to the stars, but sometimes they appear to loop back.  This is "retrograde motion".</a:t>
            </a:r>
          </a:p>
        </p:txBody>
      </p:sp>
      <p:pic>
        <p:nvPicPr>
          <p:cNvPr id="5178" name="Picture 58" descr="retromovi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54313" y="3051175"/>
            <a:ext cx="7326312" cy="4508500"/>
          </a:xfrm>
          <a:prstGeom prst="rect">
            <a:avLst/>
          </a:prstGeom>
          <a:noFill/>
        </p:spPr>
      </p:pic>
      <p:sp>
        <p:nvSpPr>
          <p:cNvPr id="5" name="TextBox 4">
            <a:hlinkClick r:id="rId4"/>
          </p:cNvPr>
          <p:cNvSpPr txBox="1"/>
          <p:nvPr/>
        </p:nvSpPr>
        <p:spPr>
          <a:xfrm>
            <a:off x="11112" y="5989637"/>
            <a:ext cx="28216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9999FF"/>
                </a:solidFill>
                <a:hlinkClick r:id="rId4"/>
              </a:rPr>
              <a:t>See also animation</a:t>
            </a:r>
          </a:p>
          <a:p>
            <a:r>
              <a:rPr lang="en-US" u="sng" dirty="0" smtClean="0">
                <a:solidFill>
                  <a:srgbClr val="9999FF"/>
                </a:solidFill>
                <a:hlinkClick r:id="rId4"/>
              </a:rPr>
              <a:t>on Nebraska-Lincoln</a:t>
            </a:r>
          </a:p>
          <a:p>
            <a:r>
              <a:rPr lang="en-US" u="sng" dirty="0" smtClean="0">
                <a:solidFill>
                  <a:srgbClr val="9999FF"/>
                </a:solidFill>
                <a:hlinkClick r:id="rId4"/>
              </a:rPr>
              <a:t>webpage</a:t>
            </a:r>
            <a:endParaRPr lang="en-US" u="sng" dirty="0">
              <a:solidFill>
                <a:srgbClr val="9999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2" y="0"/>
            <a:ext cx="3810000" cy="38100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61963" y="198438"/>
            <a:ext cx="88455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>
                <a:solidFill>
                  <a:srgbClr val="FFFFFF"/>
                </a:solidFill>
              </a:rPr>
              <a:t>But if you support geocentric model, you must attribute retrograde motion to actual motions of planets, leading to loops called “epicycles”.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12838"/>
            <a:ext cx="8128000" cy="5715000"/>
          </a:xfrm>
          <a:prstGeom prst="rect">
            <a:avLst/>
          </a:prstGeom>
          <a:noFill/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893888" y="7035800"/>
            <a:ext cx="6396037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>
                <a:solidFill>
                  <a:srgbClr val="FFFFFF"/>
                </a:solidFill>
              </a:rPr>
              <a:t>Ptolemy's geocentric model (A.D. 140)</a:t>
            </a:r>
          </a:p>
        </p:txBody>
      </p:sp>
      <p:pic>
        <p:nvPicPr>
          <p:cNvPr id="6149" name="Picture 5" descr="marsretrogeocentric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85000" y="3551238"/>
            <a:ext cx="3095625" cy="19050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1766888" y="530225"/>
            <a:ext cx="6396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 sz="2800">
                <a:solidFill>
                  <a:srgbClr val="FFFF66"/>
                </a:solidFill>
              </a:rPr>
              <a:t>"Heliocentric" Model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49263" y="1547813"/>
            <a:ext cx="6154737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FFFFFF"/>
              </a:buClr>
              <a:buSzPct val="45000"/>
              <a:buFont typeface="StarSymbol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 dirty="0">
                <a:solidFill>
                  <a:srgbClr val="FFFFFF"/>
                </a:solidFill>
              </a:rPr>
              <a:t> Rediscovered by Copernicus in 16</a:t>
            </a:r>
            <a:r>
              <a:rPr lang="en-GB" baseline="33000" dirty="0">
                <a:solidFill>
                  <a:srgbClr val="FFFFFF"/>
                </a:solidFill>
              </a:rPr>
              <a:t>th</a:t>
            </a:r>
            <a:r>
              <a:rPr lang="en-GB" dirty="0">
                <a:solidFill>
                  <a:srgbClr val="FFFFFF"/>
                </a:solidFill>
              </a:rPr>
              <a:t> century.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chemeClr val="bg1"/>
              </a:buClr>
              <a:buSzPct val="45000"/>
              <a:buFont typeface="StarSymbol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 dirty="0">
                <a:solidFill>
                  <a:srgbClr val="FFFFFF"/>
                </a:solidFill>
              </a:rPr>
              <a:t> Put Sun at the </a:t>
            </a:r>
            <a:r>
              <a:rPr lang="en-GB" dirty="0" err="1">
                <a:solidFill>
                  <a:srgbClr val="FFFFFF"/>
                </a:solidFill>
              </a:rPr>
              <a:t>center</a:t>
            </a:r>
            <a:r>
              <a:rPr lang="en-GB" dirty="0">
                <a:solidFill>
                  <a:srgbClr val="FFFFFF"/>
                </a:solidFill>
              </a:rPr>
              <a:t> of everything</a:t>
            </a:r>
            <a:r>
              <a:rPr lang="en-GB" dirty="0" smtClean="0">
                <a:solidFill>
                  <a:srgbClr val="FFFFFF"/>
                </a:solidFill>
              </a:rPr>
              <a:t>.  Also Earth</a:t>
            </a:r>
          </a:p>
          <a:p>
            <a:pPr eaLnBrk="1">
              <a:buClr>
                <a:schemeClr val="bg1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 dirty="0">
                <a:solidFill>
                  <a:srgbClr val="FFFFFF"/>
                </a:solidFill>
              </a:rPr>
              <a:t> </a:t>
            </a:r>
            <a:r>
              <a:rPr lang="en-GB" dirty="0" smtClean="0">
                <a:solidFill>
                  <a:srgbClr val="FFFFFF"/>
                </a:solidFill>
              </a:rPr>
              <a:t> spins on axis once a day.</a:t>
            </a: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FFFFFF"/>
              </a:buClr>
              <a:buSzPct val="45000"/>
              <a:buFont typeface="StarSymbol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FFFFFF"/>
              </a:buClr>
              <a:buSzPct val="45000"/>
              <a:buFont typeface="StarSymbol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 dirty="0">
                <a:solidFill>
                  <a:srgbClr val="FFFFFF"/>
                </a:solidFill>
              </a:rPr>
              <a:t> Much simpler.  Almost got rid of retrograde motion.</a:t>
            </a:r>
          </a:p>
          <a:p>
            <a:pPr eaLnBrk="1">
              <a:buClr>
                <a:srgbClr val="FFFFFF"/>
              </a:buClr>
              <a:buSzPct val="45000"/>
              <a:buFont typeface="StarSymbol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FFFFFF"/>
              </a:buClr>
              <a:buSzPct val="45000"/>
              <a:buFont typeface="StarSymbol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 dirty="0">
                <a:solidFill>
                  <a:srgbClr val="FFFFFF"/>
                </a:solidFill>
              </a:rPr>
              <a:t> But </a:t>
            </a:r>
            <a:r>
              <a:rPr lang="en-GB" dirty="0" smtClean="0">
                <a:solidFill>
                  <a:srgbClr val="FFFFFF"/>
                </a:solidFill>
              </a:rPr>
              <a:t>still didn’t predict the positions and motions of the planets better than the geocentric model (due to wrong assumptions about Earth’s motion).</a:t>
            </a: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FFFFFF"/>
              </a:buClr>
              <a:buSzPct val="45000"/>
              <a:buFont typeface="StarSymbol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GB" dirty="0" smtClean="0">
              <a:solidFill>
                <a:srgbClr val="FFFFFF"/>
              </a:solidFill>
            </a:endParaRPr>
          </a:p>
          <a:p>
            <a:pPr eaLnBrk="1">
              <a:buClr>
                <a:srgbClr val="FFFFFF"/>
              </a:buClr>
              <a:buSzPct val="45000"/>
              <a:buFont typeface="StarSymbol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 dirty="0" smtClean="0">
                <a:solidFill>
                  <a:srgbClr val="FFFFFF"/>
                </a:solidFill>
              </a:rPr>
              <a:t> </a:t>
            </a:r>
            <a:r>
              <a:rPr lang="en-GB" dirty="0">
                <a:solidFill>
                  <a:srgbClr val="FFFFFF"/>
                </a:solidFill>
              </a:rPr>
              <a:t>Not generally accepted then.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lum bright="30000" contrast="14000"/>
          </a:blip>
          <a:srcRect/>
          <a:stretch>
            <a:fillRect/>
          </a:stretch>
        </p:blipFill>
        <p:spPr bwMode="auto">
          <a:xfrm>
            <a:off x="6551612" y="3302000"/>
            <a:ext cx="3060700" cy="3392488"/>
          </a:xfrm>
          <a:prstGeom prst="rect">
            <a:avLst/>
          </a:prstGeom>
          <a:noFill/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038850" y="6927850"/>
            <a:ext cx="36147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GB" sz="1600">
                <a:solidFill>
                  <a:srgbClr val="FFFFFF"/>
                </a:solidFill>
              </a:rPr>
              <a:t>Copernicus  1473-1543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34963" y="1168400"/>
            <a:ext cx="2747962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FFFFFF"/>
                </a:solidFill>
              </a:rPr>
              <a:t>Illustration from Copernicus' work showing heliocentric model.</a:t>
            </a:r>
          </a:p>
        </p:txBody>
      </p:sp>
      <p:pic>
        <p:nvPicPr>
          <p:cNvPr id="8197" name="Picture 5" descr="copernicusmode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16313" y="114300"/>
            <a:ext cx="5638800" cy="7323138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>
            <a:lum contrast="14000"/>
          </a:blip>
          <a:srcRect/>
          <a:stretch>
            <a:fillRect/>
          </a:stretch>
        </p:blipFill>
        <p:spPr bwMode="auto">
          <a:xfrm>
            <a:off x="5953124" y="922337"/>
            <a:ext cx="3735388" cy="4000500"/>
          </a:xfrm>
          <a:prstGeom prst="rect">
            <a:avLst/>
          </a:prstGeom>
          <a:noFill/>
        </p:spPr>
      </p:pic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712913" y="396875"/>
            <a:ext cx="6599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2800">
                <a:solidFill>
                  <a:srgbClr val="FFFF00"/>
                </a:solidFill>
              </a:rPr>
              <a:t>Galileo (1564-1642)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31788" y="2139950"/>
            <a:ext cx="5240337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dirty="0">
                <a:solidFill>
                  <a:srgbClr val="FFFFFF"/>
                </a:solidFill>
              </a:rPr>
              <a:t>Built his own </a:t>
            </a:r>
            <a:r>
              <a:rPr lang="en-GB" dirty="0" smtClean="0">
                <a:solidFill>
                  <a:srgbClr val="FFFFFF"/>
                </a:solidFill>
              </a:rPr>
              <a:t>telescope in 1609.</a:t>
            </a: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dirty="0">
                <a:solidFill>
                  <a:srgbClr val="FFFFFF"/>
                </a:solidFill>
              </a:rPr>
              <a:t>Discovered four moons orbiting Jupiter =&gt; Earth is not </a:t>
            </a:r>
            <a:r>
              <a:rPr lang="en-GB" dirty="0" err="1">
                <a:solidFill>
                  <a:srgbClr val="FFFFFF"/>
                </a:solidFill>
              </a:rPr>
              <a:t>center</a:t>
            </a:r>
            <a:r>
              <a:rPr lang="en-GB" dirty="0">
                <a:solidFill>
                  <a:srgbClr val="FFFFFF"/>
                </a:solidFill>
              </a:rPr>
              <a:t> of all things!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dirty="0">
                <a:solidFill>
                  <a:srgbClr val="FFFFFF"/>
                </a:solidFill>
              </a:rPr>
              <a:t>Discovered phases of Venus, inconsistent with geocentric model</a:t>
            </a:r>
            <a:r>
              <a:rPr lang="en-GB" dirty="0" smtClean="0">
                <a:solidFill>
                  <a:srgbClr val="FFFFFF"/>
                </a:solidFill>
              </a:rPr>
              <a:t>.</a:t>
            </a:r>
          </a:p>
          <a:p>
            <a:pPr eaLnBrk="1"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dirty="0" smtClean="0">
                <a:solidFill>
                  <a:srgbClr val="FFFFFF"/>
                </a:solidFill>
              </a:rPr>
              <a:t>Co-discovered </a:t>
            </a:r>
            <a:r>
              <a:rPr lang="en-GB" dirty="0">
                <a:solidFill>
                  <a:srgbClr val="FFFFFF"/>
                </a:solidFill>
              </a:rPr>
              <a:t>sunspots.  Deduced Sun rotated on its axis.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30722" name="Picture 2" descr="http://museumvictoria.com.au/scidiscovery/images/mn006309_w56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92912" y="5075237"/>
            <a:ext cx="2172219" cy="2324885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2465388" y="512763"/>
            <a:ext cx="5160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800">
                <a:solidFill>
                  <a:srgbClr val="FFFF00"/>
                </a:solidFill>
              </a:rPr>
              <a:t>Kepler (1571-1630)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lum contrast="6000"/>
          </a:blip>
          <a:srcRect/>
          <a:stretch>
            <a:fillRect/>
          </a:stretch>
        </p:blipFill>
        <p:spPr bwMode="auto">
          <a:xfrm>
            <a:off x="5637212" y="1851025"/>
            <a:ext cx="3899755" cy="4443412"/>
          </a:xfrm>
          <a:prstGeom prst="rect">
            <a:avLst/>
          </a:prstGeom>
          <a:noFill/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47688" y="2108200"/>
            <a:ext cx="469265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dirty="0">
                <a:solidFill>
                  <a:srgbClr val="FFFFFF"/>
                </a:solidFill>
              </a:rPr>
              <a:t>Used </a:t>
            </a:r>
            <a:r>
              <a:rPr lang="en-GB" dirty="0" err="1">
                <a:solidFill>
                  <a:srgbClr val="FFFFFF"/>
                </a:solidFill>
              </a:rPr>
              <a:t>Tycho</a:t>
            </a:r>
            <a:r>
              <a:rPr lang="en-GB" dirty="0">
                <a:solidFill>
                  <a:srgbClr val="FFFFFF"/>
                </a:solidFill>
              </a:rPr>
              <a:t> Brahe's precise data on apparent planet motions and relative distances.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dirty="0">
                <a:solidFill>
                  <a:srgbClr val="FFFFFF"/>
                </a:solidFill>
              </a:rPr>
              <a:t>Deduced three laws of planetary </a:t>
            </a:r>
            <a:r>
              <a:rPr lang="en-GB" dirty="0" smtClean="0">
                <a:solidFill>
                  <a:srgbClr val="FFFFFF"/>
                </a:solidFill>
              </a:rPr>
              <a:t>motion, which explained their positions and motions much better than Copernicus’ model.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1C74F-A3A5-4E92-A254-3050AC8E3B7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2546350" y="438150"/>
            <a:ext cx="5022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800" u="sng">
                <a:solidFill>
                  <a:srgbClr val="FFFF00"/>
                </a:solidFill>
              </a:rPr>
              <a:t>Kepler's First Law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547688" y="1670050"/>
            <a:ext cx="659923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>
                <a:solidFill>
                  <a:srgbClr val="FFFFFF"/>
                </a:solidFill>
              </a:rPr>
              <a:t>The orbits of the planets are elliptical (not circular) with the Sun at one focus of the ellipse.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13" y="3367088"/>
            <a:ext cx="5103812" cy="3841750"/>
          </a:xfrm>
          <a:prstGeom prst="rect">
            <a:avLst/>
          </a:prstGeom>
          <a:noFill/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235575" y="4408487"/>
            <a:ext cx="4224338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u="sng" dirty="0">
                <a:solidFill>
                  <a:srgbClr val="FFFFFF"/>
                </a:solidFill>
              </a:rPr>
              <a:t>Ellipses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endParaRPr lang="en-GB" u="sng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dirty="0">
                <a:solidFill>
                  <a:srgbClr val="FFFFFF"/>
                </a:solidFill>
              </a:rPr>
              <a:t>eccentricity =  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dirty="0" smtClean="0">
                <a:solidFill>
                  <a:srgbClr val="FFFFFF"/>
                </a:solidFill>
              </a:rPr>
              <a:t>(</a:t>
            </a:r>
            <a:r>
              <a:rPr lang="en-GB" dirty="0">
                <a:solidFill>
                  <a:srgbClr val="FFFFFF"/>
                </a:solidFill>
              </a:rPr>
              <a:t>flatness of ellipse)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7097712" y="5303837"/>
            <a:ext cx="2568575" cy="15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573712" y="4922837"/>
            <a:ext cx="422433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dirty="0">
                <a:solidFill>
                  <a:srgbClr val="FFFFFF"/>
                </a:solidFill>
              </a:rPr>
              <a:t>                   distance between foci</a:t>
            </a:r>
          </a:p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dirty="0">
                <a:solidFill>
                  <a:srgbClr val="FFFFFF"/>
                </a:solidFill>
              </a:rPr>
              <a:t>                       major axis length</a:t>
            </a:r>
          </a:p>
        </p:txBody>
      </p:sp>
      <p:pic>
        <p:nvPicPr>
          <p:cNvPr id="11272" name="Picture 8" descr="ellipsefoci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83866" y="2612378"/>
            <a:ext cx="3363912" cy="1870075"/>
          </a:xfrm>
          <a:prstGeom prst="rect">
            <a:avLst/>
          </a:prstGeom>
          <a:noFill/>
        </p:spPr>
      </p:pic>
      <p:sp>
        <p:nvSpPr>
          <p:cNvPr id="2" name="TextBox 1">
            <a:hlinkClick r:id="rId5"/>
          </p:cNvPr>
          <p:cNvSpPr txBox="1"/>
          <p:nvPr/>
        </p:nvSpPr>
        <p:spPr>
          <a:xfrm>
            <a:off x="5750242" y="6599237"/>
            <a:ext cx="3913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9999FF"/>
                </a:solidFill>
              </a:rPr>
              <a:t>Nebraska-Lincoln eccentricity</a:t>
            </a:r>
          </a:p>
          <a:p>
            <a:r>
              <a:rPr lang="en-US" u="sng" dirty="0" smtClean="0">
                <a:solidFill>
                  <a:srgbClr val="9999FF"/>
                </a:solidFill>
              </a:rPr>
              <a:t>demonstrator</a:t>
            </a:r>
            <a:endParaRPr lang="en-US" u="sng" dirty="0">
              <a:solidFill>
                <a:srgbClr val="9999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488237" y="7007225"/>
            <a:ext cx="2352675" cy="401638"/>
          </a:xfrm>
        </p:spPr>
        <p:txBody>
          <a:bodyPr/>
          <a:lstStyle/>
          <a:p>
            <a:fld id="{0A91C74F-A3A5-4E92-A254-3050AC8E3B7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 animBg="1"/>
      <p:bldP spid="11271" grpId="0"/>
      <p:bldP spid="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49564</TotalTime>
  <Words>1026</Words>
  <Application>Microsoft Office PowerPoint</Application>
  <PresentationFormat>Custom</PresentationFormat>
  <Paragraphs>161</Paragraphs>
  <Slides>21</Slides>
  <Notes>21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Rich</cp:lastModifiedBy>
  <cp:revision>79</cp:revision>
  <cp:lastPrinted>2014-08-13T16:05:39Z</cp:lastPrinted>
  <dcterms:modified xsi:type="dcterms:W3CDTF">2014-08-13T16:16:58Z</dcterms:modified>
</cp:coreProperties>
</file>