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handoutMasterIdLst>
    <p:handoutMasterId r:id="rId71"/>
  </p:handoutMasterIdLst>
  <p:sldIdLst>
    <p:sldId id="802" r:id="rId2"/>
    <p:sldId id="879" r:id="rId3"/>
    <p:sldId id="880" r:id="rId4"/>
    <p:sldId id="882" r:id="rId5"/>
    <p:sldId id="883" r:id="rId6"/>
    <p:sldId id="884" r:id="rId7"/>
    <p:sldId id="892" r:id="rId8"/>
    <p:sldId id="885" r:id="rId9"/>
    <p:sldId id="890" r:id="rId10"/>
    <p:sldId id="891" r:id="rId11"/>
    <p:sldId id="810" r:id="rId12"/>
    <p:sldId id="886" r:id="rId13"/>
    <p:sldId id="887" r:id="rId14"/>
    <p:sldId id="888" r:id="rId15"/>
    <p:sldId id="906" r:id="rId16"/>
    <p:sldId id="907" r:id="rId17"/>
    <p:sldId id="909" r:id="rId18"/>
    <p:sldId id="889" r:id="rId19"/>
    <p:sldId id="911" r:id="rId20"/>
    <p:sldId id="921" r:id="rId21"/>
    <p:sldId id="922" r:id="rId22"/>
    <p:sldId id="920" r:id="rId23"/>
    <p:sldId id="923" r:id="rId24"/>
    <p:sldId id="836" r:id="rId25"/>
    <p:sldId id="805" r:id="rId26"/>
    <p:sldId id="806" r:id="rId27"/>
    <p:sldId id="837" r:id="rId28"/>
    <p:sldId id="838" r:id="rId29"/>
    <p:sldId id="893" r:id="rId30"/>
    <p:sldId id="842" r:id="rId31"/>
    <p:sldId id="843" r:id="rId32"/>
    <p:sldId id="919" r:id="rId33"/>
    <p:sldId id="844" r:id="rId34"/>
    <p:sldId id="839" r:id="rId35"/>
    <p:sldId id="840" r:id="rId36"/>
    <p:sldId id="845" r:id="rId37"/>
    <p:sldId id="847" r:id="rId38"/>
    <p:sldId id="848" r:id="rId39"/>
    <p:sldId id="852" r:id="rId40"/>
    <p:sldId id="855" r:id="rId41"/>
    <p:sldId id="913" r:id="rId42"/>
    <p:sldId id="862" r:id="rId43"/>
    <p:sldId id="905" r:id="rId44"/>
    <p:sldId id="856" r:id="rId45"/>
    <p:sldId id="857" r:id="rId46"/>
    <p:sldId id="876" r:id="rId47"/>
    <p:sldId id="894" r:id="rId48"/>
    <p:sldId id="877" r:id="rId49"/>
    <p:sldId id="895" r:id="rId50"/>
    <p:sldId id="868" r:id="rId51"/>
    <p:sldId id="927" r:id="rId52"/>
    <p:sldId id="898" r:id="rId53"/>
    <p:sldId id="900" r:id="rId54"/>
    <p:sldId id="899" r:id="rId55"/>
    <p:sldId id="896" r:id="rId56"/>
    <p:sldId id="924" r:id="rId57"/>
    <p:sldId id="901" r:id="rId58"/>
    <p:sldId id="904" r:id="rId59"/>
    <p:sldId id="903" r:id="rId60"/>
    <p:sldId id="925" r:id="rId61"/>
    <p:sldId id="872" r:id="rId62"/>
    <p:sldId id="915" r:id="rId63"/>
    <p:sldId id="918" r:id="rId64"/>
    <p:sldId id="916" r:id="rId65"/>
    <p:sldId id="912" r:id="rId66"/>
    <p:sldId id="926" r:id="rId67"/>
    <p:sldId id="928" r:id="rId68"/>
    <p:sldId id="917" r:id="rId69"/>
  </p:sldIdLst>
  <p:sldSz cx="9144000" cy="6858000" type="screen4x3"/>
  <p:notesSz cx="9601200" cy="7315200"/>
  <p:defaultTextStyle>
    <a:defPPr>
      <a:defRPr lang="en-US"/>
    </a:defPPr>
    <a:lvl1pPr algn="l" rtl="0" fontAlgn="base">
      <a:spcBef>
        <a:spcPct val="0"/>
      </a:spcBef>
      <a:spcAft>
        <a:spcPct val="0"/>
      </a:spcAft>
      <a:defRPr sz="1400" kern="1200">
        <a:solidFill>
          <a:srgbClr val="000000"/>
        </a:solidFill>
        <a:latin typeface="Helvetica" pitchFamily="-128" charset="0"/>
        <a:ea typeface="+mn-ea"/>
        <a:cs typeface="+mn-cs"/>
      </a:defRPr>
    </a:lvl1pPr>
    <a:lvl2pPr marL="457200" algn="l" rtl="0" fontAlgn="base">
      <a:spcBef>
        <a:spcPct val="0"/>
      </a:spcBef>
      <a:spcAft>
        <a:spcPct val="0"/>
      </a:spcAft>
      <a:defRPr sz="1400" kern="1200">
        <a:solidFill>
          <a:srgbClr val="000000"/>
        </a:solidFill>
        <a:latin typeface="Helvetica" pitchFamily="-128" charset="0"/>
        <a:ea typeface="+mn-ea"/>
        <a:cs typeface="+mn-cs"/>
      </a:defRPr>
    </a:lvl2pPr>
    <a:lvl3pPr marL="914400" algn="l" rtl="0" fontAlgn="base">
      <a:spcBef>
        <a:spcPct val="0"/>
      </a:spcBef>
      <a:spcAft>
        <a:spcPct val="0"/>
      </a:spcAft>
      <a:defRPr sz="1400" kern="1200">
        <a:solidFill>
          <a:srgbClr val="000000"/>
        </a:solidFill>
        <a:latin typeface="Helvetica" pitchFamily="-128" charset="0"/>
        <a:ea typeface="+mn-ea"/>
        <a:cs typeface="+mn-cs"/>
      </a:defRPr>
    </a:lvl3pPr>
    <a:lvl4pPr marL="1371600" algn="l" rtl="0" fontAlgn="base">
      <a:spcBef>
        <a:spcPct val="0"/>
      </a:spcBef>
      <a:spcAft>
        <a:spcPct val="0"/>
      </a:spcAft>
      <a:defRPr sz="1400" kern="1200">
        <a:solidFill>
          <a:srgbClr val="000000"/>
        </a:solidFill>
        <a:latin typeface="Helvetica" pitchFamily="-128" charset="0"/>
        <a:ea typeface="+mn-ea"/>
        <a:cs typeface="+mn-cs"/>
      </a:defRPr>
    </a:lvl4pPr>
    <a:lvl5pPr marL="1828800" algn="l" rtl="0" fontAlgn="base">
      <a:spcBef>
        <a:spcPct val="0"/>
      </a:spcBef>
      <a:spcAft>
        <a:spcPct val="0"/>
      </a:spcAft>
      <a:defRPr sz="1400" kern="1200">
        <a:solidFill>
          <a:srgbClr val="000000"/>
        </a:solidFill>
        <a:latin typeface="Helvetica" pitchFamily="-128" charset="0"/>
        <a:ea typeface="+mn-ea"/>
        <a:cs typeface="+mn-cs"/>
      </a:defRPr>
    </a:lvl5pPr>
    <a:lvl6pPr marL="2286000" algn="l" defTabSz="914400" rtl="0" eaLnBrk="1" latinLnBrk="0" hangingPunct="1">
      <a:defRPr sz="1400" kern="1200">
        <a:solidFill>
          <a:srgbClr val="000000"/>
        </a:solidFill>
        <a:latin typeface="Helvetica" pitchFamily="-128" charset="0"/>
        <a:ea typeface="+mn-ea"/>
        <a:cs typeface="+mn-cs"/>
      </a:defRPr>
    </a:lvl6pPr>
    <a:lvl7pPr marL="2743200" algn="l" defTabSz="914400" rtl="0" eaLnBrk="1" latinLnBrk="0" hangingPunct="1">
      <a:defRPr sz="1400" kern="1200">
        <a:solidFill>
          <a:srgbClr val="000000"/>
        </a:solidFill>
        <a:latin typeface="Helvetica" pitchFamily="-128" charset="0"/>
        <a:ea typeface="+mn-ea"/>
        <a:cs typeface="+mn-cs"/>
      </a:defRPr>
    </a:lvl7pPr>
    <a:lvl8pPr marL="3200400" algn="l" defTabSz="914400" rtl="0" eaLnBrk="1" latinLnBrk="0" hangingPunct="1">
      <a:defRPr sz="1400" kern="1200">
        <a:solidFill>
          <a:srgbClr val="000000"/>
        </a:solidFill>
        <a:latin typeface="Helvetica" pitchFamily="-128" charset="0"/>
        <a:ea typeface="+mn-ea"/>
        <a:cs typeface="+mn-cs"/>
      </a:defRPr>
    </a:lvl8pPr>
    <a:lvl9pPr marL="3657600" algn="l" defTabSz="914400" rtl="0" eaLnBrk="1" latinLnBrk="0" hangingPunct="1">
      <a:defRPr sz="1400" kern="1200">
        <a:solidFill>
          <a:srgbClr val="000000"/>
        </a:solidFill>
        <a:latin typeface="Helvetica" pitchFamily="-12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4080"/>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43" autoAdjust="0"/>
    <p:restoredTop sz="90929"/>
  </p:normalViewPr>
  <p:slideViewPr>
    <p:cSldViewPr>
      <p:cViewPr varScale="1">
        <p:scale>
          <a:sx n="61" d="100"/>
          <a:sy n="61" d="100"/>
        </p:scale>
        <p:origin x="75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7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image" Target="../media/image57.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6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3"/>
            <a:ext cx="4160520" cy="365760"/>
          </a:xfrm>
          <a:prstGeom prst="rect">
            <a:avLst/>
          </a:prstGeom>
          <a:noFill/>
          <a:ln w="9525">
            <a:noFill/>
            <a:miter lim="800000"/>
            <a:headEnd/>
            <a:tailEnd/>
          </a:ln>
          <a:effectLst/>
        </p:spPr>
        <p:txBody>
          <a:bodyPr vert="horz" wrap="square" lIns="96626" tIns="48313" rIns="96626" bIns="48313" numCol="1" anchor="t" anchorCtr="0" compatLnSpc="1">
            <a:prstTxWarp prst="textNoShape">
              <a:avLst/>
            </a:prstTxWarp>
          </a:bodyPr>
          <a:lstStyle>
            <a:lvl1pPr>
              <a:defRPr sz="1200">
                <a:solidFill>
                  <a:schemeClr val="tx1"/>
                </a:solidFill>
                <a:latin typeface="Times New Roman" pitchFamily="18" charset="0"/>
              </a:defRPr>
            </a:lvl1pPr>
          </a:lstStyle>
          <a:p>
            <a:endParaRPr lang="en-US"/>
          </a:p>
        </p:txBody>
      </p:sp>
      <p:sp>
        <p:nvSpPr>
          <p:cNvPr id="89091" name="Rectangle 3"/>
          <p:cNvSpPr>
            <a:spLocks noGrp="1" noChangeArrowheads="1"/>
          </p:cNvSpPr>
          <p:nvPr>
            <p:ph type="dt" sz="quarter" idx="1"/>
          </p:nvPr>
        </p:nvSpPr>
        <p:spPr bwMode="auto">
          <a:xfrm>
            <a:off x="5440680" y="3"/>
            <a:ext cx="4160520" cy="365760"/>
          </a:xfrm>
          <a:prstGeom prst="rect">
            <a:avLst/>
          </a:prstGeom>
          <a:noFill/>
          <a:ln w="9525">
            <a:noFill/>
            <a:miter lim="800000"/>
            <a:headEnd/>
            <a:tailEnd/>
          </a:ln>
          <a:effectLst/>
        </p:spPr>
        <p:txBody>
          <a:bodyPr vert="horz" wrap="square" lIns="96626" tIns="48313" rIns="96626" bIns="48313" numCol="1" anchor="t" anchorCtr="0" compatLnSpc="1">
            <a:prstTxWarp prst="textNoShape">
              <a:avLst/>
            </a:prstTxWarp>
          </a:bodyPr>
          <a:lstStyle>
            <a:lvl1pPr algn="r">
              <a:defRPr sz="1200">
                <a:solidFill>
                  <a:schemeClr val="tx1"/>
                </a:solidFill>
                <a:latin typeface="Times New Roman" pitchFamily="18" charset="0"/>
              </a:defRPr>
            </a:lvl1pPr>
          </a:lstStyle>
          <a:p>
            <a:endParaRPr lang="en-US"/>
          </a:p>
        </p:txBody>
      </p:sp>
      <p:sp>
        <p:nvSpPr>
          <p:cNvPr id="89092" name="Rectangle 4"/>
          <p:cNvSpPr>
            <a:spLocks noGrp="1" noChangeArrowheads="1"/>
          </p:cNvSpPr>
          <p:nvPr>
            <p:ph type="ftr" sz="quarter" idx="2"/>
          </p:nvPr>
        </p:nvSpPr>
        <p:spPr bwMode="auto">
          <a:xfrm>
            <a:off x="0" y="6949440"/>
            <a:ext cx="4160520" cy="365760"/>
          </a:xfrm>
          <a:prstGeom prst="rect">
            <a:avLst/>
          </a:prstGeom>
          <a:noFill/>
          <a:ln w="9525">
            <a:noFill/>
            <a:miter lim="800000"/>
            <a:headEnd/>
            <a:tailEnd/>
          </a:ln>
          <a:effectLst/>
        </p:spPr>
        <p:txBody>
          <a:bodyPr vert="horz" wrap="square" lIns="96626" tIns="48313" rIns="96626" bIns="48313" numCol="1" anchor="b" anchorCtr="0" compatLnSpc="1">
            <a:prstTxWarp prst="textNoShape">
              <a:avLst/>
            </a:prstTxWarp>
          </a:bodyPr>
          <a:lstStyle>
            <a:lvl1pPr>
              <a:defRPr sz="1200">
                <a:solidFill>
                  <a:schemeClr val="tx1"/>
                </a:solidFill>
                <a:latin typeface="Times New Roman" pitchFamily="18" charset="0"/>
              </a:defRPr>
            </a:lvl1pPr>
          </a:lstStyle>
          <a:p>
            <a:endParaRPr lang="en-US"/>
          </a:p>
        </p:txBody>
      </p:sp>
      <p:sp>
        <p:nvSpPr>
          <p:cNvPr id="89093" name="Rectangle 5"/>
          <p:cNvSpPr>
            <a:spLocks noGrp="1" noChangeArrowheads="1"/>
          </p:cNvSpPr>
          <p:nvPr>
            <p:ph type="sldNum" sz="quarter" idx="3"/>
          </p:nvPr>
        </p:nvSpPr>
        <p:spPr bwMode="auto">
          <a:xfrm>
            <a:off x="5440680" y="6949440"/>
            <a:ext cx="4160520" cy="365760"/>
          </a:xfrm>
          <a:prstGeom prst="rect">
            <a:avLst/>
          </a:prstGeom>
          <a:noFill/>
          <a:ln w="9525">
            <a:noFill/>
            <a:miter lim="800000"/>
            <a:headEnd/>
            <a:tailEnd/>
          </a:ln>
          <a:effectLst/>
        </p:spPr>
        <p:txBody>
          <a:bodyPr vert="horz" wrap="square" lIns="96626" tIns="48313" rIns="96626" bIns="48313" numCol="1" anchor="b" anchorCtr="0" compatLnSpc="1">
            <a:prstTxWarp prst="textNoShape">
              <a:avLst/>
            </a:prstTxWarp>
          </a:bodyPr>
          <a:lstStyle>
            <a:lvl1pPr algn="r">
              <a:defRPr sz="1200">
                <a:solidFill>
                  <a:schemeClr val="tx1"/>
                </a:solidFill>
                <a:latin typeface="Times New Roman" pitchFamily="18" charset="0"/>
              </a:defRPr>
            </a:lvl1pPr>
          </a:lstStyle>
          <a:p>
            <a:fld id="{BD4BE5FA-6E61-4FBB-9216-7C791BEBA5FA}" type="slidenum">
              <a:rPr lang="en-US"/>
              <a:pPr/>
              <a:t>‹#›</a:t>
            </a:fld>
            <a:endParaRPr lang="en-US"/>
          </a:p>
        </p:txBody>
      </p:sp>
    </p:spTree>
    <p:extLst>
      <p:ext uri="{BB962C8B-B14F-4D97-AF65-F5344CB8AC3E}">
        <p14:creationId xmlns:p14="http://schemas.microsoft.com/office/powerpoint/2010/main" val="3259595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3"/>
            <a:ext cx="4160520" cy="365760"/>
          </a:xfrm>
          <a:prstGeom prst="rect">
            <a:avLst/>
          </a:prstGeom>
          <a:noFill/>
          <a:ln w="9525">
            <a:noFill/>
            <a:miter lim="800000"/>
            <a:headEnd/>
            <a:tailEnd/>
          </a:ln>
          <a:effectLst/>
        </p:spPr>
        <p:txBody>
          <a:bodyPr vert="horz" wrap="square" lIns="96626" tIns="48313" rIns="96626" bIns="48313" numCol="1" anchor="t" anchorCtr="0" compatLnSpc="1">
            <a:prstTxWarp prst="textNoShape">
              <a:avLst/>
            </a:prstTxWarp>
          </a:bodyPr>
          <a:lstStyle>
            <a:lvl1pPr>
              <a:defRPr sz="1200">
                <a:solidFill>
                  <a:schemeClr val="tx1"/>
                </a:solidFill>
                <a:latin typeface="Times New Roman" pitchFamily="18" charset="0"/>
              </a:defRPr>
            </a:lvl1pPr>
          </a:lstStyle>
          <a:p>
            <a:endParaRPr lang="en-US"/>
          </a:p>
        </p:txBody>
      </p:sp>
      <p:sp>
        <p:nvSpPr>
          <p:cNvPr id="83971" name="Rectangle 3"/>
          <p:cNvSpPr>
            <a:spLocks noGrp="1" noChangeArrowheads="1"/>
          </p:cNvSpPr>
          <p:nvPr>
            <p:ph type="dt" idx="1"/>
          </p:nvPr>
        </p:nvSpPr>
        <p:spPr bwMode="auto">
          <a:xfrm>
            <a:off x="5440680" y="3"/>
            <a:ext cx="4160520" cy="365760"/>
          </a:xfrm>
          <a:prstGeom prst="rect">
            <a:avLst/>
          </a:prstGeom>
          <a:noFill/>
          <a:ln w="9525">
            <a:noFill/>
            <a:miter lim="800000"/>
            <a:headEnd/>
            <a:tailEnd/>
          </a:ln>
          <a:effectLst/>
        </p:spPr>
        <p:txBody>
          <a:bodyPr vert="horz" wrap="square" lIns="96626" tIns="48313" rIns="96626" bIns="48313" numCol="1" anchor="t" anchorCtr="0" compatLnSpc="1">
            <a:prstTxWarp prst="textNoShape">
              <a:avLst/>
            </a:prstTxWarp>
          </a:bodyPr>
          <a:lstStyle>
            <a:lvl1pPr algn="r">
              <a:defRPr sz="1200">
                <a:solidFill>
                  <a:schemeClr val="tx1"/>
                </a:solidFill>
                <a:latin typeface="Times New Roman" pitchFamily="18" charset="0"/>
              </a:defRPr>
            </a:lvl1pPr>
          </a:lstStyle>
          <a:p>
            <a:endParaRPr lang="en-US"/>
          </a:p>
        </p:txBody>
      </p:sp>
      <p:sp>
        <p:nvSpPr>
          <p:cNvPr id="83972" name="Rectangle 4"/>
          <p:cNvSpPr>
            <a:spLocks noGrp="1" noRot="1" noChangeAspect="1" noChangeArrowheads="1" noTextEdit="1"/>
          </p:cNvSpPr>
          <p:nvPr>
            <p:ph type="sldImg" idx="2"/>
          </p:nvPr>
        </p:nvSpPr>
        <p:spPr bwMode="auto">
          <a:xfrm>
            <a:off x="2971800" y="547688"/>
            <a:ext cx="3657600" cy="2743200"/>
          </a:xfrm>
          <a:prstGeom prst="rect">
            <a:avLst/>
          </a:prstGeom>
          <a:noFill/>
          <a:ln w="9525">
            <a:solidFill>
              <a:srgbClr val="000000"/>
            </a:solidFill>
            <a:miter lim="800000"/>
            <a:headEnd/>
            <a:tailEnd/>
          </a:ln>
          <a:effectLst/>
        </p:spPr>
      </p:sp>
      <p:sp>
        <p:nvSpPr>
          <p:cNvPr id="83973" name="Rectangle 5"/>
          <p:cNvSpPr>
            <a:spLocks noGrp="1" noChangeArrowheads="1"/>
          </p:cNvSpPr>
          <p:nvPr>
            <p:ph type="body" sz="quarter" idx="3"/>
          </p:nvPr>
        </p:nvSpPr>
        <p:spPr bwMode="auto">
          <a:xfrm>
            <a:off x="1280160" y="3474720"/>
            <a:ext cx="7040880" cy="3291840"/>
          </a:xfrm>
          <a:prstGeom prst="rect">
            <a:avLst/>
          </a:prstGeom>
          <a:noFill/>
          <a:ln w="9525">
            <a:noFill/>
            <a:miter lim="800000"/>
            <a:headEnd/>
            <a:tailEnd/>
          </a:ln>
          <a:effectLst/>
        </p:spPr>
        <p:txBody>
          <a:bodyPr vert="horz" wrap="square" lIns="96626" tIns="48313" rIns="96626" bIns="4831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3974" name="Rectangle 6"/>
          <p:cNvSpPr>
            <a:spLocks noGrp="1" noChangeArrowheads="1"/>
          </p:cNvSpPr>
          <p:nvPr>
            <p:ph type="ftr" sz="quarter" idx="4"/>
          </p:nvPr>
        </p:nvSpPr>
        <p:spPr bwMode="auto">
          <a:xfrm>
            <a:off x="0" y="6949440"/>
            <a:ext cx="4160520" cy="365760"/>
          </a:xfrm>
          <a:prstGeom prst="rect">
            <a:avLst/>
          </a:prstGeom>
          <a:noFill/>
          <a:ln w="9525">
            <a:noFill/>
            <a:miter lim="800000"/>
            <a:headEnd/>
            <a:tailEnd/>
          </a:ln>
          <a:effectLst/>
        </p:spPr>
        <p:txBody>
          <a:bodyPr vert="horz" wrap="square" lIns="96626" tIns="48313" rIns="96626" bIns="48313" numCol="1" anchor="b" anchorCtr="0" compatLnSpc="1">
            <a:prstTxWarp prst="textNoShape">
              <a:avLst/>
            </a:prstTxWarp>
          </a:bodyPr>
          <a:lstStyle>
            <a:lvl1pPr>
              <a:defRPr sz="1200">
                <a:solidFill>
                  <a:schemeClr val="tx1"/>
                </a:solidFill>
                <a:latin typeface="Times New Roman" pitchFamily="18" charset="0"/>
              </a:defRPr>
            </a:lvl1pPr>
          </a:lstStyle>
          <a:p>
            <a:endParaRPr lang="en-US"/>
          </a:p>
        </p:txBody>
      </p:sp>
      <p:sp>
        <p:nvSpPr>
          <p:cNvPr id="83975" name="Rectangle 7"/>
          <p:cNvSpPr>
            <a:spLocks noGrp="1" noChangeArrowheads="1"/>
          </p:cNvSpPr>
          <p:nvPr>
            <p:ph type="sldNum" sz="quarter" idx="5"/>
          </p:nvPr>
        </p:nvSpPr>
        <p:spPr bwMode="auto">
          <a:xfrm>
            <a:off x="5440680" y="6949440"/>
            <a:ext cx="4160520" cy="365760"/>
          </a:xfrm>
          <a:prstGeom prst="rect">
            <a:avLst/>
          </a:prstGeom>
          <a:noFill/>
          <a:ln w="9525">
            <a:noFill/>
            <a:miter lim="800000"/>
            <a:headEnd/>
            <a:tailEnd/>
          </a:ln>
          <a:effectLst/>
        </p:spPr>
        <p:txBody>
          <a:bodyPr vert="horz" wrap="square" lIns="96626" tIns="48313" rIns="96626" bIns="48313" numCol="1" anchor="b" anchorCtr="0" compatLnSpc="1">
            <a:prstTxWarp prst="textNoShape">
              <a:avLst/>
            </a:prstTxWarp>
          </a:bodyPr>
          <a:lstStyle>
            <a:lvl1pPr algn="r">
              <a:defRPr sz="1200">
                <a:solidFill>
                  <a:schemeClr val="tx1"/>
                </a:solidFill>
                <a:latin typeface="Times New Roman" pitchFamily="18" charset="0"/>
              </a:defRPr>
            </a:lvl1pPr>
          </a:lstStyle>
          <a:p>
            <a:fld id="{2E78584A-AF5A-49EE-AA6F-FCB182CC3CAF}" type="slidenum">
              <a:rPr lang="en-US"/>
              <a:pPr/>
              <a:t>‹#›</a:t>
            </a:fld>
            <a:endParaRPr lang="en-US"/>
          </a:p>
        </p:txBody>
      </p:sp>
    </p:spTree>
    <p:extLst>
      <p:ext uri="{BB962C8B-B14F-4D97-AF65-F5344CB8AC3E}">
        <p14:creationId xmlns:p14="http://schemas.microsoft.com/office/powerpoint/2010/main" val="182797230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76C419-B96A-422C-AF8E-AA7CB6D87FCB}" type="slidenum">
              <a:rPr lang="en-US"/>
              <a:pPr/>
              <a:t>1</a:t>
            </a:fld>
            <a:endParaRPr lang="en-US"/>
          </a:p>
        </p:txBody>
      </p:sp>
      <p:sp>
        <p:nvSpPr>
          <p:cNvPr id="1091586" name="Rectangle 2"/>
          <p:cNvSpPr>
            <a:spLocks noGrp="1" noRot="1" noChangeAspect="1" noChangeArrowheads="1" noTextEdit="1"/>
          </p:cNvSpPr>
          <p:nvPr>
            <p:ph type="sldImg"/>
          </p:nvPr>
        </p:nvSpPr>
        <p:spPr>
          <a:ln/>
        </p:spPr>
      </p:sp>
      <p:sp>
        <p:nvSpPr>
          <p:cNvPr id="10915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02597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0BFBF3-FC6E-42D8-A3BF-EAC4DD3A21D6}" type="slidenum">
              <a:rPr lang="en-US"/>
              <a:pPr/>
              <a:t>10</a:t>
            </a:fld>
            <a:endParaRPr lang="en-US"/>
          </a:p>
        </p:txBody>
      </p:sp>
      <p:sp>
        <p:nvSpPr>
          <p:cNvPr id="1104898" name="Rectangle 2"/>
          <p:cNvSpPr>
            <a:spLocks noGrp="1" noRot="1" noChangeAspect="1" noChangeArrowheads="1" noTextEdit="1"/>
          </p:cNvSpPr>
          <p:nvPr>
            <p:ph type="sldImg"/>
          </p:nvPr>
        </p:nvSpPr>
        <p:spPr>
          <a:ln/>
        </p:spPr>
      </p:sp>
      <p:sp>
        <p:nvSpPr>
          <p:cNvPr id="1104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01097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11</a:t>
            </a:fld>
            <a:endParaRPr lang="en-US"/>
          </a:p>
        </p:txBody>
      </p:sp>
    </p:spTree>
    <p:extLst>
      <p:ext uri="{BB962C8B-B14F-4D97-AF65-F5344CB8AC3E}">
        <p14:creationId xmlns:p14="http://schemas.microsoft.com/office/powerpoint/2010/main" val="201600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1"/>
          <p:cNvSpPr>
            <a:spLocks noGrp="1" noRot="1" noChangeAspect="1" noChangeArrowheads="1" noTextEdit="1"/>
          </p:cNvSpPr>
          <p:nvPr>
            <p:ph type="sldImg"/>
          </p:nvPr>
        </p:nvSpPr>
        <p:spPr>
          <a:ln/>
        </p:spPr>
      </p:sp>
      <p:sp>
        <p:nvSpPr>
          <p:cNvPr id="45059" name="Rectangle 2"/>
          <p:cNvSpPr txBox="1">
            <a:spLocks noGrp="1" noChangeArrowheads="1"/>
          </p:cNvSpPr>
          <p:nvPr>
            <p:ph type="body" idx="1"/>
          </p:nvPr>
        </p:nvSpPr>
        <p:spPr>
          <a:noFill/>
          <a:ln/>
        </p:spPr>
        <p:txBody>
          <a:bodyPr wrap="none" lIns="91834" tIns="45918" rIns="91834" bIns="45918" anchor="ctr"/>
          <a:lstStyle/>
          <a:p>
            <a:endParaRPr lang="en-US" smtClean="0"/>
          </a:p>
        </p:txBody>
      </p:sp>
    </p:spTree>
    <p:extLst>
      <p:ext uri="{BB962C8B-B14F-4D97-AF65-F5344CB8AC3E}">
        <p14:creationId xmlns:p14="http://schemas.microsoft.com/office/powerpoint/2010/main" val="3635357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1"/>
          <p:cNvSpPr>
            <a:spLocks noGrp="1" noRot="1" noChangeAspect="1" noChangeArrowheads="1" noTextEdit="1"/>
          </p:cNvSpPr>
          <p:nvPr>
            <p:ph type="sldImg"/>
          </p:nvPr>
        </p:nvSpPr>
        <p:spPr>
          <a:ln/>
        </p:spPr>
      </p:sp>
      <p:sp>
        <p:nvSpPr>
          <p:cNvPr id="46083" name="Rectangle 2"/>
          <p:cNvSpPr txBox="1">
            <a:spLocks noGrp="1" noChangeArrowheads="1"/>
          </p:cNvSpPr>
          <p:nvPr>
            <p:ph type="body" idx="1"/>
          </p:nvPr>
        </p:nvSpPr>
        <p:spPr>
          <a:noFill/>
          <a:ln/>
        </p:spPr>
        <p:txBody>
          <a:bodyPr wrap="none" lIns="91834" tIns="45918" rIns="91834" bIns="45918" anchor="ctr"/>
          <a:lstStyle/>
          <a:p>
            <a:endParaRPr lang="en-US" smtClean="0"/>
          </a:p>
        </p:txBody>
      </p:sp>
    </p:spTree>
    <p:extLst>
      <p:ext uri="{BB962C8B-B14F-4D97-AF65-F5344CB8AC3E}">
        <p14:creationId xmlns:p14="http://schemas.microsoft.com/office/powerpoint/2010/main" val="1322387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1"/>
          <p:cNvSpPr>
            <a:spLocks noGrp="1" noRot="1" noChangeAspect="1" noChangeArrowheads="1" noTextEdit="1"/>
          </p:cNvSpPr>
          <p:nvPr>
            <p:ph type="sldImg"/>
          </p:nvPr>
        </p:nvSpPr>
        <p:spPr>
          <a:ln/>
        </p:spPr>
      </p:sp>
      <p:sp>
        <p:nvSpPr>
          <p:cNvPr id="47107" name="Rectangle 2"/>
          <p:cNvSpPr txBox="1">
            <a:spLocks noGrp="1" noChangeArrowheads="1"/>
          </p:cNvSpPr>
          <p:nvPr>
            <p:ph type="body" idx="1"/>
          </p:nvPr>
        </p:nvSpPr>
        <p:spPr>
          <a:noFill/>
          <a:ln/>
        </p:spPr>
        <p:txBody>
          <a:bodyPr wrap="none" lIns="91834" tIns="45918" rIns="91834" bIns="45918" anchor="ctr"/>
          <a:lstStyle/>
          <a:p>
            <a:endParaRPr lang="en-US" smtClean="0"/>
          </a:p>
        </p:txBody>
      </p:sp>
    </p:spTree>
    <p:extLst>
      <p:ext uri="{BB962C8B-B14F-4D97-AF65-F5344CB8AC3E}">
        <p14:creationId xmlns:p14="http://schemas.microsoft.com/office/powerpoint/2010/main" val="3040273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bwMode="auto">
          <a:xfrm>
            <a:off x="2971800" y="547688"/>
            <a:ext cx="3657600" cy="2743200"/>
          </a:xfrm>
          <a:prstGeom prst="rect">
            <a:avLst/>
          </a:prstGeom>
          <a:noFill/>
          <a:ln>
            <a:solidFill>
              <a:srgbClr val="000000"/>
            </a:solidFill>
            <a:miter lim="800000"/>
            <a:headEnd/>
            <a:tailEnd/>
          </a:ln>
        </p:spPr>
      </p:sp>
      <p:sp>
        <p:nvSpPr>
          <p:cNvPr id="134147" name="Rectangle 3"/>
          <p:cNvSpPr txBox="1">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09885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bwMode="auto">
          <a:xfrm>
            <a:off x="2971800" y="547688"/>
            <a:ext cx="3657600" cy="2743200"/>
          </a:xfrm>
          <a:prstGeom prst="rect">
            <a:avLst/>
          </a:prstGeom>
          <a:noFill/>
          <a:ln>
            <a:solidFill>
              <a:srgbClr val="000000"/>
            </a:solidFill>
            <a:miter lim="800000"/>
            <a:headEnd/>
            <a:tailEnd/>
          </a:ln>
        </p:spPr>
      </p:sp>
      <p:sp>
        <p:nvSpPr>
          <p:cNvPr id="142339" name="Rectangle 3"/>
          <p:cNvSpPr txBox="1">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9803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bwMode="auto">
          <a:xfrm>
            <a:off x="2971800" y="547688"/>
            <a:ext cx="3657600" cy="2743200"/>
          </a:xfrm>
          <a:prstGeom prst="rect">
            <a:avLst/>
          </a:prstGeom>
          <a:noFill/>
          <a:ln>
            <a:solidFill>
              <a:srgbClr val="000000"/>
            </a:solidFill>
            <a:miter lim="800000"/>
            <a:headEnd/>
            <a:tailEnd/>
          </a:ln>
        </p:spPr>
      </p:sp>
      <p:sp>
        <p:nvSpPr>
          <p:cNvPr id="138243" name="Rectangle 3"/>
          <p:cNvSpPr txBox="1">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12018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
          <p:cNvSpPr>
            <a:spLocks noGrp="1" noRot="1" noChangeAspect="1" noChangeArrowheads="1" noTextEdit="1"/>
          </p:cNvSpPr>
          <p:nvPr>
            <p:ph type="sldImg"/>
          </p:nvPr>
        </p:nvSpPr>
        <p:spPr>
          <a:ln/>
        </p:spPr>
      </p:sp>
      <p:sp>
        <p:nvSpPr>
          <p:cNvPr id="48131" name="Rectangle 2"/>
          <p:cNvSpPr txBox="1">
            <a:spLocks noGrp="1" noChangeArrowheads="1"/>
          </p:cNvSpPr>
          <p:nvPr>
            <p:ph type="body" idx="1"/>
          </p:nvPr>
        </p:nvSpPr>
        <p:spPr>
          <a:noFill/>
          <a:ln/>
        </p:spPr>
        <p:txBody>
          <a:bodyPr wrap="none" lIns="91834" tIns="45918" rIns="91834" bIns="45918" anchor="ctr"/>
          <a:lstStyle/>
          <a:p>
            <a:endParaRPr lang="en-US" smtClean="0"/>
          </a:p>
        </p:txBody>
      </p:sp>
    </p:spTree>
    <p:extLst>
      <p:ext uri="{BB962C8B-B14F-4D97-AF65-F5344CB8AC3E}">
        <p14:creationId xmlns:p14="http://schemas.microsoft.com/office/powerpoint/2010/main" val="2088530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19</a:t>
            </a:fld>
            <a:endParaRPr lang="en-US"/>
          </a:p>
        </p:txBody>
      </p:sp>
    </p:spTree>
    <p:extLst>
      <p:ext uri="{BB962C8B-B14F-4D97-AF65-F5344CB8AC3E}">
        <p14:creationId xmlns:p14="http://schemas.microsoft.com/office/powerpoint/2010/main" val="181000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
          <p:cNvSpPr>
            <a:spLocks noGrp="1" noRot="1" noChangeAspect="1" noChangeArrowheads="1" noTextEdit="1"/>
          </p:cNvSpPr>
          <p:nvPr>
            <p:ph type="sldImg"/>
          </p:nvPr>
        </p:nvSpPr>
        <p:spPr>
          <a:ln/>
        </p:spPr>
      </p:sp>
      <p:sp>
        <p:nvSpPr>
          <p:cNvPr id="38915" name="Rectangle 2"/>
          <p:cNvSpPr txBox="1">
            <a:spLocks noGrp="1" noChangeArrowheads="1"/>
          </p:cNvSpPr>
          <p:nvPr>
            <p:ph type="body" idx="1"/>
          </p:nvPr>
        </p:nvSpPr>
        <p:spPr>
          <a:noFill/>
          <a:ln/>
        </p:spPr>
        <p:txBody>
          <a:bodyPr wrap="none" lIns="91834" tIns="45918" rIns="91834" bIns="45918" anchor="ctr"/>
          <a:lstStyle/>
          <a:p>
            <a:endParaRPr lang="en-US" smtClean="0"/>
          </a:p>
        </p:txBody>
      </p:sp>
    </p:spTree>
    <p:extLst>
      <p:ext uri="{BB962C8B-B14F-4D97-AF65-F5344CB8AC3E}">
        <p14:creationId xmlns:p14="http://schemas.microsoft.com/office/powerpoint/2010/main" val="1208112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20</a:t>
            </a:fld>
            <a:endParaRPr lang="en-US"/>
          </a:p>
        </p:txBody>
      </p:sp>
    </p:spTree>
    <p:extLst>
      <p:ext uri="{BB962C8B-B14F-4D97-AF65-F5344CB8AC3E}">
        <p14:creationId xmlns:p14="http://schemas.microsoft.com/office/powerpoint/2010/main" val="919679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21</a:t>
            </a:fld>
            <a:endParaRPr lang="en-US"/>
          </a:p>
        </p:txBody>
      </p:sp>
    </p:spTree>
    <p:extLst>
      <p:ext uri="{BB962C8B-B14F-4D97-AF65-F5344CB8AC3E}">
        <p14:creationId xmlns:p14="http://schemas.microsoft.com/office/powerpoint/2010/main" val="2897998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22</a:t>
            </a:fld>
            <a:endParaRPr lang="en-US"/>
          </a:p>
        </p:txBody>
      </p:sp>
    </p:spTree>
    <p:extLst>
      <p:ext uri="{BB962C8B-B14F-4D97-AF65-F5344CB8AC3E}">
        <p14:creationId xmlns:p14="http://schemas.microsoft.com/office/powerpoint/2010/main" val="1069123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23</a:t>
            </a:fld>
            <a:endParaRPr lang="en-US"/>
          </a:p>
        </p:txBody>
      </p:sp>
    </p:spTree>
    <p:extLst>
      <p:ext uri="{BB962C8B-B14F-4D97-AF65-F5344CB8AC3E}">
        <p14:creationId xmlns:p14="http://schemas.microsoft.com/office/powerpoint/2010/main" val="3286393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24</a:t>
            </a:fld>
            <a:endParaRPr lang="en-US"/>
          </a:p>
        </p:txBody>
      </p:sp>
    </p:spTree>
    <p:extLst>
      <p:ext uri="{BB962C8B-B14F-4D97-AF65-F5344CB8AC3E}">
        <p14:creationId xmlns:p14="http://schemas.microsoft.com/office/powerpoint/2010/main" val="1300444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062B8-B0AD-4BA6-9259-834E44ACA14B}" type="slidenum">
              <a:rPr lang="en-US"/>
              <a:pPr/>
              <a:t>25</a:t>
            </a:fld>
            <a:endParaRPr lang="en-US"/>
          </a:p>
        </p:txBody>
      </p:sp>
      <p:sp>
        <p:nvSpPr>
          <p:cNvPr id="1093634" name="Rectangle 2"/>
          <p:cNvSpPr>
            <a:spLocks noGrp="1" noRot="1" noChangeAspect="1" noChangeArrowheads="1" noTextEdit="1"/>
          </p:cNvSpPr>
          <p:nvPr>
            <p:ph type="sldImg"/>
          </p:nvPr>
        </p:nvSpPr>
        <p:spPr>
          <a:ln/>
        </p:spPr>
      </p:sp>
      <p:sp>
        <p:nvSpPr>
          <p:cNvPr id="10936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55381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3E41EB-1FD1-4644-AECB-E68BBFFD3095}" type="slidenum">
              <a:rPr lang="en-US"/>
              <a:pPr/>
              <a:t>26</a:t>
            </a:fld>
            <a:endParaRPr lang="en-US"/>
          </a:p>
        </p:txBody>
      </p:sp>
      <p:sp>
        <p:nvSpPr>
          <p:cNvPr id="1094658" name="Rectangle 2"/>
          <p:cNvSpPr>
            <a:spLocks noGrp="1" noRot="1" noChangeAspect="1" noChangeArrowheads="1" noTextEdit="1"/>
          </p:cNvSpPr>
          <p:nvPr>
            <p:ph type="sldImg"/>
          </p:nvPr>
        </p:nvSpPr>
        <p:spPr>
          <a:ln/>
        </p:spPr>
      </p:sp>
      <p:sp>
        <p:nvSpPr>
          <p:cNvPr id="1094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89676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E29346-5D5B-44F4-B044-E5088906A51B}" type="slidenum">
              <a:rPr lang="en-US"/>
              <a:pPr/>
              <a:t>27</a:t>
            </a:fld>
            <a:endParaRPr lang="en-US"/>
          </a:p>
        </p:txBody>
      </p:sp>
      <p:sp>
        <p:nvSpPr>
          <p:cNvPr id="1047554" name="Rectangle 2"/>
          <p:cNvSpPr>
            <a:spLocks noGrp="1" noRot="1" noChangeAspect="1" noChangeArrowheads="1"/>
          </p:cNvSpPr>
          <p:nvPr>
            <p:ph type="sldImg"/>
          </p:nvPr>
        </p:nvSpPr>
        <p:spPr bwMode="auto">
          <a:xfrm>
            <a:off x="2971800" y="547688"/>
            <a:ext cx="3657600" cy="2743200"/>
          </a:xfrm>
          <a:prstGeom prst="rect">
            <a:avLst/>
          </a:prstGeom>
          <a:solidFill>
            <a:srgbClr val="FFFFFF"/>
          </a:solidFill>
          <a:ln>
            <a:solidFill>
              <a:srgbClr val="000000"/>
            </a:solidFill>
            <a:miter lim="800000"/>
            <a:headEnd/>
            <a:tailEnd/>
          </a:ln>
        </p:spPr>
      </p:sp>
      <p:sp>
        <p:nvSpPr>
          <p:cNvPr id="1047555" name="Rectangle 3"/>
          <p:cNvSpPr>
            <a:spLocks noGrp="1" noChangeArrowheads="1"/>
          </p:cNvSpPr>
          <p:nvPr>
            <p:ph type="body" idx="1"/>
          </p:nvPr>
        </p:nvSpPr>
        <p:spPr bwMode="auto">
          <a:xfrm>
            <a:off x="1280160" y="3474720"/>
            <a:ext cx="7040880" cy="3291840"/>
          </a:xfrm>
          <a:prstGeom prst="rect">
            <a:avLst/>
          </a:prstGeom>
          <a:solidFill>
            <a:srgbClr val="FFFFFF"/>
          </a:solidFill>
          <a:ln>
            <a:solidFill>
              <a:srgbClr val="000000"/>
            </a:solidFill>
            <a:miter lim="800000"/>
            <a:headEnd/>
            <a:tailEnd/>
          </a:ln>
        </p:spPr>
        <p:txBody>
          <a:bodyPr/>
          <a:lstStyle/>
          <a:p>
            <a:r>
              <a:rPr lang="en-US"/>
              <a:t>889 Cepheids in 31 galaxies, tied down the scales to about 10%. Uncertainties: distance to the LMC used as a zero point, and the metallicity effects.</a:t>
            </a:r>
          </a:p>
        </p:txBody>
      </p:sp>
    </p:spTree>
    <p:extLst>
      <p:ext uri="{BB962C8B-B14F-4D97-AF65-F5344CB8AC3E}">
        <p14:creationId xmlns:p14="http://schemas.microsoft.com/office/powerpoint/2010/main" val="436820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28</a:t>
            </a:fld>
            <a:endParaRPr lang="en-US"/>
          </a:p>
        </p:txBody>
      </p:sp>
    </p:spTree>
    <p:extLst>
      <p:ext uri="{BB962C8B-B14F-4D97-AF65-F5344CB8AC3E}">
        <p14:creationId xmlns:p14="http://schemas.microsoft.com/office/powerpoint/2010/main" val="16056937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
          <p:cNvSpPr>
            <a:spLocks noGrp="1" noRot="1" noChangeAspect="1" noChangeArrowheads="1" noTextEdit="1"/>
          </p:cNvSpPr>
          <p:nvPr>
            <p:ph type="sldImg"/>
          </p:nvPr>
        </p:nvSpPr>
        <p:spPr>
          <a:ln/>
        </p:spPr>
      </p:sp>
      <p:sp>
        <p:nvSpPr>
          <p:cNvPr id="57347" name="Rectangle 2"/>
          <p:cNvSpPr txBox="1">
            <a:spLocks noGrp="1" noChangeArrowheads="1"/>
          </p:cNvSpPr>
          <p:nvPr>
            <p:ph type="body" idx="1"/>
          </p:nvPr>
        </p:nvSpPr>
        <p:spPr>
          <a:noFill/>
          <a:ln/>
        </p:spPr>
        <p:txBody>
          <a:bodyPr wrap="none" lIns="91834" tIns="45918" rIns="91834" bIns="45918" anchor="ctr"/>
          <a:lstStyle/>
          <a:p>
            <a:endParaRPr lang="en-US" smtClean="0"/>
          </a:p>
        </p:txBody>
      </p:sp>
    </p:spTree>
    <p:extLst>
      <p:ext uri="{BB962C8B-B14F-4D97-AF65-F5344CB8AC3E}">
        <p14:creationId xmlns:p14="http://schemas.microsoft.com/office/powerpoint/2010/main" val="881497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1"/>
          <p:cNvSpPr>
            <a:spLocks noGrp="1" noRot="1" noChangeAspect="1" noChangeArrowheads="1" noTextEdit="1"/>
          </p:cNvSpPr>
          <p:nvPr>
            <p:ph type="sldImg"/>
          </p:nvPr>
        </p:nvSpPr>
        <p:spPr>
          <a:ln/>
        </p:spPr>
      </p:sp>
      <p:sp>
        <p:nvSpPr>
          <p:cNvPr id="39939" name="Rectangle 2"/>
          <p:cNvSpPr txBox="1">
            <a:spLocks noGrp="1" noChangeArrowheads="1"/>
          </p:cNvSpPr>
          <p:nvPr>
            <p:ph type="body" idx="1"/>
          </p:nvPr>
        </p:nvSpPr>
        <p:spPr>
          <a:noFill/>
          <a:ln/>
        </p:spPr>
        <p:txBody>
          <a:bodyPr wrap="none" lIns="91834" tIns="45918" rIns="91834" bIns="45918" anchor="ctr"/>
          <a:lstStyle/>
          <a:p>
            <a:endParaRPr lang="en-US" smtClean="0"/>
          </a:p>
        </p:txBody>
      </p:sp>
    </p:spTree>
    <p:extLst>
      <p:ext uri="{BB962C8B-B14F-4D97-AF65-F5344CB8AC3E}">
        <p14:creationId xmlns:p14="http://schemas.microsoft.com/office/powerpoint/2010/main" val="26056000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30</a:t>
            </a:fld>
            <a:endParaRPr lang="en-US"/>
          </a:p>
        </p:txBody>
      </p:sp>
    </p:spTree>
    <p:extLst>
      <p:ext uri="{BB962C8B-B14F-4D97-AF65-F5344CB8AC3E}">
        <p14:creationId xmlns:p14="http://schemas.microsoft.com/office/powerpoint/2010/main" val="2307051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31</a:t>
            </a:fld>
            <a:endParaRPr lang="en-US"/>
          </a:p>
        </p:txBody>
      </p:sp>
    </p:spTree>
    <p:extLst>
      <p:ext uri="{BB962C8B-B14F-4D97-AF65-F5344CB8AC3E}">
        <p14:creationId xmlns:p14="http://schemas.microsoft.com/office/powerpoint/2010/main" val="17476078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32</a:t>
            </a:fld>
            <a:endParaRPr lang="en-US"/>
          </a:p>
        </p:txBody>
      </p:sp>
    </p:spTree>
    <p:extLst>
      <p:ext uri="{BB962C8B-B14F-4D97-AF65-F5344CB8AC3E}">
        <p14:creationId xmlns:p14="http://schemas.microsoft.com/office/powerpoint/2010/main" val="6642738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33</a:t>
            </a:fld>
            <a:endParaRPr lang="en-US"/>
          </a:p>
        </p:txBody>
      </p:sp>
    </p:spTree>
    <p:extLst>
      <p:ext uri="{BB962C8B-B14F-4D97-AF65-F5344CB8AC3E}">
        <p14:creationId xmlns:p14="http://schemas.microsoft.com/office/powerpoint/2010/main" val="16528509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34</a:t>
            </a:fld>
            <a:endParaRPr lang="en-US"/>
          </a:p>
        </p:txBody>
      </p:sp>
    </p:spTree>
    <p:extLst>
      <p:ext uri="{BB962C8B-B14F-4D97-AF65-F5344CB8AC3E}">
        <p14:creationId xmlns:p14="http://schemas.microsoft.com/office/powerpoint/2010/main" val="2944644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D2D33D-1CAB-4DDA-B0E5-A3AD64C064E7}" type="slidenum">
              <a:rPr lang="en-US"/>
              <a:pPr/>
              <a:t>35</a:t>
            </a:fld>
            <a:endParaRPr lang="en-US"/>
          </a:p>
        </p:txBody>
      </p:sp>
      <p:sp>
        <p:nvSpPr>
          <p:cNvPr id="1107970" name="Rectangle 2"/>
          <p:cNvSpPr>
            <a:spLocks noGrp="1" noRot="1" noChangeAspect="1" noChangeArrowheads="1" noTextEdit="1"/>
          </p:cNvSpPr>
          <p:nvPr>
            <p:ph type="sldImg"/>
          </p:nvPr>
        </p:nvSpPr>
        <p:spPr>
          <a:ln/>
        </p:spPr>
      </p:sp>
      <p:sp>
        <p:nvSpPr>
          <p:cNvPr id="1107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308487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36</a:t>
            </a:fld>
            <a:endParaRPr lang="en-US"/>
          </a:p>
        </p:txBody>
      </p:sp>
    </p:spTree>
    <p:extLst>
      <p:ext uri="{BB962C8B-B14F-4D97-AF65-F5344CB8AC3E}">
        <p14:creationId xmlns:p14="http://schemas.microsoft.com/office/powerpoint/2010/main" val="32387114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37</a:t>
            </a:fld>
            <a:endParaRPr lang="en-US"/>
          </a:p>
        </p:txBody>
      </p:sp>
    </p:spTree>
    <p:extLst>
      <p:ext uri="{BB962C8B-B14F-4D97-AF65-F5344CB8AC3E}">
        <p14:creationId xmlns:p14="http://schemas.microsoft.com/office/powerpoint/2010/main" val="36785651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3799BD-4D57-4123-95F6-56AD28D6FD02}" type="slidenum">
              <a:rPr lang="en-US"/>
              <a:pPr/>
              <a:t>38</a:t>
            </a:fld>
            <a:endParaRPr lang="en-US"/>
          </a:p>
        </p:txBody>
      </p:sp>
      <p:sp>
        <p:nvSpPr>
          <p:cNvPr id="1110018" name="Rectangle 2"/>
          <p:cNvSpPr>
            <a:spLocks noGrp="1" noRot="1" noChangeAspect="1" noChangeArrowheads="1" noTextEdit="1"/>
          </p:cNvSpPr>
          <p:nvPr>
            <p:ph type="sldImg"/>
          </p:nvPr>
        </p:nvSpPr>
        <p:spPr>
          <a:ln/>
        </p:spPr>
      </p:sp>
      <p:sp>
        <p:nvSpPr>
          <p:cNvPr id="1110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573018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39</a:t>
            </a:fld>
            <a:endParaRPr lang="en-US"/>
          </a:p>
        </p:txBody>
      </p:sp>
    </p:spTree>
    <p:extLst>
      <p:ext uri="{BB962C8B-B14F-4D97-AF65-F5344CB8AC3E}">
        <p14:creationId xmlns:p14="http://schemas.microsoft.com/office/powerpoint/2010/main" val="842688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1"/>
          <p:cNvSpPr>
            <a:spLocks noGrp="1" noRot="1" noChangeAspect="1" noChangeArrowheads="1" noTextEdit="1"/>
          </p:cNvSpPr>
          <p:nvPr>
            <p:ph type="sldImg"/>
          </p:nvPr>
        </p:nvSpPr>
        <p:spPr>
          <a:ln/>
        </p:spPr>
      </p:sp>
      <p:sp>
        <p:nvSpPr>
          <p:cNvPr id="41987" name="Rectangle 2"/>
          <p:cNvSpPr txBox="1">
            <a:spLocks noGrp="1" noChangeArrowheads="1"/>
          </p:cNvSpPr>
          <p:nvPr>
            <p:ph type="body" idx="1"/>
          </p:nvPr>
        </p:nvSpPr>
        <p:spPr>
          <a:noFill/>
          <a:ln/>
        </p:spPr>
        <p:txBody>
          <a:bodyPr wrap="none" lIns="91834" tIns="45918" rIns="91834" bIns="45918" anchor="ctr"/>
          <a:lstStyle/>
          <a:p>
            <a:endParaRPr lang="en-US" smtClean="0"/>
          </a:p>
        </p:txBody>
      </p:sp>
    </p:spTree>
    <p:extLst>
      <p:ext uri="{BB962C8B-B14F-4D97-AF65-F5344CB8AC3E}">
        <p14:creationId xmlns:p14="http://schemas.microsoft.com/office/powerpoint/2010/main" val="39976449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B79267-6566-42E6-ACAD-F2C2678124F2}" type="slidenum">
              <a:rPr lang="en-US"/>
              <a:pPr/>
              <a:t>40</a:t>
            </a:fld>
            <a:endParaRPr lang="en-US"/>
          </a:p>
        </p:txBody>
      </p:sp>
      <p:sp>
        <p:nvSpPr>
          <p:cNvPr id="1112066" name="Rectangle 2"/>
          <p:cNvSpPr>
            <a:spLocks noGrp="1" noRot="1" noChangeAspect="1" noChangeArrowheads="1" noTextEdit="1"/>
          </p:cNvSpPr>
          <p:nvPr>
            <p:ph type="sldImg"/>
          </p:nvPr>
        </p:nvSpPr>
        <p:spPr>
          <a:ln/>
        </p:spPr>
      </p:sp>
      <p:sp>
        <p:nvSpPr>
          <p:cNvPr id="1112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0705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41</a:t>
            </a:fld>
            <a:endParaRPr lang="en-US"/>
          </a:p>
        </p:txBody>
      </p:sp>
    </p:spTree>
    <p:extLst>
      <p:ext uri="{BB962C8B-B14F-4D97-AF65-F5344CB8AC3E}">
        <p14:creationId xmlns:p14="http://schemas.microsoft.com/office/powerpoint/2010/main" val="3656373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42</a:t>
            </a:fld>
            <a:endParaRPr lang="en-US"/>
          </a:p>
        </p:txBody>
      </p:sp>
    </p:spTree>
    <p:extLst>
      <p:ext uri="{BB962C8B-B14F-4D97-AF65-F5344CB8AC3E}">
        <p14:creationId xmlns:p14="http://schemas.microsoft.com/office/powerpoint/2010/main" val="9972452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Sparke</a:t>
            </a:r>
            <a:r>
              <a:rPr lang="en-US" dirty="0" smtClean="0"/>
              <a:t> and Gallagher: in rich clusters, there is 10x more</a:t>
            </a:r>
            <a:r>
              <a:rPr lang="en-US" baseline="0" dirty="0" smtClean="0"/>
              <a:t> such gas than mass in galaxies.  They say it cannot all have come from galaxies, unlike in groups.  In rich clusters, the metallicity </a:t>
            </a:r>
            <a:r>
              <a:rPr lang="en-US" baseline="0" smtClean="0"/>
              <a:t>averages about 1/3 solar.</a:t>
            </a:r>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43</a:t>
            </a:fld>
            <a:endParaRPr lang="en-US"/>
          </a:p>
        </p:txBody>
      </p:sp>
    </p:spTree>
    <p:extLst>
      <p:ext uri="{BB962C8B-B14F-4D97-AF65-F5344CB8AC3E}">
        <p14:creationId xmlns:p14="http://schemas.microsoft.com/office/powerpoint/2010/main" val="9620554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44</a:t>
            </a:fld>
            <a:endParaRPr lang="en-US"/>
          </a:p>
        </p:txBody>
      </p:sp>
    </p:spTree>
    <p:extLst>
      <p:ext uri="{BB962C8B-B14F-4D97-AF65-F5344CB8AC3E}">
        <p14:creationId xmlns:p14="http://schemas.microsoft.com/office/powerpoint/2010/main" val="17368210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45</a:t>
            </a:fld>
            <a:endParaRPr lang="en-US"/>
          </a:p>
        </p:txBody>
      </p:sp>
    </p:spTree>
    <p:extLst>
      <p:ext uri="{BB962C8B-B14F-4D97-AF65-F5344CB8AC3E}">
        <p14:creationId xmlns:p14="http://schemas.microsoft.com/office/powerpoint/2010/main" val="18790361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46</a:t>
            </a:fld>
            <a:endParaRPr lang="en-US"/>
          </a:p>
        </p:txBody>
      </p:sp>
    </p:spTree>
    <p:extLst>
      <p:ext uri="{BB962C8B-B14F-4D97-AF65-F5344CB8AC3E}">
        <p14:creationId xmlns:p14="http://schemas.microsoft.com/office/powerpoint/2010/main" val="35394025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38467032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48</a:t>
            </a:fld>
            <a:endParaRPr lang="en-US"/>
          </a:p>
        </p:txBody>
      </p:sp>
    </p:spTree>
    <p:extLst>
      <p:ext uri="{BB962C8B-B14F-4D97-AF65-F5344CB8AC3E}">
        <p14:creationId xmlns:p14="http://schemas.microsoft.com/office/powerpoint/2010/main" val="1532928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49</a:t>
            </a:fld>
            <a:endParaRPr lang="en-US"/>
          </a:p>
        </p:txBody>
      </p:sp>
    </p:spTree>
    <p:extLst>
      <p:ext uri="{BB962C8B-B14F-4D97-AF65-F5344CB8AC3E}">
        <p14:creationId xmlns:p14="http://schemas.microsoft.com/office/powerpoint/2010/main" val="1864114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1"/>
          <p:cNvSpPr>
            <a:spLocks noGrp="1" noRot="1" noChangeAspect="1" noChangeArrowheads="1" noTextEdit="1"/>
          </p:cNvSpPr>
          <p:nvPr>
            <p:ph type="sldImg"/>
          </p:nvPr>
        </p:nvSpPr>
        <p:spPr>
          <a:ln/>
        </p:spPr>
      </p:sp>
      <p:sp>
        <p:nvSpPr>
          <p:cNvPr id="43011" name="Rectangle 2"/>
          <p:cNvSpPr txBox="1">
            <a:spLocks noGrp="1" noChangeArrowheads="1"/>
          </p:cNvSpPr>
          <p:nvPr>
            <p:ph type="body" idx="1"/>
          </p:nvPr>
        </p:nvSpPr>
        <p:spPr>
          <a:noFill/>
          <a:ln/>
        </p:spPr>
        <p:txBody>
          <a:bodyPr wrap="none" lIns="91834" tIns="45918" rIns="91834" bIns="45918" anchor="ctr"/>
          <a:lstStyle/>
          <a:p>
            <a:endParaRPr lang="en-US" smtClean="0"/>
          </a:p>
        </p:txBody>
      </p:sp>
    </p:spTree>
    <p:extLst>
      <p:ext uri="{BB962C8B-B14F-4D97-AF65-F5344CB8AC3E}">
        <p14:creationId xmlns:p14="http://schemas.microsoft.com/office/powerpoint/2010/main" val="5646866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50</a:t>
            </a:fld>
            <a:endParaRPr lang="en-US"/>
          </a:p>
        </p:txBody>
      </p:sp>
    </p:spTree>
    <p:extLst>
      <p:ext uri="{BB962C8B-B14F-4D97-AF65-F5344CB8AC3E}">
        <p14:creationId xmlns:p14="http://schemas.microsoft.com/office/powerpoint/2010/main" val="30232940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
          <p:cNvSpPr>
            <a:spLocks noGrp="1" noRot="1" noChangeAspect="1" noChangeArrowheads="1" noTextEdit="1"/>
          </p:cNvSpPr>
          <p:nvPr>
            <p:ph type="sldImg"/>
          </p:nvPr>
        </p:nvSpPr>
        <p:spPr>
          <a:ln/>
        </p:spPr>
      </p:sp>
      <p:sp>
        <p:nvSpPr>
          <p:cNvPr id="68611" name="Rectangle 2"/>
          <p:cNvSpPr txBox="1">
            <a:spLocks noGrp="1" noChangeArrowheads="1"/>
          </p:cNvSpPr>
          <p:nvPr>
            <p:ph type="body" idx="1"/>
          </p:nvPr>
        </p:nvSpPr>
        <p:spPr>
          <a:noFill/>
          <a:ln/>
        </p:spPr>
        <p:txBody>
          <a:bodyPr wrap="none" lIns="91834" tIns="45918" rIns="91834" bIns="45918" anchor="ctr"/>
          <a:lstStyle/>
          <a:p>
            <a:endParaRPr lang="en-US" smtClean="0"/>
          </a:p>
        </p:txBody>
      </p:sp>
    </p:spTree>
    <p:extLst>
      <p:ext uri="{BB962C8B-B14F-4D97-AF65-F5344CB8AC3E}">
        <p14:creationId xmlns:p14="http://schemas.microsoft.com/office/powerpoint/2010/main" val="16841446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
          <p:cNvSpPr>
            <a:spLocks noGrp="1" noRot="1" noChangeAspect="1" noChangeArrowheads="1" noTextEdit="1"/>
          </p:cNvSpPr>
          <p:nvPr>
            <p:ph type="sldImg"/>
          </p:nvPr>
        </p:nvSpPr>
        <p:spPr>
          <a:ln/>
        </p:spPr>
      </p:sp>
      <p:sp>
        <p:nvSpPr>
          <p:cNvPr id="69635" name="Rectangle 2"/>
          <p:cNvSpPr txBox="1">
            <a:spLocks noGrp="1" noChangeArrowheads="1"/>
          </p:cNvSpPr>
          <p:nvPr>
            <p:ph type="body" idx="1"/>
          </p:nvPr>
        </p:nvSpPr>
        <p:spPr>
          <a:noFill/>
          <a:ln/>
        </p:spPr>
        <p:txBody>
          <a:bodyPr wrap="none" lIns="91834" tIns="45918" rIns="91834" bIns="45918" anchor="ctr"/>
          <a:lstStyle/>
          <a:p>
            <a:endParaRPr lang="en-US" smtClean="0"/>
          </a:p>
        </p:txBody>
      </p:sp>
    </p:spTree>
    <p:extLst>
      <p:ext uri="{BB962C8B-B14F-4D97-AF65-F5344CB8AC3E}">
        <p14:creationId xmlns:p14="http://schemas.microsoft.com/office/powerpoint/2010/main" val="29450380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78584A-AF5A-49EE-AA6F-FCB182CC3CAF}" type="slidenum">
              <a:rPr lang="en-US" smtClean="0"/>
              <a:pPr/>
              <a:t>53</a:t>
            </a:fld>
            <a:endParaRPr lang="en-US"/>
          </a:p>
        </p:txBody>
      </p:sp>
    </p:spTree>
    <p:extLst>
      <p:ext uri="{BB962C8B-B14F-4D97-AF65-F5344CB8AC3E}">
        <p14:creationId xmlns:p14="http://schemas.microsoft.com/office/powerpoint/2010/main" val="29729678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2971800" y="547688"/>
            <a:ext cx="3657600" cy="2743200"/>
          </a:xfrm>
          <a:noFill/>
          <a:ln/>
        </p:spPr>
      </p:sp>
      <p:sp>
        <p:nvSpPr>
          <p:cNvPr id="70659" name="Rectangle 3"/>
          <p:cNvSpPr txBox="1">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2916667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7608027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56</a:t>
            </a:fld>
            <a:endParaRPr lang="en-US"/>
          </a:p>
        </p:txBody>
      </p:sp>
    </p:spTree>
    <p:extLst>
      <p:ext uri="{BB962C8B-B14F-4D97-AF65-F5344CB8AC3E}">
        <p14:creationId xmlns:p14="http://schemas.microsoft.com/office/powerpoint/2010/main" val="35886668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1"/>
          <p:cNvSpPr>
            <a:spLocks noGrp="1" noRot="1" noChangeAspect="1" noChangeArrowheads="1" noTextEdit="1"/>
          </p:cNvSpPr>
          <p:nvPr>
            <p:ph type="sldImg"/>
          </p:nvPr>
        </p:nvSpPr>
        <p:spPr>
          <a:ln/>
        </p:spPr>
      </p:sp>
      <p:sp>
        <p:nvSpPr>
          <p:cNvPr id="61443" name="Rectangle 2"/>
          <p:cNvSpPr txBox="1">
            <a:spLocks noGrp="1" noChangeArrowheads="1"/>
          </p:cNvSpPr>
          <p:nvPr>
            <p:ph type="body" idx="1"/>
          </p:nvPr>
        </p:nvSpPr>
        <p:spPr>
          <a:noFill/>
          <a:ln/>
        </p:spPr>
        <p:txBody>
          <a:bodyPr wrap="none" lIns="91834" tIns="45918" rIns="91834" bIns="45918" anchor="ctr"/>
          <a:lstStyle/>
          <a:p>
            <a:endParaRPr lang="en-US" smtClean="0"/>
          </a:p>
        </p:txBody>
      </p:sp>
    </p:spTree>
    <p:extLst>
      <p:ext uri="{BB962C8B-B14F-4D97-AF65-F5344CB8AC3E}">
        <p14:creationId xmlns:p14="http://schemas.microsoft.com/office/powerpoint/2010/main" val="40282482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
          <p:cNvSpPr>
            <a:spLocks noGrp="1" noRot="1" noChangeAspect="1" noChangeArrowheads="1" noTextEdit="1"/>
          </p:cNvSpPr>
          <p:nvPr>
            <p:ph type="sldImg"/>
          </p:nvPr>
        </p:nvSpPr>
        <p:spPr>
          <a:ln/>
        </p:spPr>
      </p:sp>
      <p:sp>
        <p:nvSpPr>
          <p:cNvPr id="64515" name="Rectangle 2"/>
          <p:cNvSpPr txBox="1">
            <a:spLocks noGrp="1" noChangeArrowheads="1"/>
          </p:cNvSpPr>
          <p:nvPr>
            <p:ph type="body" idx="1"/>
          </p:nvPr>
        </p:nvSpPr>
        <p:spPr>
          <a:noFill/>
          <a:ln/>
        </p:spPr>
        <p:txBody>
          <a:bodyPr wrap="none" lIns="91834" tIns="45918" rIns="91834" bIns="45918" anchor="ctr"/>
          <a:lstStyle/>
          <a:p>
            <a:endParaRPr lang="en-US" smtClean="0"/>
          </a:p>
        </p:txBody>
      </p:sp>
    </p:spTree>
    <p:extLst>
      <p:ext uri="{BB962C8B-B14F-4D97-AF65-F5344CB8AC3E}">
        <p14:creationId xmlns:p14="http://schemas.microsoft.com/office/powerpoint/2010/main" val="21395992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
          <p:cNvSpPr>
            <a:spLocks noGrp="1" noRot="1" noChangeAspect="1" noChangeArrowheads="1" noTextEdit="1"/>
          </p:cNvSpPr>
          <p:nvPr>
            <p:ph type="sldImg"/>
          </p:nvPr>
        </p:nvSpPr>
        <p:spPr>
          <a:ln/>
        </p:spPr>
      </p:sp>
      <p:sp>
        <p:nvSpPr>
          <p:cNvPr id="63491" name="Rectangle 2"/>
          <p:cNvSpPr txBox="1">
            <a:spLocks noGrp="1" noChangeArrowheads="1"/>
          </p:cNvSpPr>
          <p:nvPr>
            <p:ph type="body" idx="1"/>
          </p:nvPr>
        </p:nvSpPr>
        <p:spPr>
          <a:noFill/>
          <a:ln/>
        </p:spPr>
        <p:txBody>
          <a:bodyPr wrap="none" lIns="91834" tIns="45918" rIns="91834" bIns="45918" anchor="ctr"/>
          <a:lstStyle/>
          <a:p>
            <a:endParaRPr lang="en-US" smtClean="0"/>
          </a:p>
        </p:txBody>
      </p:sp>
    </p:spTree>
    <p:extLst>
      <p:ext uri="{BB962C8B-B14F-4D97-AF65-F5344CB8AC3E}">
        <p14:creationId xmlns:p14="http://schemas.microsoft.com/office/powerpoint/2010/main" val="2197664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7348129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60</a:t>
            </a:fld>
            <a:endParaRPr lang="en-US"/>
          </a:p>
        </p:txBody>
      </p:sp>
    </p:spTree>
    <p:extLst>
      <p:ext uri="{BB962C8B-B14F-4D97-AF65-F5344CB8AC3E}">
        <p14:creationId xmlns:p14="http://schemas.microsoft.com/office/powerpoint/2010/main" val="29253865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61</a:t>
            </a:fld>
            <a:endParaRPr lang="en-US"/>
          </a:p>
        </p:txBody>
      </p:sp>
    </p:spTree>
    <p:extLst>
      <p:ext uri="{BB962C8B-B14F-4D97-AF65-F5344CB8AC3E}">
        <p14:creationId xmlns:p14="http://schemas.microsoft.com/office/powerpoint/2010/main" val="27149005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1"/>
          <p:cNvSpPr>
            <a:spLocks noGrp="1" noRot="1" noChangeAspect="1" noChangeArrowheads="1" noTextEdit="1"/>
          </p:cNvSpPr>
          <p:nvPr>
            <p:ph type="sldImg"/>
          </p:nvPr>
        </p:nvSpPr>
        <p:spPr>
          <a:ln/>
        </p:spPr>
      </p:sp>
      <p:sp>
        <p:nvSpPr>
          <p:cNvPr id="66563" name="Rectangle 2"/>
          <p:cNvSpPr txBox="1">
            <a:spLocks noGrp="1" noChangeArrowheads="1"/>
          </p:cNvSpPr>
          <p:nvPr>
            <p:ph type="body" idx="1"/>
          </p:nvPr>
        </p:nvSpPr>
        <p:spPr>
          <a:noFill/>
          <a:ln/>
        </p:spPr>
        <p:txBody>
          <a:bodyPr wrap="none" lIns="86881" tIns="43439" rIns="86881" bIns="43439" anchor="ctr"/>
          <a:lstStyle/>
          <a:p>
            <a:endParaRPr lang="en-US" smtClean="0"/>
          </a:p>
        </p:txBody>
      </p:sp>
    </p:spTree>
    <p:extLst>
      <p:ext uri="{BB962C8B-B14F-4D97-AF65-F5344CB8AC3E}">
        <p14:creationId xmlns:p14="http://schemas.microsoft.com/office/powerpoint/2010/main" val="25884500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63</a:t>
            </a:fld>
            <a:endParaRPr lang="en-US"/>
          </a:p>
        </p:txBody>
      </p:sp>
    </p:spTree>
    <p:extLst>
      <p:ext uri="{BB962C8B-B14F-4D97-AF65-F5344CB8AC3E}">
        <p14:creationId xmlns:p14="http://schemas.microsoft.com/office/powerpoint/2010/main" val="35423290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2973388" y="550863"/>
            <a:ext cx="3654425" cy="2741612"/>
          </a:xfrm>
          <a:noFill/>
          <a:ln/>
        </p:spPr>
      </p:sp>
      <p:sp>
        <p:nvSpPr>
          <p:cNvPr id="67587" name="Rectangle 3"/>
          <p:cNvSpPr txBox="1">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4963355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bwMode="auto">
          <a:xfrm>
            <a:off x="2971800" y="547688"/>
            <a:ext cx="3657600" cy="2743200"/>
          </a:xfrm>
          <a:prstGeom prst="rect">
            <a:avLst/>
          </a:prstGeom>
          <a:noFill/>
          <a:ln>
            <a:solidFill>
              <a:srgbClr val="000000"/>
            </a:solidFill>
            <a:miter lim="800000"/>
            <a:headEnd/>
            <a:tailEnd/>
          </a:ln>
        </p:spPr>
      </p:sp>
      <p:sp>
        <p:nvSpPr>
          <p:cNvPr id="140291" name="Rectangle 3"/>
          <p:cNvSpPr txBox="1">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778071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
          <p:cNvSpPr>
            <a:spLocks noGrp="1" noRot="1" noChangeAspect="1" noChangeArrowheads="1" noTextEdit="1"/>
          </p:cNvSpPr>
          <p:nvPr>
            <p:ph type="sldImg"/>
          </p:nvPr>
        </p:nvSpPr>
        <p:spPr>
          <a:ln/>
        </p:spPr>
      </p:sp>
      <p:sp>
        <p:nvSpPr>
          <p:cNvPr id="68611" name="Rectangle 2"/>
          <p:cNvSpPr txBox="1">
            <a:spLocks noGrp="1" noChangeArrowheads="1"/>
          </p:cNvSpPr>
          <p:nvPr>
            <p:ph type="body" idx="1"/>
          </p:nvPr>
        </p:nvSpPr>
        <p:spPr>
          <a:noFill/>
          <a:ln/>
        </p:spPr>
        <p:txBody>
          <a:bodyPr wrap="none" lIns="91834" tIns="45918" rIns="91834" bIns="45918" anchor="ctr"/>
          <a:lstStyle/>
          <a:p>
            <a:endParaRPr lang="en-US" smtClean="0"/>
          </a:p>
        </p:txBody>
      </p:sp>
    </p:spTree>
    <p:extLst>
      <p:ext uri="{BB962C8B-B14F-4D97-AF65-F5344CB8AC3E}">
        <p14:creationId xmlns:p14="http://schemas.microsoft.com/office/powerpoint/2010/main" val="22861795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2973388" y="550863"/>
            <a:ext cx="3654425" cy="2741612"/>
          </a:xfrm>
          <a:noFill/>
          <a:ln/>
        </p:spPr>
      </p:sp>
      <p:sp>
        <p:nvSpPr>
          <p:cNvPr id="65539" name="Rectangle 3"/>
          <p:cNvSpPr txBox="1">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802656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7</a:t>
            </a:fld>
            <a:endParaRPr lang="en-US"/>
          </a:p>
        </p:txBody>
      </p:sp>
    </p:spTree>
    <p:extLst>
      <p:ext uri="{BB962C8B-B14F-4D97-AF65-F5344CB8AC3E}">
        <p14:creationId xmlns:p14="http://schemas.microsoft.com/office/powerpoint/2010/main" val="181158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
          <p:cNvSpPr>
            <a:spLocks noGrp="1" noRot="1" noChangeAspect="1" noChangeArrowheads="1" noTextEdit="1"/>
          </p:cNvSpPr>
          <p:nvPr>
            <p:ph type="sldImg"/>
          </p:nvPr>
        </p:nvSpPr>
        <p:spPr>
          <a:ln/>
        </p:spPr>
      </p:sp>
      <p:sp>
        <p:nvSpPr>
          <p:cNvPr id="44035" name="Rectangle 2"/>
          <p:cNvSpPr txBox="1">
            <a:spLocks noGrp="1" noChangeArrowheads="1"/>
          </p:cNvSpPr>
          <p:nvPr>
            <p:ph type="body" idx="1"/>
          </p:nvPr>
        </p:nvSpPr>
        <p:spPr>
          <a:noFill/>
          <a:ln/>
        </p:spPr>
        <p:txBody>
          <a:bodyPr wrap="none" lIns="91834" tIns="45918" rIns="91834" bIns="45918" anchor="ctr"/>
          <a:lstStyle/>
          <a:p>
            <a:endParaRPr lang="en-US" smtClean="0"/>
          </a:p>
        </p:txBody>
      </p:sp>
    </p:spTree>
    <p:extLst>
      <p:ext uri="{BB962C8B-B14F-4D97-AF65-F5344CB8AC3E}">
        <p14:creationId xmlns:p14="http://schemas.microsoft.com/office/powerpoint/2010/main" val="1539336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1CCA25-36E8-400F-82E4-2BB2CB8B0E79}" type="slidenum">
              <a:rPr lang="en-US"/>
              <a:pPr/>
              <a:t>9</a:t>
            </a:fld>
            <a:endParaRPr lang="en-US"/>
          </a:p>
        </p:txBody>
      </p:sp>
      <p:sp>
        <p:nvSpPr>
          <p:cNvPr id="1103874" name="Rectangle 2"/>
          <p:cNvSpPr>
            <a:spLocks noGrp="1" noRot="1" noChangeAspect="1" noChangeArrowheads="1" noTextEdit="1"/>
          </p:cNvSpPr>
          <p:nvPr>
            <p:ph type="sldImg"/>
          </p:nvPr>
        </p:nvSpPr>
        <p:spPr>
          <a:ln/>
        </p:spPr>
      </p:sp>
      <p:sp>
        <p:nvSpPr>
          <p:cNvPr id="1103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52926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F0F0CBF1-0705-4E5C-B9E8-F46C2580768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EB625BB-9DDF-46DA-92B2-F5DF06A4940E}"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0A94594-2079-4345-AB01-0E002C60E669}"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3AEB77F9-2B45-4A2A-9AA1-49554572984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02D2780-7B43-41DB-A60D-0BDEFDB4BE19}"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19200"/>
            <a:ext cx="3810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3810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1BFA4F6-B519-41FC-B6D0-3984F58ED11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B97D9CB-3F7A-4DC1-9050-72445340BE78}"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3A2732B-3F49-4B9C-89E4-7294A2E4ED52}"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2"/>
                </a:solidFill>
              </a:defRPr>
            </a:lvl1pPr>
          </a:lstStyle>
          <a:p>
            <a:fld id="{E5AAAF5C-DF8C-4373-B17A-01F3A89A83A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04FCB84-F643-48A7-A4D1-3A0D478BD81E}"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67FC232-E23F-4F9A-97EC-E86D817421A2}"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52400"/>
            <a:ext cx="77724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219200"/>
            <a:ext cx="7772400" cy="518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tx1"/>
                </a:solidFill>
                <a:latin typeface="Times New Roman" pitchFamily="18"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solidFill>
                  <a:schemeClr val="tx1"/>
                </a:solidFill>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solidFill>
                  <a:schemeClr val="tx1"/>
                </a:solidFill>
                <a:latin typeface="Times New Roman" pitchFamily="18" charset="0"/>
              </a:defRPr>
            </a:lvl1pPr>
          </a:lstStyle>
          <a:p>
            <a:fld id="{BDC32FE2-8AC7-4D5B-B1FD-5C4A9667E81A}"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fontAlgn="base">
        <a:spcBef>
          <a:spcPct val="0"/>
        </a:spcBef>
        <a:spcAft>
          <a:spcPct val="0"/>
        </a:spcAft>
        <a:defRPr sz="3200">
          <a:solidFill>
            <a:schemeClr val="bg2"/>
          </a:solidFill>
          <a:latin typeface="+mj-lt"/>
          <a:ea typeface="+mj-ea"/>
          <a:cs typeface="+mj-cs"/>
        </a:defRPr>
      </a:lvl1pPr>
      <a:lvl2pPr algn="ctr" rtl="0" fontAlgn="base">
        <a:spcBef>
          <a:spcPct val="0"/>
        </a:spcBef>
        <a:spcAft>
          <a:spcPct val="0"/>
        </a:spcAft>
        <a:defRPr sz="3200">
          <a:solidFill>
            <a:schemeClr val="bg2"/>
          </a:solidFill>
          <a:latin typeface="Helvetica" pitchFamily="-128" charset="0"/>
        </a:defRPr>
      </a:lvl2pPr>
      <a:lvl3pPr algn="ctr" rtl="0" fontAlgn="base">
        <a:spcBef>
          <a:spcPct val="0"/>
        </a:spcBef>
        <a:spcAft>
          <a:spcPct val="0"/>
        </a:spcAft>
        <a:defRPr sz="3200">
          <a:solidFill>
            <a:schemeClr val="bg2"/>
          </a:solidFill>
          <a:latin typeface="Helvetica" pitchFamily="-128" charset="0"/>
        </a:defRPr>
      </a:lvl3pPr>
      <a:lvl4pPr algn="ctr" rtl="0" fontAlgn="base">
        <a:spcBef>
          <a:spcPct val="0"/>
        </a:spcBef>
        <a:spcAft>
          <a:spcPct val="0"/>
        </a:spcAft>
        <a:defRPr sz="3200">
          <a:solidFill>
            <a:schemeClr val="bg2"/>
          </a:solidFill>
          <a:latin typeface="Helvetica" pitchFamily="-128" charset="0"/>
        </a:defRPr>
      </a:lvl4pPr>
      <a:lvl5pPr algn="ctr" rtl="0" fontAlgn="base">
        <a:spcBef>
          <a:spcPct val="0"/>
        </a:spcBef>
        <a:spcAft>
          <a:spcPct val="0"/>
        </a:spcAft>
        <a:defRPr sz="3200">
          <a:solidFill>
            <a:schemeClr val="bg2"/>
          </a:solidFill>
          <a:latin typeface="Helvetica" pitchFamily="-128" charset="0"/>
        </a:defRPr>
      </a:lvl5pPr>
      <a:lvl6pPr marL="457200" algn="ctr" rtl="0" fontAlgn="base">
        <a:spcBef>
          <a:spcPct val="0"/>
        </a:spcBef>
        <a:spcAft>
          <a:spcPct val="0"/>
        </a:spcAft>
        <a:defRPr sz="3200">
          <a:solidFill>
            <a:schemeClr val="bg2"/>
          </a:solidFill>
          <a:latin typeface="Helvetica" pitchFamily="-128" charset="0"/>
        </a:defRPr>
      </a:lvl6pPr>
      <a:lvl7pPr marL="914400" algn="ctr" rtl="0" fontAlgn="base">
        <a:spcBef>
          <a:spcPct val="0"/>
        </a:spcBef>
        <a:spcAft>
          <a:spcPct val="0"/>
        </a:spcAft>
        <a:defRPr sz="3200">
          <a:solidFill>
            <a:schemeClr val="bg2"/>
          </a:solidFill>
          <a:latin typeface="Helvetica" pitchFamily="-128" charset="0"/>
        </a:defRPr>
      </a:lvl7pPr>
      <a:lvl8pPr marL="1371600" algn="ctr" rtl="0" fontAlgn="base">
        <a:spcBef>
          <a:spcPct val="0"/>
        </a:spcBef>
        <a:spcAft>
          <a:spcPct val="0"/>
        </a:spcAft>
        <a:defRPr sz="3200">
          <a:solidFill>
            <a:schemeClr val="bg2"/>
          </a:solidFill>
          <a:latin typeface="Helvetica" pitchFamily="-128" charset="0"/>
        </a:defRPr>
      </a:lvl8pPr>
      <a:lvl9pPr marL="1828800" algn="ctr" rtl="0" fontAlgn="base">
        <a:spcBef>
          <a:spcPct val="0"/>
        </a:spcBef>
        <a:spcAft>
          <a:spcPct val="0"/>
        </a:spcAft>
        <a:defRPr sz="3200">
          <a:solidFill>
            <a:schemeClr val="bg2"/>
          </a:solidFill>
          <a:latin typeface="Helvetica" pitchFamily="-128" charset="0"/>
        </a:defRPr>
      </a:lvl9pPr>
    </p:titleStyle>
    <p:bodyStyle>
      <a:lvl1pPr marL="342900" indent="-342900" algn="l" rtl="0" fontAlgn="base">
        <a:spcBef>
          <a:spcPct val="20000"/>
        </a:spcBef>
        <a:spcAft>
          <a:spcPct val="0"/>
        </a:spcAft>
        <a:buChar char="•"/>
        <a:defRPr>
          <a:solidFill>
            <a:schemeClr val="bg2"/>
          </a:solidFill>
          <a:latin typeface="+mn-lt"/>
          <a:ea typeface="+mn-ea"/>
          <a:cs typeface="+mn-cs"/>
        </a:defRPr>
      </a:lvl1pPr>
      <a:lvl2pPr marL="742950" indent="-285750" algn="l" rtl="0" fontAlgn="base">
        <a:spcBef>
          <a:spcPct val="20000"/>
        </a:spcBef>
        <a:spcAft>
          <a:spcPct val="0"/>
        </a:spcAft>
        <a:buChar char="–"/>
        <a:defRPr sz="1600">
          <a:solidFill>
            <a:schemeClr val="bg2"/>
          </a:solidFill>
          <a:latin typeface="+mn-lt"/>
        </a:defRPr>
      </a:lvl2pPr>
      <a:lvl3pPr marL="1143000" indent="-228600" algn="l" rtl="0" fontAlgn="base">
        <a:spcBef>
          <a:spcPct val="20000"/>
        </a:spcBef>
        <a:spcAft>
          <a:spcPct val="0"/>
        </a:spcAft>
        <a:buChar char="•"/>
        <a:defRPr sz="1400">
          <a:solidFill>
            <a:schemeClr val="bg2"/>
          </a:solidFill>
          <a:latin typeface="+mn-lt"/>
        </a:defRPr>
      </a:lvl3pPr>
      <a:lvl4pPr marL="1600200" indent="-228600" algn="l" rtl="0" fontAlgn="base">
        <a:spcBef>
          <a:spcPct val="20000"/>
        </a:spcBef>
        <a:spcAft>
          <a:spcPct val="0"/>
        </a:spcAft>
        <a:buChar char="–"/>
        <a:defRPr sz="1400">
          <a:solidFill>
            <a:schemeClr val="bg2"/>
          </a:solidFill>
          <a:latin typeface="+mn-lt"/>
        </a:defRPr>
      </a:lvl4pPr>
      <a:lvl5pPr marL="2057400" indent="-228600" algn="l" rtl="0" fontAlgn="base">
        <a:spcBef>
          <a:spcPct val="20000"/>
        </a:spcBef>
        <a:spcAft>
          <a:spcPct val="0"/>
        </a:spcAft>
        <a:buChar char="»"/>
        <a:defRPr sz="1400">
          <a:solidFill>
            <a:schemeClr val="bg2"/>
          </a:solidFill>
          <a:latin typeface="+mn-lt"/>
        </a:defRPr>
      </a:lvl5pPr>
      <a:lvl6pPr marL="2514600" indent="-228600" algn="l" rtl="0" fontAlgn="base">
        <a:spcBef>
          <a:spcPct val="20000"/>
        </a:spcBef>
        <a:spcAft>
          <a:spcPct val="0"/>
        </a:spcAft>
        <a:buChar char="»"/>
        <a:defRPr sz="1400">
          <a:solidFill>
            <a:schemeClr val="bg2"/>
          </a:solidFill>
          <a:latin typeface="+mn-lt"/>
        </a:defRPr>
      </a:lvl6pPr>
      <a:lvl7pPr marL="2971800" indent="-228600" algn="l" rtl="0" fontAlgn="base">
        <a:spcBef>
          <a:spcPct val="20000"/>
        </a:spcBef>
        <a:spcAft>
          <a:spcPct val="0"/>
        </a:spcAft>
        <a:buChar char="»"/>
        <a:defRPr sz="1400">
          <a:solidFill>
            <a:schemeClr val="bg2"/>
          </a:solidFill>
          <a:latin typeface="+mn-lt"/>
        </a:defRPr>
      </a:lvl7pPr>
      <a:lvl8pPr marL="3429000" indent="-228600" algn="l" rtl="0" fontAlgn="base">
        <a:spcBef>
          <a:spcPct val="20000"/>
        </a:spcBef>
        <a:spcAft>
          <a:spcPct val="0"/>
        </a:spcAft>
        <a:buChar char="»"/>
        <a:defRPr sz="1400">
          <a:solidFill>
            <a:schemeClr val="bg2"/>
          </a:solidFill>
          <a:latin typeface="+mn-lt"/>
        </a:defRPr>
      </a:lvl8pPr>
      <a:lvl9pPr marL="3886200" indent="-228600" algn="l" rtl="0" fontAlgn="base">
        <a:spcBef>
          <a:spcPct val="20000"/>
        </a:spcBef>
        <a:spcAft>
          <a:spcPct val="0"/>
        </a:spcAft>
        <a:buChar char="»"/>
        <a:defRPr sz="14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notesSlide" Target="../notesSlides/notesSlide11.xm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3.png"/><Relationship Id="rId5" Type="http://schemas.openxmlformats.org/officeDocument/2006/relationships/image" Target="../media/image22.w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2.pn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jpeg"/><Relationship Id="rId5" Type="http://schemas.microsoft.com/office/2007/relationships/hdphoto" Target="../media/hdphoto1.wdp"/><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0.gif"/><Relationship Id="rId4" Type="http://schemas.openxmlformats.org/officeDocument/2006/relationships/hyperlink" Target="http://casaguides.nrao.edu/images/b/ba/M51.gi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8.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6.wmf"/><Relationship Id="rId5" Type="http://schemas.openxmlformats.org/officeDocument/2006/relationships/oleObject" Target="../embeddings/oleObject2.bin"/><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52.jpeg"/><Relationship Id="rId5" Type="http://schemas.openxmlformats.org/officeDocument/2006/relationships/image" Target="../media/image51.wmf"/><Relationship Id="rId4" Type="http://schemas.openxmlformats.org/officeDocument/2006/relationships/oleObject" Target="../embeddings/oleObject3.bin"/></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55.wmf"/><Relationship Id="rId4" Type="http://schemas.openxmlformats.org/officeDocument/2006/relationships/oleObject" Target="../embeddings/oleObject4.bin"/></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58.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57.wmf"/><Relationship Id="rId4" Type="http://schemas.openxmlformats.org/officeDocument/2006/relationships/oleObject" Target="../embeddings/oleObject5.bin"/></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ebooks.bfwpub.com/universe8e/sections/figure"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hyperlink" Target="http://www.google.com/url?sa=i&amp;rct=j&amp;q=&amp;esrc=s&amp;source=images&amp;cd=&amp;cad=rja&amp;uact=8&amp;docid=vn1dwQWpUce20M&amp;tbnid=FydOO3X9j6uiSM:&amp;ved=0CAUQjRw&amp;url=http://www.constellation-guide.com/constellation-list/pegasus-constellation/&amp;ei=zyZMU7KyHYbSyAHlhoEw&amp;psig=AFQjCNGSIJfGy31N2KWdBwmyE5dkurM0xw&amp;ust=1397585967305773" TargetMode="External"/><Relationship Id="rId7" Type="http://schemas.openxmlformats.org/officeDocument/2006/relationships/hyperlink" Target="http://www.google.com/url?sa=i&amp;rct=j&amp;q=&amp;esrc=s&amp;source=images&amp;cd=&amp;cad=rja&amp;uact=8&amp;docid=Pj7DkLU2QOMJeM&amp;tbnid=zDLr8rbIKzq7MM:&amp;ved=0CAUQjRw&amp;url=http://www.redorbit.com/images/pic/43080/dwarf-irregular-galaxy-ngc-4214-imaged-by-hubble-wfc3/&amp;ei=zCdMU6ySD4nEyQGwx4HACQ&amp;psig=AFQjCNGuA5Q3r3gqcTdDvLKt3-doeVoQyA&amp;ust=1397586197659769"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hyperlink" Target="http://www.google.com/url?sa=i&amp;rct=j&amp;q=&amp;esrc=s&amp;source=images&amp;cd=&amp;cad=rja&amp;uact=8&amp;docid=tfiAI5MHOj6d4M&amp;tbnid=K1gwGo66BMaQPM:&amp;ved=0CAUQjRw&amp;url=http://messier.seds.org/m/m087.html&amp;ei=SSdMU-HqH-STyQHq9YGIBg&amp;psig=AFQjCNHSDnON_bT5JsO76tMH6ehAW_Tt0Q&amp;ust=1397586116458845" TargetMode="Externa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69.w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68.wmf"/><Relationship Id="rId4" Type="http://schemas.openxmlformats.org/officeDocument/2006/relationships/oleObject" Target="../embeddings/oleObject7.bin"/></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microsoft.com/office/2007/relationships/hdphoto" Target="../media/hdphoto5.wdp"/></Relationships>
</file>

<file path=ppt/slides/_rels/slide46.xml.rels><?xml version="1.0" encoding="UTF-8" standalone="yes"?>
<Relationships xmlns="http://schemas.openxmlformats.org/package/2006/relationships"><Relationship Id="rId3" Type="http://schemas.openxmlformats.org/officeDocument/2006/relationships/hyperlink" Target="http://web.ipac.caltech.edu/staff/jarrett/papers/LSS/jarrett_Fig1.jpg"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microsoft.com/office/2007/relationships/hdphoto" Target="../media/hdphoto6.wdp"/></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docid=c7jhzoy1EZ8OXM&amp;tbnid=HtsKPh-JnjqUVM:&amp;ved=0CAUQjRw&amp;url=http://starburstfound.org/resurrection-hubble-jeans-galaxy-formation-theory/&amp;ei=IStMU5CaMbOgyQH-l4HQAw&amp;psig=AFQjCNHBzT5_oIf_7o8Mz2ix7Zvz9zIPog&amp;ust=1397586357833489"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hyperlink" Target="http://www.youtube.com/watch?feature=endscreen&amp;NR=1&amp;v=hVNuwAtnKeg" TargetMode="External"/><Relationship Id="rId4" Type="http://schemas.microsoft.com/office/2007/relationships/hdphoto" Target="../media/hdphoto7.wdp"/></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hyperlink" Target="http://www.solstation.com/x-objects/sag2cann.jp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hyperlink" Target="http://www.youtube.com/watch?v=D-0GaBQ494E"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5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hyperlink" Target="https://www.youtube.com/watch?v=poBZJTkiUoc"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95.jpeg"/></Relationships>
</file>

<file path=ppt/slides/_rels/slide6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4" name="Rectangle 2"/>
          <p:cNvSpPr>
            <a:spLocks noGrp="1" noChangeArrowheads="1"/>
          </p:cNvSpPr>
          <p:nvPr>
            <p:ph type="ctrTitle"/>
          </p:nvPr>
        </p:nvSpPr>
        <p:spPr>
          <a:xfrm>
            <a:off x="609600" y="228600"/>
            <a:ext cx="7772400" cy="1143000"/>
          </a:xfrm>
        </p:spPr>
        <p:txBody>
          <a:bodyPr/>
          <a:lstStyle/>
          <a:p>
            <a:r>
              <a:rPr lang="en-US"/>
              <a:t>Galaxies - Chapter 24</a:t>
            </a:r>
          </a:p>
        </p:txBody>
      </p:sp>
      <p:sp>
        <p:nvSpPr>
          <p:cNvPr id="1006598" name="Text Box 6"/>
          <p:cNvSpPr txBox="1">
            <a:spLocks noChangeArrowheads="1"/>
          </p:cNvSpPr>
          <p:nvPr/>
        </p:nvSpPr>
        <p:spPr bwMode="auto">
          <a:xfrm>
            <a:off x="4267200" y="4495800"/>
            <a:ext cx="565150" cy="457200"/>
          </a:xfrm>
          <a:prstGeom prst="rect">
            <a:avLst/>
          </a:prstGeom>
          <a:noFill/>
          <a:ln w="9525">
            <a:noFill/>
            <a:miter lim="800000"/>
            <a:headEnd/>
            <a:tailEnd/>
          </a:ln>
          <a:effectLst/>
        </p:spPr>
        <p:txBody>
          <a:bodyPr wrap="none">
            <a:spAutoFit/>
          </a:bodyPr>
          <a:lstStyle/>
          <a:p>
            <a:r>
              <a:rPr lang="en-US" sz="2400">
                <a:solidFill>
                  <a:schemeClr val="bg2"/>
                </a:solidFill>
              </a:rPr>
              <a:t>vs</a:t>
            </a:r>
            <a:r>
              <a:rPr lang="en-US" sz="2400">
                <a:solidFill>
                  <a:schemeClr val="tx1"/>
                </a:solidFill>
                <a:latin typeface="Times New Roman" pitchFamily="18" charset="0"/>
              </a:rPr>
              <a:t>.</a:t>
            </a:r>
          </a:p>
        </p:txBody>
      </p:sp>
      <p:sp>
        <p:nvSpPr>
          <p:cNvPr id="5" name="Slide Number Placeholder 4"/>
          <p:cNvSpPr>
            <a:spLocks noGrp="1"/>
          </p:cNvSpPr>
          <p:nvPr>
            <p:ph type="sldNum" sz="quarter" idx="12"/>
          </p:nvPr>
        </p:nvSpPr>
        <p:spPr/>
        <p:txBody>
          <a:bodyPr/>
          <a:lstStyle/>
          <a:p>
            <a:fld id="{F0F0CBF1-0705-4E5C-B9E8-F46C25807682}" type="slidenum">
              <a:rPr lang="en-US" smtClean="0"/>
              <a:pPr/>
              <a:t>1</a:t>
            </a:fld>
            <a:endParaRPr lang="en-US"/>
          </a:p>
        </p:txBody>
      </p:sp>
      <p:pic>
        <p:nvPicPr>
          <p:cNvPr id="1164290" name="Picture 2" descr="http://regmedia.co.uk/2008/04/24/colliding_galaxi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66800"/>
            <a:ext cx="6553200" cy="57122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40" name="Text Box 4"/>
          <p:cNvSpPr txBox="1">
            <a:spLocks noChangeArrowheads="1"/>
          </p:cNvSpPr>
          <p:nvPr/>
        </p:nvSpPr>
        <p:spPr bwMode="auto">
          <a:xfrm>
            <a:off x="838200" y="533400"/>
            <a:ext cx="7045325" cy="366713"/>
          </a:xfrm>
          <a:prstGeom prst="rect">
            <a:avLst/>
          </a:prstGeom>
          <a:noFill/>
          <a:ln w="9525">
            <a:noFill/>
            <a:miter lim="800000"/>
            <a:headEnd/>
            <a:tailEnd/>
          </a:ln>
          <a:effectLst/>
        </p:spPr>
        <p:txBody>
          <a:bodyPr wrap="none">
            <a:spAutoFit/>
          </a:bodyPr>
          <a:lstStyle/>
          <a:p>
            <a:r>
              <a:rPr lang="en-US" sz="1800" dirty="0" err="1"/>
              <a:t>Centaurus</a:t>
            </a:r>
            <a:r>
              <a:rPr lang="en-US" sz="1800" dirty="0"/>
              <a:t> A (NGC5128), a collision between an E and an S galaxy.</a:t>
            </a:r>
          </a:p>
        </p:txBody>
      </p:sp>
      <p:pic>
        <p:nvPicPr>
          <p:cNvPr id="1106946" name="Picture 2" descr="http://apod.nasa.gov/apod/image/0308/cena_eso_big.jpg"/>
          <p:cNvPicPr>
            <a:picLocks noChangeAspect="1" noChangeArrowheads="1"/>
          </p:cNvPicPr>
          <p:nvPr/>
        </p:nvPicPr>
        <p:blipFill>
          <a:blip r:embed="rId3" cstate="print"/>
          <a:srcRect l="30400" t="32614" r="9600" b="31196"/>
          <a:stretch>
            <a:fillRect/>
          </a:stretch>
        </p:blipFill>
        <p:spPr bwMode="auto">
          <a:xfrm>
            <a:off x="457200" y="1066800"/>
            <a:ext cx="8229600" cy="5596086"/>
          </a:xfrm>
          <a:prstGeom prst="rect">
            <a:avLst/>
          </a:prstGeom>
          <a:noFill/>
        </p:spPr>
      </p:pic>
      <p:sp>
        <p:nvSpPr>
          <p:cNvPr id="4" name="Slide Number Placeholder 3"/>
          <p:cNvSpPr>
            <a:spLocks noGrp="1"/>
          </p:cNvSpPr>
          <p:nvPr>
            <p:ph type="sldNum" sz="quarter" idx="12"/>
          </p:nvPr>
        </p:nvSpPr>
        <p:spPr>
          <a:xfrm>
            <a:off x="7086600" y="6248400"/>
            <a:ext cx="1905000" cy="457200"/>
          </a:xfrm>
        </p:spPr>
        <p:txBody>
          <a:bodyPr/>
          <a:lstStyle/>
          <a:p>
            <a:fld id="{E5AAAF5C-DF8C-4373-B17A-01F3A89A83A8}" type="slidenum">
              <a:rPr lang="en-US" smtClean="0"/>
              <a:pPr/>
              <a:t>10</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86" name="Rectangle 2"/>
          <p:cNvSpPr>
            <a:spLocks noGrp="1" noChangeArrowheads="1"/>
          </p:cNvSpPr>
          <p:nvPr>
            <p:ph type="title"/>
          </p:nvPr>
        </p:nvSpPr>
        <p:spPr>
          <a:xfrm>
            <a:off x="609600" y="228600"/>
            <a:ext cx="7772400" cy="1143000"/>
          </a:xfrm>
        </p:spPr>
        <p:txBody>
          <a:bodyPr/>
          <a:lstStyle/>
          <a:p>
            <a:r>
              <a:rPr lang="en-US" dirty="0" err="1" smtClean="0"/>
              <a:t>Ellipticity</a:t>
            </a:r>
            <a:r>
              <a:rPr lang="en-US" dirty="0" smtClean="0"/>
              <a:t> of </a:t>
            </a:r>
            <a:r>
              <a:rPr lang="en-US" dirty="0" err="1"/>
              <a:t>ellipticals</a:t>
            </a:r>
            <a:endParaRPr lang="en-US" dirty="0"/>
          </a:p>
        </p:txBody>
      </p:sp>
      <p:sp>
        <p:nvSpPr>
          <p:cNvPr id="1014787" name="Rectangle 3"/>
          <p:cNvSpPr>
            <a:spLocks noGrp="1" noChangeArrowheads="1"/>
          </p:cNvSpPr>
          <p:nvPr>
            <p:ph type="body" idx="1"/>
          </p:nvPr>
        </p:nvSpPr>
        <p:spPr>
          <a:xfrm>
            <a:off x="533400" y="1371600"/>
            <a:ext cx="7772400" cy="5257800"/>
          </a:xfrm>
        </p:spPr>
        <p:txBody>
          <a:bodyPr/>
          <a:lstStyle/>
          <a:p>
            <a:pPr marL="0">
              <a:buNone/>
            </a:pPr>
            <a:r>
              <a:rPr lang="en-US" sz="2400" dirty="0" smtClean="0"/>
              <a:t>Classify </a:t>
            </a:r>
            <a:r>
              <a:rPr lang="en-US" sz="2400" dirty="0"/>
              <a:t>by </a:t>
            </a:r>
            <a:r>
              <a:rPr lang="en-US" sz="2400" u="sng" dirty="0" smtClean="0"/>
              <a:t>observed</a:t>
            </a:r>
            <a:r>
              <a:rPr lang="en-US" sz="2400" dirty="0" smtClean="0"/>
              <a:t> degree </a:t>
            </a:r>
            <a:r>
              <a:rPr lang="en-US" sz="2400" dirty="0"/>
              <a:t>of flattening, or </a:t>
            </a:r>
            <a:r>
              <a:rPr lang="en-US" sz="2400" dirty="0" err="1"/>
              <a:t>ellipticity</a:t>
            </a:r>
            <a:r>
              <a:rPr lang="en-US" sz="2400" dirty="0"/>
              <a:t> E0 </a:t>
            </a:r>
            <a:r>
              <a:rPr lang="en-US" sz="2400" dirty="0">
                <a:sym typeface="Symbol" pitchFamily="18" charset="2"/>
              </a:rPr>
              <a:t> E7.  In general, En </a:t>
            </a:r>
            <a:r>
              <a:rPr lang="en-US" sz="2400" dirty="0" smtClean="0">
                <a:sym typeface="Symbol" pitchFamily="18" charset="2"/>
              </a:rPr>
              <a:t>where, if </a:t>
            </a:r>
            <a:r>
              <a:rPr lang="en-US" sz="2400" dirty="0" smtClean="0"/>
              <a:t>a=major </a:t>
            </a:r>
            <a:r>
              <a:rPr lang="en-US" sz="2400" dirty="0"/>
              <a:t>(long) axis, b=minor (short) axis:</a:t>
            </a:r>
          </a:p>
        </p:txBody>
      </p:sp>
      <p:graphicFrame>
        <p:nvGraphicFramePr>
          <p:cNvPr id="1014788" name="Object 4"/>
          <p:cNvGraphicFramePr>
            <a:graphicFrameLocks noChangeAspect="1"/>
          </p:cNvGraphicFramePr>
          <p:nvPr/>
        </p:nvGraphicFramePr>
        <p:xfrm>
          <a:off x="3252788" y="2743200"/>
          <a:ext cx="1725612" cy="850900"/>
        </p:xfrm>
        <a:graphic>
          <a:graphicData uri="http://schemas.openxmlformats.org/presentationml/2006/ole">
            <mc:AlternateContent xmlns:mc="http://schemas.openxmlformats.org/markup-compatibility/2006">
              <mc:Choice xmlns:v="urn:schemas-microsoft-com:vml" Requires="v">
                <p:oleObj spid="_x0000_s1014909" name="Equation" r:id="rId4" imgW="876240" imgH="431640" progId="Equation.3">
                  <p:embed/>
                </p:oleObj>
              </mc:Choice>
              <mc:Fallback>
                <p:oleObj name="Equation" r:id="rId4" imgW="876240" imgH="431640" progId="Equation.3">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2788" y="2743200"/>
                        <a:ext cx="1725612" cy="850900"/>
                      </a:xfrm>
                      <a:prstGeom prst="rect">
                        <a:avLst/>
                      </a:prstGeom>
                      <a:solidFill>
                        <a:schemeClr val="tx1"/>
                      </a:solidFill>
                    </p:spPr>
                  </p:pic>
                </p:oleObj>
              </mc:Fallback>
            </mc:AlternateContent>
          </a:graphicData>
        </a:graphic>
      </p:graphicFrame>
      <p:pic>
        <p:nvPicPr>
          <p:cNvPr id="7" name="Picture 4" descr="figure 26-06b"/>
          <p:cNvPicPr>
            <a:picLocks noChangeAspect="1" noChangeArrowheads="1"/>
          </p:cNvPicPr>
          <p:nvPr/>
        </p:nvPicPr>
        <p:blipFill>
          <a:blip r:embed="rId6" cstate="print"/>
          <a:srcRect/>
          <a:stretch>
            <a:fillRect/>
          </a:stretch>
        </p:blipFill>
        <p:spPr bwMode="auto">
          <a:xfrm>
            <a:off x="3048000" y="3657600"/>
            <a:ext cx="2884487" cy="3048000"/>
          </a:xfrm>
          <a:prstGeom prst="rect">
            <a:avLst/>
          </a:prstGeom>
          <a:noFill/>
        </p:spPr>
      </p:pic>
      <p:pic>
        <p:nvPicPr>
          <p:cNvPr id="8" name="Picture 5" descr="figure 26-06c"/>
          <p:cNvPicPr>
            <a:picLocks noChangeAspect="1" noChangeArrowheads="1"/>
          </p:cNvPicPr>
          <p:nvPr/>
        </p:nvPicPr>
        <p:blipFill>
          <a:blip r:embed="rId7" cstate="print"/>
          <a:srcRect/>
          <a:stretch>
            <a:fillRect/>
          </a:stretch>
        </p:blipFill>
        <p:spPr bwMode="auto">
          <a:xfrm>
            <a:off x="6056312" y="3657600"/>
            <a:ext cx="2900363" cy="3094038"/>
          </a:xfrm>
          <a:prstGeom prst="rect">
            <a:avLst/>
          </a:prstGeom>
          <a:noFill/>
        </p:spPr>
      </p:pic>
      <p:pic>
        <p:nvPicPr>
          <p:cNvPr id="9" name="Picture 2" descr="m87a"/>
          <p:cNvPicPr>
            <a:picLocks noChangeAspect="1" noChangeArrowheads="1"/>
          </p:cNvPicPr>
          <p:nvPr/>
        </p:nvPicPr>
        <p:blipFill>
          <a:blip r:embed="rId8" cstate="print"/>
          <a:srcRect t="6260" b="6260"/>
          <a:stretch>
            <a:fillRect/>
          </a:stretch>
        </p:blipFill>
        <p:spPr bwMode="auto">
          <a:xfrm>
            <a:off x="228600" y="2934690"/>
            <a:ext cx="2797175" cy="3466110"/>
          </a:xfrm>
          <a:prstGeom prst="rect">
            <a:avLst/>
          </a:prstGeom>
          <a:noFill/>
        </p:spPr>
      </p:pic>
      <p:sp>
        <p:nvSpPr>
          <p:cNvPr id="10" name="TextBox 9"/>
          <p:cNvSpPr txBox="1"/>
          <p:nvPr/>
        </p:nvSpPr>
        <p:spPr>
          <a:xfrm>
            <a:off x="1173081" y="6474023"/>
            <a:ext cx="960519" cy="307777"/>
          </a:xfrm>
          <a:prstGeom prst="rect">
            <a:avLst/>
          </a:prstGeom>
          <a:noFill/>
        </p:spPr>
        <p:txBody>
          <a:bodyPr wrap="none" rtlCol="0">
            <a:spAutoFit/>
          </a:bodyPr>
          <a:lstStyle/>
          <a:p>
            <a:r>
              <a:rPr lang="en-US" dirty="0" smtClean="0"/>
              <a:t>EO (M87)</a:t>
            </a:r>
            <a:endParaRPr lang="en-US" dirty="0"/>
          </a:p>
        </p:txBody>
      </p:sp>
      <p:sp>
        <p:nvSpPr>
          <p:cNvPr id="11" name="Slide Number Placeholder 10"/>
          <p:cNvSpPr>
            <a:spLocks noGrp="1"/>
          </p:cNvSpPr>
          <p:nvPr>
            <p:ph type="sldNum" sz="quarter" idx="12"/>
          </p:nvPr>
        </p:nvSpPr>
        <p:spPr>
          <a:xfrm>
            <a:off x="6934200" y="6400800"/>
            <a:ext cx="1905000" cy="457200"/>
          </a:xfrm>
        </p:spPr>
        <p:txBody>
          <a:bodyPr/>
          <a:lstStyle/>
          <a:p>
            <a:fld id="{3AEB77F9-2B45-4A2A-9AA1-49554572984B}" type="slidenum">
              <a:rPr lang="en-US" smtClean="0">
                <a:solidFill>
                  <a:schemeClr val="bg2"/>
                </a:solidFill>
              </a:rPr>
              <a:pPr/>
              <a:t>11</a:t>
            </a:fld>
            <a:endParaRPr lang="en-US" dirty="0">
              <a:solidFill>
                <a:schemeClr val="bg2"/>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noChangeArrowheads="1"/>
          </p:cNvPicPr>
          <p:nvPr/>
        </p:nvPicPr>
        <p:blipFill>
          <a:blip r:embed="rId3" cstate="print"/>
          <a:srcRect/>
          <a:stretch>
            <a:fillRect/>
          </a:stretch>
        </p:blipFill>
        <p:spPr bwMode="auto">
          <a:xfrm>
            <a:off x="563040" y="3200400"/>
            <a:ext cx="3277440" cy="2972472"/>
          </a:xfrm>
          <a:prstGeom prst="rect">
            <a:avLst/>
          </a:prstGeom>
          <a:noFill/>
          <a:ln w="9525">
            <a:noFill/>
            <a:miter lim="800000"/>
            <a:headEnd/>
            <a:tailEnd/>
          </a:ln>
        </p:spPr>
      </p:pic>
      <p:sp>
        <p:nvSpPr>
          <p:cNvPr id="8195" name="Text Box 2"/>
          <p:cNvSpPr txBox="1">
            <a:spLocks noChangeArrowheads="1"/>
          </p:cNvSpPr>
          <p:nvPr/>
        </p:nvSpPr>
        <p:spPr bwMode="auto">
          <a:xfrm>
            <a:off x="563040" y="984409"/>
            <a:ext cx="7519680" cy="2215991"/>
          </a:xfrm>
          <a:prstGeom prst="rect">
            <a:avLst/>
          </a:prstGeom>
          <a:noFill/>
          <a:ln w="9525">
            <a:noFill/>
            <a:miter lim="800000"/>
            <a:headEnd/>
            <a:tailEnd/>
          </a:ln>
        </p:spPr>
        <p:txBody>
          <a:bodyPr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400" dirty="0">
                <a:solidFill>
                  <a:schemeClr val="bg2"/>
                </a:solidFill>
              </a:rPr>
              <a:t>S</a:t>
            </a:r>
            <a:r>
              <a:rPr lang="en-GB" sz="2400" dirty="0" smtClean="0">
                <a:solidFill>
                  <a:schemeClr val="bg2"/>
                </a:solidFill>
              </a:rPr>
              <a:t>imilar </a:t>
            </a:r>
            <a:r>
              <a:rPr lang="en-GB" sz="2400" dirty="0">
                <a:solidFill>
                  <a:schemeClr val="bg2"/>
                </a:solidFill>
              </a:rPr>
              <a:t>to halos of spirals, but generally </a:t>
            </a:r>
            <a:r>
              <a:rPr lang="en-GB" sz="2400" dirty="0" smtClean="0">
                <a:solidFill>
                  <a:schemeClr val="bg2"/>
                </a:solidFill>
              </a:rPr>
              <a:t>larger than spirals, </a:t>
            </a:r>
            <a:r>
              <a:rPr lang="en-GB" sz="2400" dirty="0">
                <a:solidFill>
                  <a:schemeClr val="bg2"/>
                </a:solidFill>
              </a:rPr>
              <a:t>with many more stars.   Stellar orbits are like halo star orbits in spirals</a:t>
            </a:r>
            <a:r>
              <a:rPr lang="en-GB" sz="2400" dirty="0" smtClean="0">
                <a:solidFill>
                  <a:schemeClr val="bg2"/>
                </a:solidFill>
              </a:rPr>
              <a:t>.</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endParaRPr lang="en-GB" sz="2400" dirty="0">
              <a:solidFill>
                <a:schemeClr val="bg2"/>
              </a:solidFill>
            </a:endParaRP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400" dirty="0">
                <a:solidFill>
                  <a:schemeClr val="bg2"/>
                </a:solidFill>
              </a:rPr>
              <a:t>Stars in </a:t>
            </a:r>
            <a:r>
              <a:rPr lang="en-GB" sz="2400" dirty="0" err="1">
                <a:solidFill>
                  <a:schemeClr val="bg2"/>
                </a:solidFill>
              </a:rPr>
              <a:t>ellipticals</a:t>
            </a:r>
            <a:r>
              <a:rPr lang="en-GB" sz="2400" dirty="0">
                <a:solidFill>
                  <a:schemeClr val="bg2"/>
                </a:solidFill>
              </a:rPr>
              <a:t> also </a:t>
            </a:r>
            <a:r>
              <a:rPr lang="en-GB" sz="2400" dirty="0" smtClean="0">
                <a:solidFill>
                  <a:schemeClr val="bg2"/>
                </a:solidFill>
              </a:rPr>
              <a:t>very</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400" dirty="0" smtClean="0">
                <a:solidFill>
                  <a:schemeClr val="bg2"/>
                </a:solidFill>
              </a:rPr>
              <a:t>old</a:t>
            </a:r>
            <a:r>
              <a:rPr lang="en-GB" sz="2400" dirty="0">
                <a:solidFill>
                  <a:schemeClr val="bg2"/>
                </a:solidFill>
              </a:rPr>
              <a:t>, like halo stars.</a:t>
            </a:r>
          </a:p>
        </p:txBody>
      </p:sp>
      <p:pic>
        <p:nvPicPr>
          <p:cNvPr id="8196" name="Picture 4"/>
          <p:cNvPicPr>
            <a:picLocks noChangeAspect="1" noChangeArrowheads="1"/>
          </p:cNvPicPr>
          <p:nvPr/>
        </p:nvPicPr>
        <p:blipFill>
          <a:blip r:embed="rId4" cstate="print"/>
          <a:srcRect/>
          <a:stretch>
            <a:fillRect/>
          </a:stretch>
        </p:blipFill>
        <p:spPr bwMode="auto">
          <a:xfrm>
            <a:off x="4641120" y="1905000"/>
            <a:ext cx="4294080" cy="4280129"/>
          </a:xfrm>
          <a:prstGeom prst="rect">
            <a:avLst/>
          </a:prstGeom>
          <a:noFill/>
          <a:ln w="9525">
            <a:noFill/>
            <a:miter lim="800000"/>
            <a:headEnd/>
            <a:tailEnd/>
          </a:ln>
        </p:spPr>
      </p:pic>
      <p:sp>
        <p:nvSpPr>
          <p:cNvPr id="8197" name="Text Box 5"/>
          <p:cNvSpPr txBox="1">
            <a:spLocks noChangeArrowheads="1"/>
          </p:cNvSpPr>
          <p:nvPr/>
        </p:nvSpPr>
        <p:spPr bwMode="auto">
          <a:xfrm>
            <a:off x="990600" y="6324600"/>
            <a:ext cx="2329920" cy="276999"/>
          </a:xfrm>
          <a:prstGeom prst="rect">
            <a:avLst/>
          </a:prstGeom>
          <a:noFill/>
          <a:ln w="9525">
            <a:noFill/>
            <a:miter lim="800000"/>
            <a:headEnd/>
            <a:tailEnd/>
          </a:ln>
        </p:spPr>
        <p:txBody>
          <a:bodyPr lIns="0" tIns="0" rIns="0" bIns="0">
            <a:spAutoFit/>
          </a:bodyPr>
          <a:lstStyle/>
          <a:p>
            <a:pPr algn="ctr">
              <a:buClr>
                <a:srgbClr val="000000"/>
              </a:buClr>
              <a:buSzPct val="45000"/>
              <a:tabLst>
                <a:tab pos="656650" algn="l"/>
                <a:tab pos="1313299" algn="l"/>
                <a:tab pos="1969949" algn="l"/>
              </a:tabLst>
            </a:pPr>
            <a:r>
              <a:rPr lang="en-GB" sz="1800" dirty="0">
                <a:solidFill>
                  <a:srgbClr val="002060"/>
                </a:solidFill>
              </a:rPr>
              <a:t>Orbits in a spiral</a:t>
            </a:r>
          </a:p>
        </p:txBody>
      </p:sp>
      <p:sp>
        <p:nvSpPr>
          <p:cNvPr id="8198" name="Text Box 6"/>
          <p:cNvSpPr txBox="1">
            <a:spLocks noChangeArrowheads="1"/>
          </p:cNvSpPr>
          <p:nvPr/>
        </p:nvSpPr>
        <p:spPr bwMode="auto">
          <a:xfrm>
            <a:off x="5486400" y="6400800"/>
            <a:ext cx="2329920" cy="276999"/>
          </a:xfrm>
          <a:prstGeom prst="rect">
            <a:avLst/>
          </a:prstGeom>
          <a:noFill/>
          <a:ln w="9525">
            <a:noFill/>
            <a:miter lim="800000"/>
            <a:headEnd/>
            <a:tailEnd/>
          </a:ln>
        </p:spPr>
        <p:txBody>
          <a:bodyPr lIns="0" tIns="0" rIns="0" bIns="0">
            <a:spAutoFit/>
          </a:bodyPr>
          <a:lstStyle/>
          <a:p>
            <a:pPr algn="ctr">
              <a:buClr>
                <a:srgbClr val="000000"/>
              </a:buClr>
              <a:buSzPct val="45000"/>
              <a:tabLst>
                <a:tab pos="656650" algn="l"/>
                <a:tab pos="1313299" algn="l"/>
                <a:tab pos="1969949" algn="l"/>
              </a:tabLst>
            </a:pPr>
            <a:r>
              <a:rPr lang="en-GB" sz="1800" dirty="0">
                <a:solidFill>
                  <a:srgbClr val="002060"/>
                </a:solidFill>
              </a:rPr>
              <a:t>An elliptical</a:t>
            </a:r>
          </a:p>
        </p:txBody>
      </p:sp>
      <p:sp>
        <p:nvSpPr>
          <p:cNvPr id="7" name="TextBox 6"/>
          <p:cNvSpPr txBox="1"/>
          <p:nvPr/>
        </p:nvSpPr>
        <p:spPr>
          <a:xfrm>
            <a:off x="2351161" y="152400"/>
            <a:ext cx="5111171" cy="576199"/>
          </a:xfrm>
          <a:prstGeom prst="rect">
            <a:avLst/>
          </a:prstGeom>
          <a:noFill/>
        </p:spPr>
        <p:txBody>
          <a:bodyPr wrap="none" lIns="82945" tIns="41473" rIns="82945" bIns="41473" rtlCol="0">
            <a:spAutoFit/>
          </a:bodyPr>
          <a:lstStyle/>
          <a:p>
            <a:r>
              <a:rPr lang="en-US" sz="3200" dirty="0" err="1" smtClean="0">
                <a:solidFill>
                  <a:schemeClr val="bg2"/>
                </a:solidFill>
              </a:rPr>
              <a:t>Ellipticals</a:t>
            </a:r>
            <a:r>
              <a:rPr lang="en-US" sz="3200" dirty="0" smtClean="0">
                <a:solidFill>
                  <a:schemeClr val="bg2"/>
                </a:solidFill>
              </a:rPr>
              <a:t> –basic properties</a:t>
            </a:r>
            <a:endParaRPr lang="en-US" sz="3200" dirty="0">
              <a:solidFill>
                <a:schemeClr val="bg2"/>
              </a:solidFill>
            </a:endParaRPr>
          </a:p>
        </p:txBody>
      </p:sp>
      <p:sp>
        <p:nvSpPr>
          <p:cNvPr id="8" name="Slide Number Placeholder 7"/>
          <p:cNvSpPr>
            <a:spLocks noGrp="1"/>
          </p:cNvSpPr>
          <p:nvPr>
            <p:ph type="sldNum" sz="quarter" idx="12"/>
          </p:nvPr>
        </p:nvSpPr>
        <p:spPr/>
        <p:txBody>
          <a:bodyPr/>
          <a:lstStyle/>
          <a:p>
            <a:fld id="{E5AAAF5C-DF8C-4373-B17A-01F3A89A83A8}" type="slidenum">
              <a:rPr lang="en-US" smtClean="0"/>
              <a:pPr/>
              <a:t>12</a:t>
            </a:fld>
            <a:endParaRPr lang="en-US"/>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
          <p:cNvSpPr txBox="1">
            <a:spLocks noChangeArrowheads="1"/>
          </p:cNvSpPr>
          <p:nvPr/>
        </p:nvSpPr>
        <p:spPr bwMode="auto">
          <a:xfrm>
            <a:off x="754560" y="381000"/>
            <a:ext cx="7932240" cy="2215991"/>
          </a:xfrm>
          <a:prstGeom prst="rect">
            <a:avLst/>
          </a:prstGeom>
          <a:noFill/>
          <a:ln w="9525">
            <a:noFill/>
            <a:miter lim="800000"/>
            <a:headEnd/>
            <a:tailEnd/>
          </a:ln>
        </p:spPr>
        <p:txBody>
          <a:bodyPr wrap="square"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Lst>
            </a:pPr>
            <a:r>
              <a:rPr lang="en-GB" sz="2400" dirty="0">
                <a:solidFill>
                  <a:schemeClr val="bg2"/>
                </a:solidFill>
              </a:rPr>
              <a:t>A further distinction for </a:t>
            </a:r>
            <a:r>
              <a:rPr lang="en-GB" sz="2400" dirty="0" err="1">
                <a:solidFill>
                  <a:schemeClr val="bg2"/>
                </a:solidFill>
              </a:rPr>
              <a:t>ellipticals</a:t>
            </a:r>
            <a:r>
              <a:rPr lang="en-GB" sz="2400" dirty="0">
                <a:solidFill>
                  <a:schemeClr val="bg2"/>
                </a:solidFill>
              </a:rPr>
              <a:t> and irregulars</a:t>
            </a:r>
            <a:r>
              <a:rPr lang="en-GB" sz="2400" dirty="0" smtClean="0">
                <a:solidFill>
                  <a:schemeClr val="bg2"/>
                </a:solidFill>
              </a:rPr>
              <a:t>:</a:t>
            </a:r>
            <a:endParaRPr lang="en-GB" sz="2400" dirty="0">
              <a:solidFill>
                <a:schemeClr val="bg2"/>
              </a:solidFill>
            </a:endParaRP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Lst>
            </a:pPr>
            <a:endParaRPr lang="en-GB" sz="2400" dirty="0">
              <a:solidFill>
                <a:schemeClr val="bg2"/>
              </a:solidFill>
            </a:endParaRP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Lst>
            </a:pPr>
            <a:r>
              <a:rPr lang="en-GB" sz="2400" dirty="0">
                <a:solidFill>
                  <a:schemeClr val="bg2"/>
                </a:solidFill>
              </a:rPr>
              <a:t>              Giant                    vs.                     Dwarf</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Lst>
            </a:pPr>
            <a:endParaRPr lang="en-GB" sz="2400" dirty="0">
              <a:solidFill>
                <a:schemeClr val="bg2"/>
              </a:solidFill>
            </a:endParaRP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Lst>
            </a:pPr>
            <a:r>
              <a:rPr lang="en-GB" sz="2400" dirty="0">
                <a:solidFill>
                  <a:schemeClr val="bg2"/>
                </a:solidFill>
              </a:rPr>
              <a:t>       </a:t>
            </a:r>
            <a:r>
              <a:rPr lang="en-GB" sz="2400" dirty="0" smtClean="0">
                <a:solidFill>
                  <a:schemeClr val="bg2"/>
                </a:solidFill>
              </a:rPr>
              <a:t>10</a:t>
            </a:r>
            <a:r>
              <a:rPr lang="en-GB" sz="2400" baseline="33000" dirty="0" smtClean="0">
                <a:solidFill>
                  <a:schemeClr val="bg2"/>
                </a:solidFill>
              </a:rPr>
              <a:t>10</a:t>
            </a:r>
            <a:r>
              <a:rPr lang="en-GB" sz="2400" dirty="0" smtClean="0">
                <a:solidFill>
                  <a:schemeClr val="bg2"/>
                </a:solidFill>
              </a:rPr>
              <a:t> </a:t>
            </a:r>
            <a:r>
              <a:rPr lang="en-GB" sz="2400" dirty="0">
                <a:solidFill>
                  <a:schemeClr val="bg2"/>
                </a:solidFill>
              </a:rPr>
              <a:t>- 10</a:t>
            </a:r>
            <a:r>
              <a:rPr lang="en-GB" sz="2400" baseline="33000" dirty="0">
                <a:solidFill>
                  <a:schemeClr val="bg2"/>
                </a:solidFill>
              </a:rPr>
              <a:t>13</a:t>
            </a:r>
            <a:r>
              <a:rPr lang="en-GB" sz="2400" dirty="0">
                <a:solidFill>
                  <a:schemeClr val="bg2"/>
                </a:solidFill>
              </a:rPr>
              <a:t> stars                            </a:t>
            </a:r>
            <a:r>
              <a:rPr lang="en-GB" sz="2400" dirty="0" smtClean="0">
                <a:solidFill>
                  <a:schemeClr val="bg2"/>
                </a:solidFill>
              </a:rPr>
              <a:t>10</a:t>
            </a:r>
            <a:r>
              <a:rPr lang="en-GB" sz="2400" baseline="33000" dirty="0">
                <a:solidFill>
                  <a:schemeClr val="bg2"/>
                </a:solidFill>
              </a:rPr>
              <a:t>3</a:t>
            </a:r>
            <a:r>
              <a:rPr lang="en-GB" sz="2400" dirty="0" smtClean="0">
                <a:solidFill>
                  <a:schemeClr val="bg2"/>
                </a:solidFill>
              </a:rPr>
              <a:t> </a:t>
            </a:r>
            <a:r>
              <a:rPr lang="en-GB" sz="2400" dirty="0">
                <a:solidFill>
                  <a:schemeClr val="bg2"/>
                </a:solidFill>
              </a:rPr>
              <a:t>- </a:t>
            </a:r>
            <a:r>
              <a:rPr lang="en-GB" sz="2400" dirty="0" smtClean="0">
                <a:solidFill>
                  <a:schemeClr val="bg2"/>
                </a:solidFill>
              </a:rPr>
              <a:t>10</a:t>
            </a:r>
            <a:r>
              <a:rPr lang="en-GB" sz="2400" baseline="33000" dirty="0">
                <a:solidFill>
                  <a:schemeClr val="bg2"/>
                </a:solidFill>
              </a:rPr>
              <a:t>9</a:t>
            </a:r>
            <a:r>
              <a:rPr lang="en-GB" sz="2400" dirty="0" smtClean="0">
                <a:solidFill>
                  <a:schemeClr val="bg2"/>
                </a:solidFill>
              </a:rPr>
              <a:t> </a:t>
            </a:r>
            <a:r>
              <a:rPr lang="en-GB" sz="2400" dirty="0">
                <a:solidFill>
                  <a:schemeClr val="bg2"/>
                </a:solidFill>
              </a:rPr>
              <a:t>stars</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Lst>
            </a:pPr>
            <a:r>
              <a:rPr lang="en-GB" sz="2400" dirty="0">
                <a:solidFill>
                  <a:schemeClr val="bg2"/>
                </a:solidFill>
              </a:rPr>
              <a:t>       10's of </a:t>
            </a:r>
            <a:r>
              <a:rPr lang="en-GB" sz="2400" dirty="0" err="1">
                <a:solidFill>
                  <a:schemeClr val="bg2"/>
                </a:solidFill>
              </a:rPr>
              <a:t>kpc</a:t>
            </a:r>
            <a:r>
              <a:rPr lang="en-GB" sz="2400" dirty="0">
                <a:solidFill>
                  <a:schemeClr val="bg2"/>
                </a:solidFill>
              </a:rPr>
              <a:t> across                         few </a:t>
            </a:r>
            <a:r>
              <a:rPr lang="en-GB" sz="2400" dirty="0" err="1">
                <a:solidFill>
                  <a:schemeClr val="bg2"/>
                </a:solidFill>
              </a:rPr>
              <a:t>kpc</a:t>
            </a:r>
            <a:r>
              <a:rPr lang="en-GB" sz="2400" dirty="0">
                <a:solidFill>
                  <a:schemeClr val="bg2"/>
                </a:solidFill>
              </a:rPr>
              <a:t> across</a:t>
            </a:r>
          </a:p>
        </p:txBody>
      </p:sp>
      <p:pic>
        <p:nvPicPr>
          <p:cNvPr id="9219" name="Picture 2"/>
          <p:cNvPicPr>
            <a:picLocks noChangeAspect="1" noChangeArrowheads="1"/>
          </p:cNvPicPr>
          <p:nvPr/>
        </p:nvPicPr>
        <p:blipFill>
          <a:blip r:embed="rId3" cstate="print"/>
          <a:srcRect/>
          <a:stretch>
            <a:fillRect/>
          </a:stretch>
        </p:blipFill>
        <p:spPr bwMode="auto">
          <a:xfrm>
            <a:off x="4589280" y="2743200"/>
            <a:ext cx="4554720" cy="3128008"/>
          </a:xfrm>
          <a:prstGeom prst="rect">
            <a:avLst/>
          </a:prstGeom>
          <a:noFill/>
          <a:ln w="9525">
            <a:noFill/>
            <a:miter lim="800000"/>
            <a:headEnd/>
            <a:tailEnd/>
          </a:ln>
        </p:spPr>
      </p:pic>
      <p:sp>
        <p:nvSpPr>
          <p:cNvPr id="9220" name="Text Box 3"/>
          <p:cNvSpPr txBox="1">
            <a:spLocks noChangeArrowheads="1"/>
          </p:cNvSpPr>
          <p:nvPr/>
        </p:nvSpPr>
        <p:spPr bwMode="auto">
          <a:xfrm>
            <a:off x="1527000" y="2819400"/>
            <a:ext cx="2661120" cy="1384995"/>
          </a:xfrm>
          <a:prstGeom prst="rect">
            <a:avLst/>
          </a:prstGeom>
          <a:noFill/>
          <a:ln w="9525">
            <a:noFill/>
            <a:miter lim="800000"/>
            <a:headEnd/>
            <a:tailEnd/>
          </a:ln>
        </p:spPr>
        <p:txBody>
          <a:bodyPr lIns="0" tIns="0" rIns="0" bIns="0">
            <a:spAutoFit/>
          </a:bodyPr>
          <a:lstStyle/>
          <a:p>
            <a:pPr algn="r">
              <a:buClr>
                <a:srgbClr val="000000"/>
              </a:buClr>
              <a:buSzPct val="45000"/>
              <a:tabLst>
                <a:tab pos="656650" algn="l"/>
                <a:tab pos="1313299" algn="l"/>
                <a:tab pos="1969949" algn="l"/>
                <a:tab pos="2626599" algn="l"/>
              </a:tabLst>
            </a:pPr>
            <a:r>
              <a:rPr lang="en-GB" sz="1800" dirty="0">
                <a:solidFill>
                  <a:schemeClr val="bg2"/>
                </a:solidFill>
              </a:rPr>
              <a:t>Dwarf Elliptical NGC 205</a:t>
            </a:r>
          </a:p>
          <a:p>
            <a:pPr>
              <a:buClr>
                <a:srgbClr val="000000"/>
              </a:buClr>
              <a:buSzPct val="45000"/>
              <a:tabLst>
                <a:tab pos="656650" algn="l"/>
                <a:tab pos="1313299" algn="l"/>
                <a:tab pos="1969949" algn="l"/>
                <a:tab pos="2626599" algn="l"/>
              </a:tabLst>
            </a:pPr>
            <a:endParaRPr lang="en-GB" sz="1800" dirty="0">
              <a:solidFill>
                <a:schemeClr val="bg2"/>
              </a:solidFill>
            </a:endParaRPr>
          </a:p>
          <a:p>
            <a:pPr algn="r">
              <a:buClr>
                <a:srgbClr val="000000"/>
              </a:buClr>
              <a:buSzPct val="45000"/>
              <a:tabLst>
                <a:tab pos="656650" algn="l"/>
                <a:tab pos="1313299" algn="l"/>
                <a:tab pos="1969949" algn="l"/>
                <a:tab pos="2626599" algn="l"/>
              </a:tabLst>
            </a:pPr>
            <a:r>
              <a:rPr lang="en-GB" sz="1800" dirty="0">
                <a:solidFill>
                  <a:schemeClr val="bg2"/>
                </a:solidFill>
              </a:rPr>
              <a:t>Spiral M31</a:t>
            </a:r>
          </a:p>
          <a:p>
            <a:pPr>
              <a:buClr>
                <a:srgbClr val="000000"/>
              </a:buClr>
              <a:buSzPct val="45000"/>
              <a:tabLst>
                <a:tab pos="656650" algn="l"/>
                <a:tab pos="1313299" algn="l"/>
                <a:tab pos="1969949" algn="l"/>
                <a:tab pos="2626599" algn="l"/>
              </a:tabLst>
            </a:pPr>
            <a:endParaRPr lang="en-GB" sz="1800" dirty="0">
              <a:solidFill>
                <a:schemeClr val="bg2"/>
              </a:solidFill>
            </a:endParaRPr>
          </a:p>
          <a:p>
            <a:pPr algn="r">
              <a:buClr>
                <a:srgbClr val="000000"/>
              </a:buClr>
              <a:buSzPct val="45000"/>
              <a:tabLst>
                <a:tab pos="656650" algn="l"/>
                <a:tab pos="1313299" algn="l"/>
                <a:tab pos="1969949" algn="l"/>
                <a:tab pos="2626599" algn="l"/>
              </a:tabLst>
            </a:pPr>
            <a:r>
              <a:rPr lang="en-GB" sz="1800" dirty="0">
                <a:solidFill>
                  <a:schemeClr val="bg2"/>
                </a:solidFill>
              </a:rPr>
              <a:t>Dwarf Elliptical M32</a:t>
            </a:r>
          </a:p>
        </p:txBody>
      </p:sp>
      <p:sp>
        <p:nvSpPr>
          <p:cNvPr id="9221" name="Line 4"/>
          <p:cNvSpPr>
            <a:spLocks noChangeShapeType="1"/>
          </p:cNvSpPr>
          <p:nvPr/>
        </p:nvSpPr>
        <p:spPr bwMode="auto">
          <a:xfrm>
            <a:off x="4267200" y="2971800"/>
            <a:ext cx="1607160" cy="446959"/>
          </a:xfrm>
          <a:prstGeom prst="line">
            <a:avLst/>
          </a:prstGeom>
          <a:noFill/>
          <a:ln w="9525">
            <a:solidFill>
              <a:srgbClr val="FF0000"/>
            </a:solidFill>
            <a:round/>
            <a:headEnd/>
            <a:tailEnd type="triangle" w="med" len="med"/>
          </a:ln>
        </p:spPr>
        <p:txBody>
          <a:bodyPr lIns="82945" tIns="41473" rIns="82945" bIns="41473"/>
          <a:lstStyle/>
          <a:p>
            <a:endParaRPr lang="en-US"/>
          </a:p>
        </p:txBody>
      </p:sp>
      <p:sp>
        <p:nvSpPr>
          <p:cNvPr id="9222" name="Line 5"/>
          <p:cNvSpPr>
            <a:spLocks noChangeShapeType="1"/>
          </p:cNvSpPr>
          <p:nvPr/>
        </p:nvSpPr>
        <p:spPr bwMode="auto">
          <a:xfrm>
            <a:off x="4343400" y="4114800"/>
            <a:ext cx="1752600" cy="1143000"/>
          </a:xfrm>
          <a:prstGeom prst="line">
            <a:avLst/>
          </a:prstGeom>
          <a:noFill/>
          <a:ln w="9525">
            <a:solidFill>
              <a:srgbClr val="FF0000"/>
            </a:solidFill>
            <a:round/>
            <a:headEnd/>
            <a:tailEnd type="triangle" w="med" len="med"/>
          </a:ln>
        </p:spPr>
        <p:txBody>
          <a:bodyPr lIns="82945" tIns="41473" rIns="82945" bIns="41473"/>
          <a:lstStyle/>
          <a:p>
            <a:endParaRPr lang="en-US"/>
          </a:p>
        </p:txBody>
      </p:sp>
      <p:sp>
        <p:nvSpPr>
          <p:cNvPr id="9223" name="Line 6"/>
          <p:cNvSpPr>
            <a:spLocks noChangeShapeType="1"/>
          </p:cNvSpPr>
          <p:nvPr/>
        </p:nvSpPr>
        <p:spPr bwMode="auto">
          <a:xfrm>
            <a:off x="4343400" y="3581400"/>
            <a:ext cx="1352400" cy="495508"/>
          </a:xfrm>
          <a:prstGeom prst="line">
            <a:avLst/>
          </a:prstGeom>
          <a:noFill/>
          <a:ln w="9525">
            <a:solidFill>
              <a:srgbClr val="FF0000"/>
            </a:solidFill>
            <a:round/>
            <a:headEnd/>
            <a:tailEnd type="triangle" w="med" len="med"/>
          </a:ln>
        </p:spPr>
        <p:txBody>
          <a:bodyPr lIns="82945" tIns="41473" rIns="82945" bIns="41473"/>
          <a:lstStyle/>
          <a:p>
            <a:endParaRPr lang="en-US"/>
          </a:p>
        </p:txBody>
      </p:sp>
      <p:pic>
        <p:nvPicPr>
          <p:cNvPr id="8" name="Picture 4" descr="Leo1"/>
          <p:cNvPicPr>
            <a:picLocks noChangeAspect="1" noChangeArrowheads="1"/>
          </p:cNvPicPr>
          <p:nvPr/>
        </p:nvPicPr>
        <p:blipFill>
          <a:blip r:embed="rId4" cstate="print"/>
          <a:srcRect/>
          <a:stretch>
            <a:fillRect/>
          </a:stretch>
        </p:blipFill>
        <p:spPr bwMode="auto">
          <a:xfrm>
            <a:off x="152400" y="4419600"/>
            <a:ext cx="3029216" cy="2438400"/>
          </a:xfrm>
          <a:prstGeom prst="rect">
            <a:avLst/>
          </a:prstGeom>
          <a:noFill/>
        </p:spPr>
      </p:pic>
      <p:sp>
        <p:nvSpPr>
          <p:cNvPr id="9" name="TextBox 8"/>
          <p:cNvSpPr txBox="1"/>
          <p:nvPr/>
        </p:nvSpPr>
        <p:spPr>
          <a:xfrm>
            <a:off x="3276600" y="6400800"/>
            <a:ext cx="4293548" cy="338554"/>
          </a:xfrm>
          <a:prstGeom prst="rect">
            <a:avLst/>
          </a:prstGeom>
          <a:noFill/>
        </p:spPr>
        <p:txBody>
          <a:bodyPr wrap="none" rtlCol="0">
            <a:spAutoFit/>
          </a:bodyPr>
          <a:lstStyle/>
          <a:p>
            <a:r>
              <a:rPr lang="en-US" sz="1600" dirty="0" smtClean="0">
                <a:solidFill>
                  <a:schemeClr val="bg2"/>
                </a:solidFill>
              </a:rPr>
              <a:t>Leo I, a dwarf Elliptical orbiting the Milky Way</a:t>
            </a:r>
            <a:endParaRPr lang="en-US" sz="1600" dirty="0">
              <a:solidFill>
                <a:schemeClr val="bg2"/>
              </a:solidFill>
            </a:endParaRPr>
          </a:p>
        </p:txBody>
      </p:sp>
      <p:sp>
        <p:nvSpPr>
          <p:cNvPr id="10" name="Slide Number Placeholder 9"/>
          <p:cNvSpPr>
            <a:spLocks noGrp="1"/>
          </p:cNvSpPr>
          <p:nvPr>
            <p:ph type="sldNum" sz="quarter" idx="12"/>
          </p:nvPr>
        </p:nvSpPr>
        <p:spPr/>
        <p:txBody>
          <a:bodyPr/>
          <a:lstStyle/>
          <a:p>
            <a:fld id="{E5AAAF5C-DF8C-4373-B17A-01F3A89A83A8}" type="slidenum">
              <a:rPr lang="en-US" smtClean="0"/>
              <a:pPr/>
              <a:t>13</a:t>
            </a:fld>
            <a:endParaRPr lang="en-US"/>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470880" y="589022"/>
            <a:ext cx="7142400" cy="1846659"/>
          </a:xfrm>
          <a:prstGeom prst="rect">
            <a:avLst/>
          </a:prstGeom>
          <a:noFill/>
          <a:ln w="9525">
            <a:noFill/>
            <a:miter lim="800000"/>
            <a:headEnd/>
            <a:tailEnd/>
          </a:ln>
        </p:spPr>
        <p:txBody>
          <a:bodyPr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Lst>
            </a:pPr>
            <a:r>
              <a:rPr lang="en-GB" sz="2400" dirty="0">
                <a:solidFill>
                  <a:schemeClr val="bg2"/>
                </a:solidFill>
              </a:rPr>
              <a:t>In </a:t>
            </a:r>
            <a:r>
              <a:rPr lang="en-GB" sz="2400" u="sng" dirty="0">
                <a:solidFill>
                  <a:schemeClr val="bg2"/>
                </a:solidFill>
              </a:rPr>
              <a:t>giant</a:t>
            </a:r>
            <a:r>
              <a:rPr lang="en-GB" sz="2400" dirty="0">
                <a:solidFill>
                  <a:schemeClr val="bg2"/>
                </a:solidFill>
              </a:rPr>
              <a:t> galaxies, the average </a:t>
            </a:r>
            <a:r>
              <a:rPr lang="en-GB" sz="2400" u="sng" dirty="0">
                <a:solidFill>
                  <a:schemeClr val="bg2"/>
                </a:solidFill>
              </a:rPr>
              <a:t>elliptical</a:t>
            </a:r>
            <a:r>
              <a:rPr lang="en-GB" sz="2400" dirty="0">
                <a:solidFill>
                  <a:schemeClr val="bg2"/>
                </a:solidFill>
              </a:rPr>
              <a:t> has more stars than the average </a:t>
            </a:r>
            <a:r>
              <a:rPr lang="en-GB" sz="2400" u="sng" dirty="0">
                <a:solidFill>
                  <a:schemeClr val="bg2"/>
                </a:solidFill>
              </a:rPr>
              <a:t>spiral</a:t>
            </a:r>
            <a:r>
              <a:rPr lang="en-GB" sz="2400" dirty="0">
                <a:solidFill>
                  <a:schemeClr val="bg2"/>
                </a:solidFill>
              </a:rPr>
              <a:t>, which has more than the average </a:t>
            </a:r>
            <a:r>
              <a:rPr lang="en-GB" sz="2400" u="sng" dirty="0">
                <a:solidFill>
                  <a:schemeClr val="bg2"/>
                </a:solidFill>
              </a:rPr>
              <a:t>irregular</a:t>
            </a:r>
            <a:r>
              <a:rPr lang="en-GB" sz="2400" dirty="0">
                <a:solidFill>
                  <a:schemeClr val="bg2"/>
                </a:solidFill>
              </a:rPr>
              <a:t>.</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Lst>
            </a:pPr>
            <a:endParaRPr lang="en-GB" sz="2400" dirty="0">
              <a:solidFill>
                <a:schemeClr val="bg2"/>
              </a:solidFill>
            </a:endParaRP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Lst>
            </a:pPr>
            <a:endParaRPr lang="en-GB" sz="2400" dirty="0">
              <a:solidFill>
                <a:schemeClr val="bg2"/>
              </a:solidFill>
            </a:endParaRPr>
          </a:p>
        </p:txBody>
      </p:sp>
      <p:sp>
        <p:nvSpPr>
          <p:cNvPr id="10243" name="Text Box 2"/>
          <p:cNvSpPr txBox="1">
            <a:spLocks noChangeArrowheads="1"/>
          </p:cNvSpPr>
          <p:nvPr/>
        </p:nvSpPr>
        <p:spPr bwMode="auto">
          <a:xfrm>
            <a:off x="460800" y="2291477"/>
            <a:ext cx="7352640" cy="2585323"/>
          </a:xfrm>
          <a:prstGeom prst="rect">
            <a:avLst/>
          </a:prstGeom>
          <a:noFill/>
          <a:ln w="9525">
            <a:noFill/>
            <a:miter lim="800000"/>
            <a:headEnd/>
            <a:tailEnd/>
          </a:ln>
        </p:spPr>
        <p:txBody>
          <a:bodyPr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400" dirty="0">
                <a:solidFill>
                  <a:schemeClr val="bg2"/>
                </a:solidFill>
              </a:rPr>
              <a:t>What kind of </a:t>
            </a:r>
            <a:r>
              <a:rPr lang="en-GB" sz="2400" u="sng" dirty="0">
                <a:solidFill>
                  <a:schemeClr val="bg2"/>
                </a:solidFill>
              </a:rPr>
              <a:t>giant</a:t>
            </a:r>
            <a:r>
              <a:rPr lang="en-GB" sz="2400" dirty="0">
                <a:solidFill>
                  <a:schemeClr val="bg2"/>
                </a:solidFill>
              </a:rPr>
              <a:t> galaxy is most common?</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endParaRPr lang="en-GB" sz="2400" dirty="0">
              <a:solidFill>
                <a:schemeClr val="bg2"/>
              </a:solidFill>
            </a:endParaRP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400" dirty="0">
                <a:solidFill>
                  <a:schemeClr val="bg2"/>
                </a:solidFill>
              </a:rPr>
              <a:t>Spirals  -   about 77%</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400" dirty="0" err="1">
                <a:solidFill>
                  <a:schemeClr val="bg2"/>
                </a:solidFill>
              </a:rPr>
              <a:t>Ellipticals</a:t>
            </a:r>
            <a:r>
              <a:rPr lang="en-GB" sz="2400" dirty="0">
                <a:solidFill>
                  <a:schemeClr val="bg2"/>
                </a:solidFill>
              </a:rPr>
              <a:t> -        </a:t>
            </a:r>
            <a:r>
              <a:rPr lang="en-GB" sz="2400" dirty="0" smtClean="0">
                <a:solidFill>
                  <a:schemeClr val="bg2"/>
                </a:solidFill>
              </a:rPr>
              <a:t>  </a:t>
            </a:r>
            <a:r>
              <a:rPr lang="en-GB" sz="2400" dirty="0">
                <a:solidFill>
                  <a:schemeClr val="bg2"/>
                </a:solidFill>
              </a:rPr>
              <a:t>20%</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400" dirty="0">
                <a:solidFill>
                  <a:schemeClr val="bg2"/>
                </a:solidFill>
              </a:rPr>
              <a:t>Irregulars -            3%</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endParaRPr lang="en-GB" sz="2400" dirty="0">
              <a:solidFill>
                <a:schemeClr val="bg2"/>
              </a:solidFill>
            </a:endParaRP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400" dirty="0">
                <a:solidFill>
                  <a:schemeClr val="bg2"/>
                </a:solidFill>
              </a:rPr>
              <a:t>But dwarfs are much more common than giants.</a:t>
            </a:r>
          </a:p>
        </p:txBody>
      </p:sp>
      <p:sp>
        <p:nvSpPr>
          <p:cNvPr id="4" name="Slide Number Placeholder 3"/>
          <p:cNvSpPr>
            <a:spLocks noGrp="1"/>
          </p:cNvSpPr>
          <p:nvPr>
            <p:ph type="sldNum" sz="quarter" idx="12"/>
          </p:nvPr>
        </p:nvSpPr>
        <p:spPr/>
        <p:txBody>
          <a:bodyPr/>
          <a:lstStyle/>
          <a:p>
            <a:fld id="{E5AAAF5C-DF8C-4373-B17A-01F3A89A83A8}" type="slidenum">
              <a:rPr lang="en-US" smtClean="0"/>
              <a:pPr/>
              <a:t>14</a:t>
            </a:fld>
            <a:endParaRPr lang="en-US"/>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6" name="Text Box 6"/>
          <p:cNvSpPr txBox="1">
            <a:spLocks noChangeArrowheads="1"/>
          </p:cNvSpPr>
          <p:nvPr/>
        </p:nvSpPr>
        <p:spPr bwMode="auto">
          <a:xfrm>
            <a:off x="217440" y="802164"/>
            <a:ext cx="3864676" cy="453088"/>
          </a:xfrm>
          <a:prstGeom prst="rect">
            <a:avLst/>
          </a:prstGeom>
          <a:noFill/>
          <a:ln w="9525">
            <a:noFill/>
            <a:miter lim="800000"/>
            <a:headEnd/>
            <a:tailEnd/>
          </a:ln>
          <a:effectLst/>
        </p:spPr>
        <p:txBody>
          <a:bodyPr wrap="none" lIns="82945" tIns="41473" rIns="82945" bIns="41473">
            <a:spAutoFit/>
          </a:bodyPr>
          <a:lstStyle/>
          <a:p>
            <a:r>
              <a:rPr lang="en-US" sz="2400" dirty="0"/>
              <a:t>Galaxy Classification Time!</a:t>
            </a:r>
          </a:p>
        </p:txBody>
      </p:sp>
      <p:sp>
        <p:nvSpPr>
          <p:cNvPr id="133127" name="Text Box 7"/>
          <p:cNvSpPr txBox="1">
            <a:spLocks noChangeArrowheads="1"/>
          </p:cNvSpPr>
          <p:nvPr/>
        </p:nvSpPr>
        <p:spPr bwMode="auto">
          <a:xfrm>
            <a:off x="1668960" y="1839074"/>
            <a:ext cx="1379380" cy="391533"/>
          </a:xfrm>
          <a:prstGeom prst="rect">
            <a:avLst/>
          </a:prstGeom>
          <a:noFill/>
          <a:ln w="9525">
            <a:noFill/>
            <a:miter lim="800000"/>
            <a:headEnd/>
            <a:tailEnd/>
          </a:ln>
          <a:effectLst/>
        </p:spPr>
        <p:txBody>
          <a:bodyPr wrap="none" lIns="82945" tIns="41473" rIns="82945" bIns="41473">
            <a:spAutoFit/>
          </a:bodyPr>
          <a:lstStyle/>
          <a:p>
            <a:r>
              <a:rPr lang="en-US" sz="2000" dirty="0"/>
              <a:t>NGC </a:t>
            </a:r>
            <a:r>
              <a:rPr lang="en-US" sz="2000" dirty="0" smtClean="0"/>
              <a:t>1073</a:t>
            </a:r>
            <a:endParaRPr lang="en-US" sz="2000" dirty="0"/>
          </a:p>
        </p:txBody>
      </p:sp>
      <p:sp>
        <p:nvSpPr>
          <p:cNvPr id="133128" name="Text Box 8"/>
          <p:cNvSpPr txBox="1">
            <a:spLocks noChangeArrowheads="1"/>
          </p:cNvSpPr>
          <p:nvPr/>
        </p:nvSpPr>
        <p:spPr bwMode="auto">
          <a:xfrm>
            <a:off x="5110561" y="2567790"/>
            <a:ext cx="1135724" cy="1007086"/>
          </a:xfrm>
          <a:prstGeom prst="rect">
            <a:avLst/>
          </a:prstGeom>
          <a:noFill/>
          <a:ln w="9525">
            <a:noFill/>
            <a:miter lim="800000"/>
            <a:headEnd/>
            <a:tailEnd/>
          </a:ln>
          <a:effectLst/>
        </p:spPr>
        <p:txBody>
          <a:bodyPr wrap="none" lIns="82945" tIns="41473" rIns="82945" bIns="41473">
            <a:spAutoFit/>
          </a:bodyPr>
          <a:lstStyle/>
          <a:p>
            <a:pPr marL="414726" indent="-414726"/>
            <a:r>
              <a:rPr lang="en-US" sz="2000" dirty="0"/>
              <a:t>a)  </a:t>
            </a:r>
            <a:r>
              <a:rPr lang="en-US" sz="2000" dirty="0" smtClean="0"/>
              <a:t>Sa</a:t>
            </a:r>
            <a:endParaRPr lang="en-US" sz="2000" dirty="0"/>
          </a:p>
          <a:p>
            <a:pPr marL="414726" indent="-414726"/>
            <a:r>
              <a:rPr lang="en-US" sz="2000" dirty="0"/>
              <a:t>b)  </a:t>
            </a:r>
            <a:r>
              <a:rPr lang="en-US" sz="2000" dirty="0" err="1"/>
              <a:t>Irr</a:t>
            </a:r>
            <a:r>
              <a:rPr lang="en-US" sz="2000" dirty="0"/>
              <a:t> I</a:t>
            </a:r>
          </a:p>
          <a:p>
            <a:pPr marL="414726" indent="-414726"/>
            <a:r>
              <a:rPr lang="en-US" sz="2000" dirty="0"/>
              <a:t>c)  </a:t>
            </a:r>
            <a:r>
              <a:rPr lang="en-US" sz="2000" dirty="0" err="1"/>
              <a:t>SBbc</a:t>
            </a:r>
            <a:endParaRPr lang="en-US" sz="2000" dirty="0"/>
          </a:p>
        </p:txBody>
      </p:sp>
      <p:pic>
        <p:nvPicPr>
          <p:cNvPr id="30722" name="Picture 2" descr="http://www.astronomy.com/asy/image.ashx?img=ngc_1073.jpg&amp;w=250"/>
          <p:cNvPicPr>
            <a:picLocks noChangeAspect="1" noChangeArrowheads="1"/>
          </p:cNvPicPr>
          <p:nvPr/>
        </p:nvPicPr>
        <p:blipFill>
          <a:blip r:embed="rId3" cstate="print"/>
          <a:srcRect l="12000" t="12195" r="12000" b="12195"/>
          <a:stretch>
            <a:fillRect/>
          </a:stretch>
        </p:blipFill>
        <p:spPr bwMode="auto">
          <a:xfrm>
            <a:off x="0" y="2322963"/>
            <a:ext cx="4572000" cy="4476219"/>
          </a:xfrm>
          <a:prstGeom prst="rect">
            <a:avLst/>
          </a:prstGeom>
          <a:noFill/>
        </p:spPr>
      </p:pic>
      <p:sp>
        <p:nvSpPr>
          <p:cNvPr id="6" name="Slide Number Placeholder 5"/>
          <p:cNvSpPr>
            <a:spLocks noGrp="1"/>
          </p:cNvSpPr>
          <p:nvPr>
            <p:ph type="sldNum" sz="quarter" idx="12"/>
          </p:nvPr>
        </p:nvSpPr>
        <p:spPr/>
        <p:txBody>
          <a:bodyPr/>
          <a:lstStyle/>
          <a:p>
            <a:fld id="{E5AAAF5C-DF8C-4373-B17A-01F3A89A83A8}"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7" name="Picture 5" descr="M33"/>
          <p:cNvPicPr>
            <a:picLocks noChangeAspect="1" noChangeArrowheads="1"/>
          </p:cNvPicPr>
          <p:nvPr/>
        </p:nvPicPr>
        <p:blipFill>
          <a:blip r:embed="rId3" cstate="print"/>
          <a:srcRect/>
          <a:stretch>
            <a:fillRect/>
          </a:stretch>
        </p:blipFill>
        <p:spPr bwMode="auto">
          <a:xfrm>
            <a:off x="0" y="1153203"/>
            <a:ext cx="4433760" cy="3325668"/>
          </a:xfrm>
          <a:prstGeom prst="rect">
            <a:avLst/>
          </a:prstGeom>
          <a:noFill/>
        </p:spPr>
      </p:pic>
      <p:sp>
        <p:nvSpPr>
          <p:cNvPr id="141322" name="Text Box 10"/>
          <p:cNvSpPr txBox="1">
            <a:spLocks noChangeArrowheads="1"/>
          </p:cNvSpPr>
          <p:nvPr/>
        </p:nvSpPr>
        <p:spPr bwMode="auto">
          <a:xfrm>
            <a:off x="286560" y="663909"/>
            <a:ext cx="2903837" cy="391533"/>
          </a:xfrm>
          <a:prstGeom prst="rect">
            <a:avLst/>
          </a:prstGeom>
          <a:noFill/>
          <a:ln w="9525">
            <a:noFill/>
            <a:miter lim="800000"/>
            <a:headEnd/>
            <a:tailEnd/>
          </a:ln>
          <a:effectLst/>
        </p:spPr>
        <p:txBody>
          <a:bodyPr wrap="none" lIns="82945" tIns="41473" rIns="82945" bIns="41473">
            <a:spAutoFit/>
          </a:bodyPr>
          <a:lstStyle/>
          <a:p>
            <a:r>
              <a:rPr lang="en-US" sz="2000" dirty="0"/>
              <a:t>Which is the Sa galaxy?</a:t>
            </a:r>
          </a:p>
        </p:txBody>
      </p:sp>
      <p:sp>
        <p:nvSpPr>
          <p:cNvPr id="141323" name="Text Box 11"/>
          <p:cNvSpPr txBox="1">
            <a:spLocks noChangeArrowheads="1"/>
          </p:cNvSpPr>
          <p:nvPr/>
        </p:nvSpPr>
        <p:spPr bwMode="auto">
          <a:xfrm>
            <a:off x="1676400" y="4495800"/>
            <a:ext cx="964203" cy="391533"/>
          </a:xfrm>
          <a:prstGeom prst="rect">
            <a:avLst/>
          </a:prstGeom>
          <a:noFill/>
          <a:ln w="9525">
            <a:noFill/>
            <a:miter lim="800000"/>
            <a:headEnd/>
            <a:tailEnd/>
          </a:ln>
          <a:effectLst/>
        </p:spPr>
        <p:txBody>
          <a:bodyPr wrap="none" lIns="82945" tIns="41473" rIns="82945" bIns="41473">
            <a:spAutoFit/>
          </a:bodyPr>
          <a:lstStyle/>
          <a:p>
            <a:r>
              <a:rPr lang="en-US" sz="2000" dirty="0"/>
              <a:t>a</a:t>
            </a:r>
            <a:r>
              <a:rPr lang="en-US" sz="2000" dirty="0" smtClean="0"/>
              <a:t>) M33</a:t>
            </a:r>
            <a:endParaRPr lang="en-US" sz="2000" dirty="0"/>
          </a:p>
        </p:txBody>
      </p:sp>
      <p:sp>
        <p:nvSpPr>
          <p:cNvPr id="141324" name="Text Box 12"/>
          <p:cNvSpPr txBox="1">
            <a:spLocks noChangeArrowheads="1"/>
          </p:cNvSpPr>
          <p:nvPr/>
        </p:nvSpPr>
        <p:spPr bwMode="auto">
          <a:xfrm>
            <a:off x="7543800" y="3429000"/>
            <a:ext cx="1034735" cy="391533"/>
          </a:xfrm>
          <a:prstGeom prst="rect">
            <a:avLst/>
          </a:prstGeom>
          <a:noFill/>
          <a:ln w="9525">
            <a:noFill/>
            <a:miter lim="800000"/>
            <a:headEnd/>
            <a:tailEnd/>
          </a:ln>
          <a:effectLst/>
        </p:spPr>
        <p:txBody>
          <a:bodyPr wrap="none" lIns="82945" tIns="41473" rIns="82945" bIns="41473">
            <a:spAutoFit/>
          </a:bodyPr>
          <a:lstStyle/>
          <a:p>
            <a:r>
              <a:rPr lang="en-US" sz="2000" dirty="0"/>
              <a:t>b</a:t>
            </a:r>
            <a:r>
              <a:rPr lang="en-US" sz="2000" dirty="0" smtClean="0"/>
              <a:t>) M74 </a:t>
            </a:r>
            <a:endParaRPr lang="en-US" sz="2000" dirty="0"/>
          </a:p>
        </p:txBody>
      </p:sp>
      <p:sp>
        <p:nvSpPr>
          <p:cNvPr id="141325" name="Text Box 13"/>
          <p:cNvSpPr txBox="1">
            <a:spLocks noChangeArrowheads="1"/>
          </p:cNvSpPr>
          <p:nvPr/>
        </p:nvSpPr>
        <p:spPr bwMode="auto">
          <a:xfrm>
            <a:off x="1600200" y="6248400"/>
            <a:ext cx="1020308" cy="391533"/>
          </a:xfrm>
          <a:prstGeom prst="rect">
            <a:avLst/>
          </a:prstGeom>
          <a:noFill/>
          <a:ln w="9525">
            <a:noFill/>
            <a:miter lim="800000"/>
            <a:headEnd/>
            <a:tailEnd/>
          </a:ln>
          <a:effectLst/>
        </p:spPr>
        <p:txBody>
          <a:bodyPr wrap="none" lIns="82945" tIns="41473" rIns="82945" bIns="41473">
            <a:spAutoFit/>
          </a:bodyPr>
          <a:lstStyle/>
          <a:p>
            <a:r>
              <a:rPr lang="en-US" sz="2000" dirty="0"/>
              <a:t>c</a:t>
            </a:r>
            <a:r>
              <a:rPr lang="en-US" sz="2000" dirty="0" smtClean="0"/>
              <a:t>) M96 </a:t>
            </a:r>
            <a:endParaRPr lang="en-US" sz="2000" dirty="0"/>
          </a:p>
        </p:txBody>
      </p:sp>
      <p:pic>
        <p:nvPicPr>
          <p:cNvPr id="1154052" name="Picture 4" descr="http://www.arm.ac.uk/orrery/m74.jpg"/>
          <p:cNvPicPr>
            <a:picLocks noChangeAspect="1" noChangeArrowheads="1"/>
          </p:cNvPicPr>
          <p:nvPr/>
        </p:nvPicPr>
        <p:blipFill>
          <a:blip r:embed="rId4" cstate="print"/>
          <a:srcRect/>
          <a:stretch>
            <a:fillRect/>
          </a:stretch>
        </p:blipFill>
        <p:spPr bwMode="auto">
          <a:xfrm>
            <a:off x="5715000" y="228600"/>
            <a:ext cx="3230880" cy="3048000"/>
          </a:xfrm>
          <a:prstGeom prst="rect">
            <a:avLst/>
          </a:prstGeom>
          <a:noFill/>
        </p:spPr>
      </p:pic>
      <p:sp>
        <p:nvSpPr>
          <p:cNvPr id="9" name="Slide Number Placeholder 8"/>
          <p:cNvSpPr>
            <a:spLocks noGrp="1"/>
          </p:cNvSpPr>
          <p:nvPr>
            <p:ph type="sldNum" sz="quarter" idx="12"/>
          </p:nvPr>
        </p:nvSpPr>
        <p:spPr>
          <a:xfrm>
            <a:off x="-1143000" y="6385560"/>
            <a:ext cx="1905000" cy="457200"/>
          </a:xfrm>
        </p:spPr>
        <p:txBody>
          <a:bodyPr/>
          <a:lstStyle/>
          <a:p>
            <a:fld id="{E5AAAF5C-DF8C-4373-B17A-01F3A89A83A8}" type="slidenum">
              <a:rPr lang="en-US" smtClean="0"/>
              <a:pPr/>
              <a:t>16</a:t>
            </a:fld>
            <a:endParaRPr lang="en-US"/>
          </a:p>
        </p:txBody>
      </p:sp>
      <p:pic>
        <p:nvPicPr>
          <p:cNvPr id="1169410" name="Picture 2" descr="http://www.astr.ua.edu/gifimages/m96r.gif"/>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16000"/>
                    </a14:imgEffect>
                  </a14:imgLayer>
                </a14:imgProps>
              </a:ext>
              <a:ext uri="{28A0092B-C50C-407E-A947-70E740481C1C}">
                <a14:useLocalDpi xmlns:a14="http://schemas.microsoft.com/office/drawing/2010/main" val="0"/>
              </a:ext>
            </a:extLst>
          </a:blip>
          <a:srcRect t="19680" b="20320"/>
          <a:stretch/>
        </p:blipFill>
        <p:spPr bwMode="auto">
          <a:xfrm>
            <a:off x="2723672" y="3916680"/>
            <a:ext cx="3028950" cy="29260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pictures-of-cats.org/wp-content/uploads/2014/05/jackso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64630" y="4258683"/>
            <a:ext cx="2381250" cy="23812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019800" y="6248400"/>
            <a:ext cx="412292" cy="400110"/>
          </a:xfrm>
          <a:prstGeom prst="rect">
            <a:avLst/>
          </a:prstGeom>
          <a:noFill/>
        </p:spPr>
        <p:txBody>
          <a:bodyPr wrap="none" rtlCol="0">
            <a:spAutoFit/>
          </a:bodyPr>
          <a:lstStyle/>
          <a:p>
            <a:r>
              <a:rPr lang="en-US" sz="2000" dirty="0" smtClean="0"/>
              <a:t>d)</a:t>
            </a:r>
            <a:endParaRPr lang="en-US" sz="2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0" name="Text Box 4"/>
          <p:cNvSpPr txBox="1">
            <a:spLocks noChangeArrowheads="1"/>
          </p:cNvSpPr>
          <p:nvPr/>
        </p:nvSpPr>
        <p:spPr bwMode="auto">
          <a:xfrm>
            <a:off x="5110561" y="2567790"/>
            <a:ext cx="850389" cy="1007086"/>
          </a:xfrm>
          <a:prstGeom prst="rect">
            <a:avLst/>
          </a:prstGeom>
          <a:noFill/>
          <a:ln w="9525">
            <a:noFill/>
            <a:miter lim="800000"/>
            <a:headEnd/>
            <a:tailEnd/>
          </a:ln>
          <a:effectLst/>
        </p:spPr>
        <p:txBody>
          <a:bodyPr wrap="none" lIns="82945" tIns="41473" rIns="82945" bIns="41473">
            <a:spAutoFit/>
          </a:bodyPr>
          <a:lstStyle/>
          <a:p>
            <a:pPr marL="414726" indent="-414726"/>
            <a:r>
              <a:rPr lang="en-US" sz="2000" dirty="0"/>
              <a:t>a)  E0</a:t>
            </a:r>
          </a:p>
          <a:p>
            <a:pPr marL="414726" indent="-414726"/>
            <a:r>
              <a:rPr lang="en-US" sz="2000" dirty="0"/>
              <a:t>b)  E5</a:t>
            </a:r>
          </a:p>
          <a:p>
            <a:pPr marL="414726" indent="-414726"/>
            <a:r>
              <a:rPr lang="en-US" sz="2000" dirty="0"/>
              <a:t>c)  E7</a:t>
            </a:r>
          </a:p>
        </p:txBody>
      </p:sp>
      <p:pic>
        <p:nvPicPr>
          <p:cNvPr id="137222" name="Picture 6" descr="elliptical-m87"/>
          <p:cNvPicPr>
            <a:picLocks noChangeAspect="1" noChangeArrowheads="1"/>
          </p:cNvPicPr>
          <p:nvPr/>
        </p:nvPicPr>
        <p:blipFill>
          <a:blip r:embed="rId3" cstate="print"/>
          <a:srcRect/>
          <a:stretch>
            <a:fillRect/>
          </a:stretch>
        </p:blipFill>
        <p:spPr bwMode="auto">
          <a:xfrm>
            <a:off x="286560" y="1147801"/>
            <a:ext cx="4364640" cy="4365098"/>
          </a:xfrm>
          <a:prstGeom prst="rect">
            <a:avLst/>
          </a:prstGeom>
          <a:noFill/>
        </p:spPr>
      </p:pic>
      <p:sp>
        <p:nvSpPr>
          <p:cNvPr id="137223" name="Text Box 7"/>
          <p:cNvSpPr txBox="1">
            <a:spLocks noChangeArrowheads="1"/>
          </p:cNvSpPr>
          <p:nvPr/>
        </p:nvSpPr>
        <p:spPr bwMode="auto">
          <a:xfrm>
            <a:off x="1905000" y="533400"/>
            <a:ext cx="767033" cy="453088"/>
          </a:xfrm>
          <a:prstGeom prst="rect">
            <a:avLst/>
          </a:prstGeom>
          <a:noFill/>
          <a:ln w="9525">
            <a:noFill/>
            <a:miter lim="800000"/>
            <a:headEnd/>
            <a:tailEnd/>
          </a:ln>
          <a:effectLst/>
        </p:spPr>
        <p:txBody>
          <a:bodyPr wrap="none" lIns="82945" tIns="41473" rIns="82945" bIns="41473">
            <a:spAutoFit/>
          </a:bodyPr>
          <a:lstStyle/>
          <a:p>
            <a:r>
              <a:rPr lang="en-US" sz="2400" dirty="0"/>
              <a:t>M87</a:t>
            </a:r>
          </a:p>
        </p:txBody>
      </p:sp>
      <p:sp>
        <p:nvSpPr>
          <p:cNvPr id="5" name="Slide Number Placeholder 4"/>
          <p:cNvSpPr>
            <a:spLocks noGrp="1"/>
          </p:cNvSpPr>
          <p:nvPr>
            <p:ph type="sldNum" sz="quarter" idx="12"/>
          </p:nvPr>
        </p:nvSpPr>
        <p:spPr/>
        <p:txBody>
          <a:bodyPr/>
          <a:lstStyle/>
          <a:p>
            <a:fld id="{E5AAAF5C-DF8C-4373-B17A-01F3A89A83A8}"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descr="ch26_fig26_32"/>
          <p:cNvPicPr>
            <a:picLocks noChangeAspect="1" noChangeArrowheads="1"/>
          </p:cNvPicPr>
          <p:nvPr/>
        </p:nvPicPr>
        <p:blipFill>
          <a:blip r:embed="rId3" cstate="print"/>
          <a:srcRect l="50000" b="35433"/>
          <a:stretch>
            <a:fillRect/>
          </a:stretch>
        </p:blipFill>
        <p:spPr bwMode="auto">
          <a:xfrm>
            <a:off x="152400" y="1524000"/>
            <a:ext cx="5638800" cy="4111661"/>
          </a:xfrm>
          <a:prstGeom prst="rect">
            <a:avLst/>
          </a:prstGeom>
          <a:noFill/>
        </p:spPr>
      </p:pic>
      <p:sp>
        <p:nvSpPr>
          <p:cNvPr id="11266" name="Text Box 1"/>
          <p:cNvSpPr txBox="1">
            <a:spLocks noChangeArrowheads="1"/>
          </p:cNvSpPr>
          <p:nvPr/>
        </p:nvSpPr>
        <p:spPr bwMode="auto">
          <a:xfrm>
            <a:off x="544320" y="707115"/>
            <a:ext cx="7609080" cy="369332"/>
          </a:xfrm>
          <a:prstGeom prst="rect">
            <a:avLst/>
          </a:prstGeom>
          <a:noFill/>
          <a:ln w="9525">
            <a:noFill/>
            <a:miter lim="800000"/>
            <a:headEnd/>
            <a:tailEnd/>
          </a:ln>
        </p:spPr>
        <p:txBody>
          <a:bodyPr wrap="square"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Lst>
            </a:pPr>
            <a:r>
              <a:rPr lang="en-GB" sz="2400" dirty="0">
                <a:solidFill>
                  <a:srgbClr val="002060"/>
                </a:solidFill>
              </a:rPr>
              <a:t>"Star formation history" also related to Hubble type:</a:t>
            </a:r>
          </a:p>
        </p:txBody>
      </p:sp>
      <p:sp>
        <p:nvSpPr>
          <p:cNvPr id="11273" name="Text Box 8"/>
          <p:cNvSpPr txBox="1">
            <a:spLocks noChangeArrowheads="1"/>
          </p:cNvSpPr>
          <p:nvPr/>
        </p:nvSpPr>
        <p:spPr bwMode="auto">
          <a:xfrm>
            <a:off x="5312760" y="1752600"/>
            <a:ext cx="3755040" cy="738664"/>
          </a:xfrm>
          <a:prstGeom prst="rect">
            <a:avLst/>
          </a:prstGeom>
          <a:solidFill>
            <a:schemeClr val="bg2">
              <a:alpha val="45000"/>
            </a:schemeClr>
          </a:solidFill>
          <a:ln w="9525">
            <a:noFill/>
            <a:miter lim="800000"/>
            <a:headEnd/>
            <a:tailEnd/>
          </a:ln>
        </p:spPr>
        <p:txBody>
          <a:bodyPr wrap="square" lIns="0" tIns="0" rIns="0" bIns="0">
            <a:spAutoFit/>
          </a:bodyPr>
          <a:lstStyle/>
          <a:p>
            <a:pPr>
              <a:buClr>
                <a:srgbClr val="000000"/>
              </a:buClr>
              <a:buSzPct val="45000"/>
              <a:tabLst>
                <a:tab pos="656650" algn="l"/>
                <a:tab pos="1313299" algn="l"/>
                <a:tab pos="1969949" algn="l"/>
                <a:tab pos="2626599" algn="l"/>
                <a:tab pos="3283248" algn="l"/>
              </a:tabLst>
            </a:pPr>
            <a:r>
              <a:rPr lang="en-GB" sz="1600" dirty="0" err="1" smtClean="0">
                <a:solidFill>
                  <a:srgbClr val="FFFF00"/>
                </a:solidFill>
              </a:rPr>
              <a:t>Ellipticals</a:t>
            </a:r>
            <a:r>
              <a:rPr lang="en-GB" sz="1600" dirty="0" smtClean="0">
                <a:solidFill>
                  <a:srgbClr val="FFFF00"/>
                </a:solidFill>
              </a:rPr>
              <a:t>: stars </a:t>
            </a:r>
            <a:r>
              <a:rPr lang="en-GB" sz="1600" dirty="0">
                <a:solidFill>
                  <a:srgbClr val="FFFF00"/>
                </a:solidFill>
              </a:rPr>
              <a:t>are old, red, dim</a:t>
            </a:r>
            <a:r>
              <a:rPr lang="en-GB" sz="1600" dirty="0" smtClean="0">
                <a:solidFill>
                  <a:srgbClr val="FFFF00"/>
                </a:solidFill>
              </a:rPr>
              <a:t>.  Little molecular or atomic gas for any more star formation.</a:t>
            </a:r>
            <a:endParaRPr lang="en-GB" sz="1600" dirty="0">
              <a:solidFill>
                <a:srgbClr val="FFFF00"/>
              </a:solidFill>
            </a:endParaRPr>
          </a:p>
        </p:txBody>
      </p:sp>
      <p:sp>
        <p:nvSpPr>
          <p:cNvPr id="12304" name="Text Box 16"/>
          <p:cNvSpPr txBox="1">
            <a:spLocks noChangeArrowheads="1"/>
          </p:cNvSpPr>
          <p:nvPr/>
        </p:nvSpPr>
        <p:spPr bwMode="auto">
          <a:xfrm>
            <a:off x="976920" y="5791200"/>
            <a:ext cx="7237440" cy="276999"/>
          </a:xfrm>
          <a:prstGeom prst="rect">
            <a:avLst/>
          </a:prstGeom>
          <a:noFill/>
          <a:ln w="9525">
            <a:noFill/>
            <a:miter lim="800000"/>
            <a:headEnd/>
            <a:tailEnd/>
          </a:ln>
        </p:spPr>
        <p:txBody>
          <a:bodyPr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1800" dirty="0">
                <a:solidFill>
                  <a:schemeClr val="bg2"/>
                </a:solidFill>
              </a:rPr>
              <a:t>Irregulars have a variety of star formation histories.</a:t>
            </a:r>
          </a:p>
        </p:txBody>
      </p:sp>
      <p:sp>
        <p:nvSpPr>
          <p:cNvPr id="24" name="Text Box 15"/>
          <p:cNvSpPr txBox="1">
            <a:spLocks noChangeArrowheads="1"/>
          </p:cNvSpPr>
          <p:nvPr/>
        </p:nvSpPr>
        <p:spPr bwMode="auto">
          <a:xfrm>
            <a:off x="5334000" y="3657600"/>
            <a:ext cx="3810000" cy="738664"/>
          </a:xfrm>
          <a:prstGeom prst="rect">
            <a:avLst/>
          </a:prstGeom>
          <a:solidFill>
            <a:schemeClr val="bg2">
              <a:alpha val="45000"/>
            </a:schemeClr>
          </a:solidFill>
          <a:ln w="9525">
            <a:noFill/>
            <a:miter lim="800000"/>
            <a:headEnd/>
            <a:tailEnd/>
          </a:ln>
        </p:spPr>
        <p:txBody>
          <a:bodyPr wrap="square" lIns="0" tIns="0" rIns="0" bIns="0">
            <a:spAutoFit/>
          </a:bodyPr>
          <a:lstStyle/>
          <a:p>
            <a:pPr eaLnBrk="1">
              <a:buClr>
                <a:srgbClr val="000000"/>
              </a:buClr>
              <a:buSzPct val="45000"/>
              <a:buFont typeface="StarSymbol" charset="0"/>
              <a:buNone/>
              <a:tabLst>
                <a:tab pos="723900" algn="l"/>
                <a:tab pos="1447800" algn="l"/>
                <a:tab pos="2171700" algn="l"/>
                <a:tab pos="2895600" algn="l"/>
                <a:tab pos="3619500" algn="l"/>
                <a:tab pos="4343400" algn="l"/>
              </a:tabLst>
            </a:pPr>
            <a:r>
              <a:rPr lang="en-GB" sz="1600" dirty="0">
                <a:solidFill>
                  <a:srgbClr val="FFFF00"/>
                </a:solidFill>
              </a:rPr>
              <a:t>Spirals still have star formation, and gas.</a:t>
            </a:r>
          </a:p>
          <a:p>
            <a:pPr eaLnBrk="1">
              <a:buClr>
                <a:srgbClr val="000000"/>
              </a:buClr>
              <a:buSzPct val="45000"/>
              <a:buFont typeface="StarSymbol" charset="0"/>
              <a:buNone/>
              <a:tabLst>
                <a:tab pos="723900" algn="l"/>
                <a:tab pos="1447800" algn="l"/>
                <a:tab pos="2171700" algn="l"/>
                <a:tab pos="2895600" algn="l"/>
                <a:tab pos="3619500" algn="l"/>
                <a:tab pos="4343400" algn="l"/>
              </a:tabLst>
            </a:pPr>
            <a:r>
              <a:rPr lang="en-GB" sz="1600" dirty="0">
                <a:solidFill>
                  <a:srgbClr val="FFFF00"/>
                </a:solidFill>
              </a:rPr>
              <a:t>Luminous, massive, short-lived stars make spirals bluer than </a:t>
            </a:r>
            <a:r>
              <a:rPr lang="en-GB" sz="1600" dirty="0" err="1">
                <a:solidFill>
                  <a:srgbClr val="FFFF00"/>
                </a:solidFill>
              </a:rPr>
              <a:t>ellipticals</a:t>
            </a:r>
            <a:endParaRPr lang="en-GB" sz="1600" dirty="0">
              <a:solidFill>
                <a:srgbClr val="FFFF00"/>
              </a:solidFill>
            </a:endParaRPr>
          </a:p>
        </p:txBody>
      </p:sp>
      <p:sp>
        <p:nvSpPr>
          <p:cNvPr id="7" name="Slide Number Placeholder 6"/>
          <p:cNvSpPr>
            <a:spLocks noGrp="1"/>
          </p:cNvSpPr>
          <p:nvPr>
            <p:ph type="sldNum" sz="quarter" idx="12"/>
          </p:nvPr>
        </p:nvSpPr>
        <p:spPr/>
        <p:txBody>
          <a:bodyPr/>
          <a:lstStyle/>
          <a:p>
            <a:fld id="{E5AAAF5C-DF8C-4373-B17A-01F3A89A83A8}" type="slidenum">
              <a:rPr lang="en-US" smtClean="0"/>
              <a:pPr/>
              <a:t>18</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04"/>
                                        </p:tgtEl>
                                        <p:attrNameLst>
                                          <p:attrName>style.visibility</p:attrName>
                                        </p:attrNameLst>
                                      </p:cBhvr>
                                      <p:to>
                                        <p:strVal val="visible"/>
                                      </p:to>
                                    </p:set>
                                    <p:anim calcmode="lin" valueType="num">
                                      <p:cBhvr additive="base">
                                        <p:cTn id="7" dur="500" fill="hold"/>
                                        <p:tgtEl>
                                          <p:spTgt spid="12304"/>
                                        </p:tgtEl>
                                        <p:attrNameLst>
                                          <p:attrName>ppt_x</p:attrName>
                                        </p:attrNameLst>
                                      </p:cBhvr>
                                      <p:tavLst>
                                        <p:tav tm="0">
                                          <p:val>
                                            <p:strVal val="#ppt_x"/>
                                          </p:val>
                                        </p:tav>
                                        <p:tav tm="100000">
                                          <p:val>
                                            <p:strVal val="#ppt_x"/>
                                          </p:val>
                                        </p:tav>
                                      </p:tavLst>
                                    </p:anim>
                                    <p:anim calcmode="lin" valueType="num">
                                      <p:cBhvr additive="base">
                                        <p:cTn id="8" dur="500" fill="hold"/>
                                        <p:tgtEl>
                                          <p:spTgt spid="123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9954" name="Picture 2" descr="http://nedwww.ipac.caltech.edu/level5/Sept02/Kennicutt/Figures/figure1.jpg"/>
          <p:cNvPicPr>
            <a:picLocks noChangeAspect="1" noChangeArrowheads="1"/>
          </p:cNvPicPr>
          <p:nvPr/>
        </p:nvPicPr>
        <p:blipFill>
          <a:blip r:embed="rId3" cstate="print"/>
          <a:srcRect r="51750"/>
          <a:stretch>
            <a:fillRect/>
          </a:stretch>
        </p:blipFill>
        <p:spPr bwMode="auto">
          <a:xfrm>
            <a:off x="2286000" y="914400"/>
            <a:ext cx="4148504" cy="5709543"/>
          </a:xfrm>
          <a:prstGeom prst="rect">
            <a:avLst/>
          </a:prstGeom>
          <a:noFill/>
        </p:spPr>
      </p:pic>
      <p:sp>
        <p:nvSpPr>
          <p:cNvPr id="3" name="TextBox 2"/>
          <p:cNvSpPr txBox="1"/>
          <p:nvPr/>
        </p:nvSpPr>
        <p:spPr>
          <a:xfrm>
            <a:off x="304800" y="54114"/>
            <a:ext cx="8229600" cy="707886"/>
          </a:xfrm>
          <a:prstGeom prst="rect">
            <a:avLst/>
          </a:prstGeom>
          <a:noFill/>
        </p:spPr>
        <p:txBody>
          <a:bodyPr wrap="square" rtlCol="0">
            <a:spAutoFit/>
          </a:bodyPr>
          <a:lstStyle/>
          <a:p>
            <a:r>
              <a:rPr lang="en-US" sz="2000" dirty="0" smtClean="0"/>
              <a:t>Integrated optical spectra of galaxies contain much information about content and history</a:t>
            </a:r>
            <a:endParaRPr lang="en-US" sz="2000" dirty="0"/>
          </a:p>
        </p:txBody>
      </p:sp>
      <p:sp>
        <p:nvSpPr>
          <p:cNvPr id="4" name="TextBox 3"/>
          <p:cNvSpPr txBox="1"/>
          <p:nvPr/>
        </p:nvSpPr>
        <p:spPr>
          <a:xfrm>
            <a:off x="381000" y="1905000"/>
            <a:ext cx="1128835" cy="400110"/>
          </a:xfrm>
          <a:prstGeom prst="rect">
            <a:avLst/>
          </a:prstGeom>
          <a:noFill/>
        </p:spPr>
        <p:txBody>
          <a:bodyPr wrap="none" rtlCol="0">
            <a:spAutoFit/>
          </a:bodyPr>
          <a:lstStyle/>
          <a:p>
            <a:r>
              <a:rPr lang="en-US" sz="2000" dirty="0" smtClean="0"/>
              <a:t>Elliptical</a:t>
            </a:r>
            <a:endParaRPr lang="en-US" sz="2000" dirty="0"/>
          </a:p>
        </p:txBody>
      </p:sp>
      <p:sp>
        <p:nvSpPr>
          <p:cNvPr id="5" name="TextBox 4"/>
          <p:cNvSpPr txBox="1"/>
          <p:nvPr/>
        </p:nvSpPr>
        <p:spPr>
          <a:xfrm>
            <a:off x="533400" y="4876800"/>
            <a:ext cx="841897" cy="400110"/>
          </a:xfrm>
          <a:prstGeom prst="rect">
            <a:avLst/>
          </a:prstGeom>
          <a:noFill/>
        </p:spPr>
        <p:txBody>
          <a:bodyPr wrap="none" rtlCol="0">
            <a:spAutoFit/>
          </a:bodyPr>
          <a:lstStyle/>
          <a:p>
            <a:r>
              <a:rPr lang="en-US" sz="2000" dirty="0" smtClean="0"/>
              <a:t>Spiral</a:t>
            </a:r>
            <a:endParaRPr lang="en-US" sz="2000" dirty="0"/>
          </a:p>
        </p:txBody>
      </p:sp>
      <p:sp>
        <p:nvSpPr>
          <p:cNvPr id="6" name="Slide Number Placeholder 5"/>
          <p:cNvSpPr>
            <a:spLocks noGrp="1"/>
          </p:cNvSpPr>
          <p:nvPr>
            <p:ph type="sldNum" sz="quarter" idx="12"/>
          </p:nvPr>
        </p:nvSpPr>
        <p:spPr/>
        <p:txBody>
          <a:bodyPr/>
          <a:lstStyle/>
          <a:p>
            <a:fld id="{E5AAAF5C-DF8C-4373-B17A-01F3A89A83A8}" type="slidenum">
              <a:rPr lang="en-US" smtClean="0"/>
              <a:pPr/>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2"/>
          <p:cNvSpPr txBox="1">
            <a:spLocks noChangeArrowheads="1"/>
          </p:cNvSpPr>
          <p:nvPr/>
        </p:nvSpPr>
        <p:spPr bwMode="auto">
          <a:xfrm>
            <a:off x="152400" y="152400"/>
            <a:ext cx="8449080" cy="738664"/>
          </a:xfrm>
          <a:prstGeom prst="rect">
            <a:avLst/>
          </a:prstGeom>
          <a:noFill/>
          <a:ln w="9525">
            <a:noFill/>
            <a:miter lim="800000"/>
            <a:headEnd/>
            <a:tailEnd/>
          </a:ln>
        </p:spPr>
        <p:txBody>
          <a:bodyPr wrap="square"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400" dirty="0">
                <a:solidFill>
                  <a:schemeClr val="bg2"/>
                </a:solidFill>
              </a:rPr>
              <a:t>First spiral nebula found in 1845 by the Earl of </a:t>
            </a:r>
            <a:r>
              <a:rPr lang="en-GB" sz="2400" dirty="0" err="1">
                <a:solidFill>
                  <a:schemeClr val="bg2"/>
                </a:solidFill>
              </a:rPr>
              <a:t>Rosse</a:t>
            </a:r>
            <a:r>
              <a:rPr lang="en-GB" sz="2400" dirty="0">
                <a:solidFill>
                  <a:schemeClr val="bg2"/>
                </a:solidFill>
              </a:rPr>
              <a:t>.  Speculated it was beyond our Galaxy.</a:t>
            </a:r>
          </a:p>
        </p:txBody>
      </p:sp>
      <p:sp>
        <p:nvSpPr>
          <p:cNvPr id="4100" name="Text Box 4"/>
          <p:cNvSpPr txBox="1">
            <a:spLocks noChangeArrowheads="1"/>
          </p:cNvSpPr>
          <p:nvPr/>
        </p:nvSpPr>
        <p:spPr bwMode="auto">
          <a:xfrm>
            <a:off x="303720" y="5380672"/>
            <a:ext cx="8002080" cy="1477328"/>
          </a:xfrm>
          <a:prstGeom prst="rect">
            <a:avLst/>
          </a:prstGeom>
          <a:noFill/>
          <a:ln w="9525">
            <a:noFill/>
            <a:miter lim="800000"/>
            <a:headEnd/>
            <a:tailEnd/>
          </a:ln>
        </p:spPr>
        <p:txBody>
          <a:bodyPr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dirty="0">
                <a:solidFill>
                  <a:schemeClr val="bg2"/>
                </a:solidFill>
              </a:rPr>
              <a:t>1920 - "Great Debate" between Shapley and Curtis on whether spiral nebulae were galaxies beyond our own.  Settled in 1924 when Edwin </a:t>
            </a:r>
            <a:r>
              <a:rPr lang="en-GB" sz="2400" dirty="0" smtClean="0">
                <a:solidFill>
                  <a:schemeClr val="bg2"/>
                </a:solidFill>
              </a:rPr>
              <a:t>Hubble’s observations of the spiral nebulae showed individual stars in huge numbers.</a:t>
            </a:r>
            <a:endParaRPr lang="en-GB" sz="2400" dirty="0">
              <a:solidFill>
                <a:schemeClr val="bg2"/>
              </a:solidFill>
            </a:endParaRPr>
          </a:p>
        </p:txBody>
      </p:sp>
      <p:pic>
        <p:nvPicPr>
          <p:cNvPr id="2054" name="Picture 5"/>
          <p:cNvPicPr>
            <a:picLocks noChangeAspect="1" noChangeArrowheads="1"/>
          </p:cNvPicPr>
          <p:nvPr/>
        </p:nvPicPr>
        <p:blipFill>
          <a:blip r:embed="rId3" cstate="print"/>
          <a:srcRect/>
          <a:stretch>
            <a:fillRect/>
          </a:stretch>
        </p:blipFill>
        <p:spPr bwMode="auto">
          <a:xfrm>
            <a:off x="5538240" y="3276600"/>
            <a:ext cx="3502080" cy="2056536"/>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E5AAAF5C-DF8C-4373-B17A-01F3A89A83A8}" type="slidenum">
              <a:rPr lang="en-US" smtClean="0">
                <a:solidFill>
                  <a:schemeClr val="bg2"/>
                </a:solidFill>
              </a:rPr>
              <a:pPr/>
              <a:t>2</a:t>
            </a:fld>
            <a:endParaRPr lang="en-US">
              <a:solidFill>
                <a:schemeClr val="bg2"/>
              </a:solidFill>
            </a:endParaRPr>
          </a:p>
        </p:txBody>
      </p:sp>
      <p:pic>
        <p:nvPicPr>
          <p:cNvPr id="1162242" name="Picture 2" descr="http://static.panoramio.com/photos/large/16298060.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33000" contrast="19000"/>
                    </a14:imgEffect>
                  </a14:imgLayer>
                </a14:imgProps>
              </a:ext>
              <a:ext uri="{28A0092B-C50C-407E-A947-70E740481C1C}">
                <a14:useLocalDpi xmlns:a14="http://schemas.microsoft.com/office/drawing/2010/main" val="0"/>
              </a:ext>
            </a:extLst>
          </a:blip>
          <a:srcRect/>
          <a:stretch>
            <a:fillRect/>
          </a:stretch>
        </p:blipFill>
        <p:spPr bwMode="auto">
          <a:xfrm>
            <a:off x="5487416" y="609600"/>
            <a:ext cx="3603728" cy="2545832"/>
          </a:xfrm>
          <a:prstGeom prst="rect">
            <a:avLst/>
          </a:prstGeom>
          <a:noFill/>
          <a:extLst>
            <a:ext uri="{909E8E84-426E-40DD-AFC4-6F175D3DCCD1}">
              <a14:hiddenFill xmlns:a14="http://schemas.microsoft.com/office/drawing/2010/main">
                <a:solidFill>
                  <a:srgbClr val="FFFFFF"/>
                </a:solidFill>
              </a14:hiddenFill>
            </a:ext>
          </a:extLst>
        </p:spPr>
      </p:pic>
      <p:pic>
        <p:nvPicPr>
          <p:cNvPr id="1162244" name="Picture 4" descr="http://scienceblogs.com/startswithabang/files/2013/04/kid_14.jpe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 contrast="26000"/>
                    </a14:imgEffect>
                  </a14:imgLayer>
                </a14:imgProps>
              </a:ext>
              <a:ext uri="{28A0092B-C50C-407E-A947-70E740481C1C}">
                <a14:useLocalDpi xmlns:a14="http://schemas.microsoft.com/office/drawing/2010/main" val="0"/>
              </a:ext>
            </a:extLst>
          </a:blip>
          <a:srcRect/>
          <a:stretch>
            <a:fillRect/>
          </a:stretch>
        </p:blipFill>
        <p:spPr bwMode="auto">
          <a:xfrm>
            <a:off x="65958" y="1295400"/>
            <a:ext cx="5372100" cy="3581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0400" y="6248400"/>
            <a:ext cx="1905000" cy="457200"/>
          </a:xfrm>
        </p:spPr>
        <p:txBody>
          <a:bodyPr/>
          <a:lstStyle/>
          <a:p>
            <a:fld id="{E5AAAF5C-DF8C-4373-B17A-01F3A89A83A8}" type="slidenum">
              <a:rPr lang="en-US" smtClean="0"/>
              <a:pPr/>
              <a:t>20</a:t>
            </a:fld>
            <a:endParaRPr lang="en-US" dirty="0"/>
          </a:p>
        </p:txBody>
      </p:sp>
      <p:pic>
        <p:nvPicPr>
          <p:cNvPr id="1166338" name="Picture 2" descr="http://apod.nasa.gov/apod/image/0806/M51HST-GendlerM.jpg"/>
          <p:cNvPicPr>
            <a:picLocks noChangeAspect="1" noChangeArrowheads="1"/>
          </p:cNvPicPr>
          <p:nvPr/>
        </p:nvPicPr>
        <p:blipFill>
          <a:blip r:embed="rId3" cstate="print"/>
          <a:srcRect/>
          <a:stretch>
            <a:fillRect/>
          </a:stretch>
        </p:blipFill>
        <p:spPr bwMode="auto">
          <a:xfrm rot="16200000">
            <a:off x="-513347" y="1580148"/>
            <a:ext cx="5334001" cy="3697707"/>
          </a:xfrm>
          <a:prstGeom prst="rect">
            <a:avLst/>
          </a:prstGeom>
          <a:noFill/>
        </p:spPr>
      </p:pic>
      <p:pic>
        <p:nvPicPr>
          <p:cNvPr id="1166342" name="Picture 6" descr="http://www.ipac.caltech.edu/2mass/gallery/m51atlas.jpg"/>
          <p:cNvPicPr>
            <a:picLocks noChangeAspect="1" noChangeArrowheads="1"/>
          </p:cNvPicPr>
          <p:nvPr/>
        </p:nvPicPr>
        <p:blipFill>
          <a:blip r:embed="rId4" cstate="print"/>
          <a:srcRect l="19568" t="15770" r="23022" b="19713"/>
          <a:stretch>
            <a:fillRect/>
          </a:stretch>
        </p:blipFill>
        <p:spPr bwMode="auto">
          <a:xfrm>
            <a:off x="4038600" y="720428"/>
            <a:ext cx="4343400" cy="5701953"/>
          </a:xfrm>
          <a:prstGeom prst="rect">
            <a:avLst/>
          </a:prstGeom>
          <a:noFill/>
        </p:spPr>
      </p:pic>
      <p:sp>
        <p:nvSpPr>
          <p:cNvPr id="7" name="TextBox 6"/>
          <p:cNvSpPr txBox="1"/>
          <p:nvPr/>
        </p:nvSpPr>
        <p:spPr>
          <a:xfrm>
            <a:off x="788139" y="152400"/>
            <a:ext cx="7441461" cy="461665"/>
          </a:xfrm>
          <a:prstGeom prst="rect">
            <a:avLst/>
          </a:prstGeom>
          <a:noFill/>
        </p:spPr>
        <p:txBody>
          <a:bodyPr wrap="none" rtlCol="0">
            <a:spAutoFit/>
          </a:bodyPr>
          <a:lstStyle/>
          <a:p>
            <a:r>
              <a:rPr lang="en-US" sz="2400" dirty="0" smtClean="0"/>
              <a:t>Galaxies across the electromagnetic spectrum – M51</a:t>
            </a:r>
            <a:endParaRPr lang="en-US" sz="2400" dirty="0"/>
          </a:p>
        </p:txBody>
      </p:sp>
      <p:sp>
        <p:nvSpPr>
          <p:cNvPr id="8" name="TextBox 7"/>
          <p:cNvSpPr txBox="1"/>
          <p:nvPr/>
        </p:nvSpPr>
        <p:spPr>
          <a:xfrm>
            <a:off x="58253" y="6197025"/>
            <a:ext cx="3980347" cy="584775"/>
          </a:xfrm>
          <a:prstGeom prst="rect">
            <a:avLst/>
          </a:prstGeom>
          <a:noFill/>
        </p:spPr>
        <p:txBody>
          <a:bodyPr wrap="square" rtlCol="0">
            <a:spAutoFit/>
          </a:bodyPr>
          <a:lstStyle/>
          <a:p>
            <a:r>
              <a:rPr lang="en-US" sz="1600" dirty="0" smtClean="0"/>
              <a:t>Hubble Space Telescope – showing blue starlight, dust absorption and HII regions</a:t>
            </a:r>
            <a:endParaRPr lang="en-US" sz="1600" dirty="0"/>
          </a:p>
        </p:txBody>
      </p:sp>
      <p:sp>
        <p:nvSpPr>
          <p:cNvPr id="9" name="TextBox 8"/>
          <p:cNvSpPr txBox="1"/>
          <p:nvPr/>
        </p:nvSpPr>
        <p:spPr>
          <a:xfrm>
            <a:off x="4217821" y="6477000"/>
            <a:ext cx="4087979" cy="338554"/>
          </a:xfrm>
          <a:prstGeom prst="rect">
            <a:avLst/>
          </a:prstGeom>
          <a:noFill/>
        </p:spPr>
        <p:txBody>
          <a:bodyPr wrap="none" rtlCol="0">
            <a:spAutoFit/>
          </a:bodyPr>
          <a:lstStyle/>
          <a:p>
            <a:r>
              <a:rPr lang="en-US" sz="1600" dirty="0" smtClean="0"/>
              <a:t>Near-Infrared  (2 micron) showing old stars</a:t>
            </a:r>
            <a:endParaRPr lang="en-US" sz="16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239000" y="6400800"/>
            <a:ext cx="1905000" cy="457200"/>
          </a:xfrm>
        </p:spPr>
        <p:txBody>
          <a:bodyPr/>
          <a:lstStyle/>
          <a:p>
            <a:fld id="{E5AAAF5C-DF8C-4373-B17A-01F3A89A83A8}" type="slidenum">
              <a:rPr lang="en-US" smtClean="0"/>
              <a:pPr/>
              <a:t>21</a:t>
            </a:fld>
            <a:endParaRPr lang="en-US"/>
          </a:p>
        </p:txBody>
      </p:sp>
      <p:pic>
        <p:nvPicPr>
          <p:cNvPr id="3" name="Picture 4" descr="http://scienceblogs.com/startswithabang/upload/2009/06/herschel_first_light_and_why_i/M51_Spitzer.jpg"/>
          <p:cNvPicPr>
            <a:picLocks noChangeAspect="1" noChangeArrowheads="1"/>
          </p:cNvPicPr>
          <p:nvPr/>
        </p:nvPicPr>
        <p:blipFill>
          <a:blip r:embed="rId3" cstate="print"/>
          <a:srcRect l="14648" t="12712" r="14648" b="6356"/>
          <a:stretch>
            <a:fillRect/>
          </a:stretch>
        </p:blipFill>
        <p:spPr bwMode="auto">
          <a:xfrm>
            <a:off x="304800" y="457200"/>
            <a:ext cx="3810000" cy="6045567"/>
          </a:xfrm>
          <a:prstGeom prst="rect">
            <a:avLst/>
          </a:prstGeom>
          <a:noFill/>
        </p:spPr>
      </p:pic>
      <p:pic>
        <p:nvPicPr>
          <p:cNvPr id="1168386" name="Picture 2" descr="File:M51.gif">
            <a:hlinkClick r:id="rId4"/>
          </p:cNvPr>
          <p:cNvPicPr>
            <a:picLocks noChangeAspect="1" noChangeArrowheads="1"/>
          </p:cNvPicPr>
          <p:nvPr/>
        </p:nvPicPr>
        <p:blipFill>
          <a:blip r:embed="rId5" cstate="print"/>
          <a:srcRect/>
          <a:stretch>
            <a:fillRect/>
          </a:stretch>
        </p:blipFill>
        <p:spPr bwMode="auto">
          <a:xfrm>
            <a:off x="4114800" y="795949"/>
            <a:ext cx="4876800" cy="5528651"/>
          </a:xfrm>
          <a:prstGeom prst="rect">
            <a:avLst/>
          </a:prstGeom>
          <a:noFill/>
        </p:spPr>
      </p:pic>
      <p:sp>
        <p:nvSpPr>
          <p:cNvPr id="5" name="TextBox 4"/>
          <p:cNvSpPr txBox="1"/>
          <p:nvPr/>
        </p:nvSpPr>
        <p:spPr>
          <a:xfrm>
            <a:off x="76200" y="6477000"/>
            <a:ext cx="4961615" cy="338554"/>
          </a:xfrm>
          <a:prstGeom prst="rect">
            <a:avLst/>
          </a:prstGeom>
          <a:noFill/>
        </p:spPr>
        <p:txBody>
          <a:bodyPr wrap="none" rtlCol="0">
            <a:spAutoFit/>
          </a:bodyPr>
          <a:lstStyle/>
          <a:p>
            <a:r>
              <a:rPr lang="en-US" sz="1600" dirty="0" smtClean="0"/>
              <a:t>8 micron (Spitzer) showing small hydrocarbon grains</a:t>
            </a:r>
            <a:endParaRPr lang="en-US" sz="1600" dirty="0"/>
          </a:p>
        </p:txBody>
      </p:sp>
      <p:sp>
        <p:nvSpPr>
          <p:cNvPr id="6" name="TextBox 5"/>
          <p:cNvSpPr txBox="1"/>
          <p:nvPr/>
        </p:nvSpPr>
        <p:spPr>
          <a:xfrm>
            <a:off x="5029200" y="6367046"/>
            <a:ext cx="3214341" cy="338554"/>
          </a:xfrm>
          <a:prstGeom prst="rect">
            <a:avLst/>
          </a:prstGeom>
          <a:noFill/>
        </p:spPr>
        <p:txBody>
          <a:bodyPr wrap="none" rtlCol="0">
            <a:spAutoFit/>
          </a:bodyPr>
          <a:lstStyle/>
          <a:p>
            <a:r>
              <a:rPr lang="en-US" sz="1600" dirty="0" smtClean="0"/>
              <a:t>H</a:t>
            </a:r>
            <a:r>
              <a:rPr lang="el-GR" sz="1600" dirty="0" smtClean="0">
                <a:latin typeface="Times New Roman"/>
                <a:cs typeface="Times New Roman"/>
              </a:rPr>
              <a:t>α</a:t>
            </a:r>
            <a:r>
              <a:rPr lang="en-US" sz="1600" dirty="0" smtClean="0">
                <a:latin typeface="Times New Roman"/>
                <a:cs typeface="Times New Roman"/>
              </a:rPr>
              <a:t> </a:t>
            </a:r>
            <a:r>
              <a:rPr lang="en-US" sz="1600" dirty="0" smtClean="0">
                <a:latin typeface="+mn-lt"/>
                <a:cs typeface="Times New Roman"/>
              </a:rPr>
              <a:t> emission showing HII regions</a:t>
            </a:r>
            <a:endParaRPr lang="en-US" sz="16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162800" y="6400800"/>
            <a:ext cx="1905000" cy="457200"/>
          </a:xfrm>
        </p:spPr>
        <p:txBody>
          <a:bodyPr/>
          <a:lstStyle/>
          <a:p>
            <a:fld id="{E5AAAF5C-DF8C-4373-B17A-01F3A89A83A8}" type="slidenum">
              <a:rPr lang="en-US" smtClean="0"/>
              <a:pPr/>
              <a:t>22</a:t>
            </a:fld>
            <a:endParaRPr lang="en-US"/>
          </a:p>
        </p:txBody>
      </p:sp>
      <p:sp>
        <p:nvSpPr>
          <p:cNvPr id="5" name="TextBox 4"/>
          <p:cNvSpPr txBox="1"/>
          <p:nvPr/>
        </p:nvSpPr>
        <p:spPr>
          <a:xfrm>
            <a:off x="838200" y="5715000"/>
            <a:ext cx="3501151" cy="584775"/>
          </a:xfrm>
          <a:prstGeom prst="rect">
            <a:avLst/>
          </a:prstGeom>
          <a:noFill/>
        </p:spPr>
        <p:txBody>
          <a:bodyPr wrap="none" rtlCol="0">
            <a:spAutoFit/>
          </a:bodyPr>
          <a:lstStyle/>
          <a:p>
            <a:r>
              <a:rPr lang="en-US" sz="1600" dirty="0" smtClean="0"/>
              <a:t>CO (Plateau de </a:t>
            </a:r>
            <a:r>
              <a:rPr lang="en-US" sz="1600" dirty="0" err="1" smtClean="0"/>
              <a:t>Bure</a:t>
            </a:r>
            <a:r>
              <a:rPr lang="en-US" sz="1600" dirty="0" smtClean="0"/>
              <a:t> interferometer)</a:t>
            </a:r>
          </a:p>
          <a:p>
            <a:r>
              <a:rPr lang="en-US" sz="1600" dirty="0" smtClean="0"/>
              <a:t>showing molecular gas</a:t>
            </a:r>
            <a:endParaRPr lang="en-US" sz="1600" dirty="0"/>
          </a:p>
        </p:txBody>
      </p:sp>
      <p:sp>
        <p:nvSpPr>
          <p:cNvPr id="6" name="TextBox 5"/>
          <p:cNvSpPr txBox="1"/>
          <p:nvPr/>
        </p:nvSpPr>
        <p:spPr>
          <a:xfrm>
            <a:off x="4914728" y="5715000"/>
            <a:ext cx="3924472" cy="1077218"/>
          </a:xfrm>
          <a:prstGeom prst="rect">
            <a:avLst/>
          </a:prstGeom>
          <a:noFill/>
        </p:spPr>
        <p:txBody>
          <a:bodyPr wrap="none" rtlCol="0">
            <a:spAutoFit/>
          </a:bodyPr>
          <a:lstStyle/>
          <a:p>
            <a:r>
              <a:rPr lang="en-US" sz="1600" dirty="0" smtClean="0"/>
              <a:t>CO contours overlaid on HST blue filter –</a:t>
            </a:r>
          </a:p>
          <a:p>
            <a:r>
              <a:rPr lang="en-US" sz="1600" dirty="0" smtClean="0"/>
              <a:t>dust shows you where molecular gas is</a:t>
            </a:r>
          </a:p>
          <a:p>
            <a:r>
              <a:rPr lang="en-US" sz="1600" dirty="0" smtClean="0"/>
              <a:t>(there is much more H</a:t>
            </a:r>
            <a:r>
              <a:rPr lang="en-US" sz="1600" baseline="-25000" dirty="0" smtClean="0"/>
              <a:t>2</a:t>
            </a:r>
            <a:r>
              <a:rPr lang="en-US" sz="1600" dirty="0" smtClean="0"/>
              <a:t> than HI in this</a:t>
            </a:r>
          </a:p>
          <a:p>
            <a:r>
              <a:rPr lang="en-US" sz="1600" dirty="0" smtClean="0"/>
              <a:t>galaxy).</a:t>
            </a:r>
            <a:endParaRPr lang="en-US" sz="1600" dirty="0"/>
          </a:p>
        </p:txBody>
      </p:sp>
      <p:pic>
        <p:nvPicPr>
          <p:cNvPr id="1162242" name="Picture 2" descr="M51, a spiral galaxy, as viewed with a radio telescope. Provided by Dr Hugh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 y="1371600"/>
            <a:ext cx="4907009" cy="33813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ej.iop.org/images/1538-4357/700/2/L132/Full/apjl313926f3_l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613832"/>
            <a:ext cx="4166198" cy="5013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AAAF5C-DF8C-4373-B17A-01F3A89A83A8}" type="slidenum">
              <a:rPr lang="en-US" smtClean="0"/>
              <a:pPr/>
              <a:t>23</a:t>
            </a:fld>
            <a:endParaRPr lang="en-US"/>
          </a:p>
        </p:txBody>
      </p:sp>
      <p:pic>
        <p:nvPicPr>
          <p:cNvPr id="1170434" name="Picture 2" descr="http://apod.nasa.gov/apod/image/9807/ngc2915_meurer.jpg"/>
          <p:cNvPicPr>
            <a:picLocks noChangeAspect="1" noChangeArrowheads="1"/>
          </p:cNvPicPr>
          <p:nvPr/>
        </p:nvPicPr>
        <p:blipFill>
          <a:blip r:embed="rId3" cstate="print"/>
          <a:srcRect/>
          <a:stretch>
            <a:fillRect/>
          </a:stretch>
        </p:blipFill>
        <p:spPr bwMode="auto">
          <a:xfrm>
            <a:off x="1828800" y="457200"/>
            <a:ext cx="5715000" cy="5014453"/>
          </a:xfrm>
          <a:prstGeom prst="rect">
            <a:avLst/>
          </a:prstGeom>
          <a:noFill/>
        </p:spPr>
      </p:pic>
      <p:sp>
        <p:nvSpPr>
          <p:cNvPr id="4" name="TextBox 3"/>
          <p:cNvSpPr txBox="1"/>
          <p:nvPr/>
        </p:nvSpPr>
        <p:spPr>
          <a:xfrm>
            <a:off x="1295400" y="5562600"/>
            <a:ext cx="6705600" cy="830997"/>
          </a:xfrm>
          <a:prstGeom prst="rect">
            <a:avLst/>
          </a:prstGeom>
          <a:noFill/>
        </p:spPr>
        <p:txBody>
          <a:bodyPr wrap="square" rtlCol="0">
            <a:spAutoFit/>
          </a:bodyPr>
          <a:lstStyle/>
          <a:p>
            <a:r>
              <a:rPr lang="en-US" sz="1600" dirty="0" smtClean="0"/>
              <a:t>NGC 2915.  White is optical showing starlight.   Blue is 21-cm image from VLA showing HI.  Galaxy is much bigger than you would think from the stars alone!</a:t>
            </a:r>
            <a:endParaRPr lang="en-US" sz="16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2"/>
          <p:cNvSpPr>
            <a:spLocks noGrp="1" noChangeArrowheads="1"/>
          </p:cNvSpPr>
          <p:nvPr>
            <p:ph type="title"/>
          </p:nvPr>
        </p:nvSpPr>
        <p:spPr>
          <a:xfrm>
            <a:off x="685800" y="304800"/>
            <a:ext cx="7772400" cy="762000"/>
          </a:xfrm>
        </p:spPr>
        <p:txBody>
          <a:bodyPr/>
          <a:lstStyle/>
          <a:p>
            <a:r>
              <a:rPr lang="en-US" dirty="0"/>
              <a:t>Distances to galaxies</a:t>
            </a:r>
          </a:p>
        </p:txBody>
      </p:sp>
      <p:sp>
        <p:nvSpPr>
          <p:cNvPr id="1045507" name="Rectangle 3"/>
          <p:cNvSpPr>
            <a:spLocks noGrp="1" noChangeArrowheads="1"/>
          </p:cNvSpPr>
          <p:nvPr>
            <p:ph type="body" idx="1"/>
          </p:nvPr>
        </p:nvSpPr>
        <p:spPr>
          <a:xfrm>
            <a:off x="685800" y="1219200"/>
            <a:ext cx="7772400" cy="4114800"/>
          </a:xfrm>
        </p:spPr>
        <p:txBody>
          <a:bodyPr/>
          <a:lstStyle/>
          <a:p>
            <a:r>
              <a:rPr lang="en-US" sz="2400" dirty="0" err="1"/>
              <a:t>Cepheids</a:t>
            </a:r>
            <a:r>
              <a:rPr lang="en-US" sz="2400" dirty="0"/>
              <a:t> – used by Hubble, 1924 to show that </a:t>
            </a:r>
            <a:r>
              <a:rPr lang="en-US" sz="2400" dirty="0" smtClean="0"/>
              <a:t>“spiral nebulae” </a:t>
            </a:r>
            <a:r>
              <a:rPr lang="en-US" sz="2400" dirty="0"/>
              <a:t>like M31 were </a:t>
            </a:r>
            <a:r>
              <a:rPr lang="en-US" sz="2400" dirty="0" smtClean="0"/>
              <a:t>further </a:t>
            </a:r>
            <a:r>
              <a:rPr lang="en-US" sz="2400" dirty="0"/>
              <a:t>from the </a:t>
            </a:r>
            <a:r>
              <a:rPr lang="en-US" sz="2400" dirty="0" smtClean="0"/>
              <a:t>Sun than </a:t>
            </a:r>
            <a:r>
              <a:rPr lang="en-US" sz="2400" dirty="0"/>
              <a:t>any part of the Milky Way, therefore </a:t>
            </a:r>
            <a:r>
              <a:rPr lang="en-US" sz="2400" dirty="0" smtClean="0"/>
              <a:t>galaxies in their own right.</a:t>
            </a:r>
            <a:endParaRPr lang="en-US" sz="2400" dirty="0"/>
          </a:p>
          <a:p>
            <a:endParaRPr lang="en-US" sz="2400" dirty="0"/>
          </a:p>
        </p:txBody>
      </p:sp>
      <p:pic>
        <p:nvPicPr>
          <p:cNvPr id="1045508" name="Picture 4" descr="Hubble_2"/>
          <p:cNvPicPr>
            <a:picLocks noChangeAspect="1" noChangeArrowheads="1"/>
          </p:cNvPicPr>
          <p:nvPr/>
        </p:nvPicPr>
        <p:blipFill>
          <a:blip r:embed="rId3" cstate="print"/>
          <a:srcRect/>
          <a:stretch>
            <a:fillRect/>
          </a:stretch>
        </p:blipFill>
        <p:spPr bwMode="auto">
          <a:xfrm>
            <a:off x="4876800" y="2895600"/>
            <a:ext cx="3133725" cy="3429000"/>
          </a:xfrm>
          <a:prstGeom prst="rect">
            <a:avLst/>
          </a:prstGeom>
          <a:noFill/>
        </p:spPr>
      </p:pic>
      <p:sp>
        <p:nvSpPr>
          <p:cNvPr id="5" name="Slide Number Placeholder 4"/>
          <p:cNvSpPr>
            <a:spLocks noGrp="1"/>
          </p:cNvSpPr>
          <p:nvPr>
            <p:ph type="sldNum" sz="quarter" idx="12"/>
          </p:nvPr>
        </p:nvSpPr>
        <p:spPr/>
        <p:txBody>
          <a:bodyPr/>
          <a:lstStyle/>
          <a:p>
            <a:fld id="{3AEB77F9-2B45-4A2A-9AA1-49554572984B}" type="slidenum">
              <a:rPr lang="en-US" smtClean="0">
                <a:solidFill>
                  <a:schemeClr val="bg2"/>
                </a:solidFill>
              </a:rPr>
              <a:pPr/>
              <a:t>24</a:t>
            </a:fld>
            <a:endParaRPr lang="en-US" dirty="0">
              <a:solidFill>
                <a:schemeClr val="bg2"/>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9666" name="Picture 2" descr="ch21_fig21_16a"/>
          <p:cNvPicPr>
            <a:picLocks noChangeAspect="1" noChangeArrowheads="1"/>
          </p:cNvPicPr>
          <p:nvPr/>
        </p:nvPicPr>
        <p:blipFill>
          <a:blip r:embed="rId3" cstate="print"/>
          <a:srcRect/>
          <a:stretch>
            <a:fillRect/>
          </a:stretch>
        </p:blipFill>
        <p:spPr bwMode="auto">
          <a:xfrm>
            <a:off x="1143000" y="2133600"/>
            <a:ext cx="6629400" cy="3525838"/>
          </a:xfrm>
          <a:prstGeom prst="rect">
            <a:avLst/>
          </a:prstGeom>
          <a:noFill/>
        </p:spPr>
      </p:pic>
      <p:sp>
        <p:nvSpPr>
          <p:cNvPr id="1009667" name="Text Box 3"/>
          <p:cNvSpPr txBox="1">
            <a:spLocks noChangeArrowheads="1"/>
          </p:cNvSpPr>
          <p:nvPr/>
        </p:nvSpPr>
        <p:spPr bwMode="auto">
          <a:xfrm>
            <a:off x="1219200" y="5791200"/>
            <a:ext cx="7239000" cy="830997"/>
          </a:xfrm>
          <a:prstGeom prst="rect">
            <a:avLst/>
          </a:prstGeom>
          <a:noFill/>
          <a:ln w="9525">
            <a:noFill/>
            <a:miter lim="800000"/>
            <a:headEnd/>
            <a:tailEnd/>
          </a:ln>
          <a:effectLst/>
        </p:spPr>
        <p:txBody>
          <a:bodyPr wrap="square">
            <a:spAutoFit/>
          </a:bodyPr>
          <a:lstStyle/>
          <a:p>
            <a:pPr>
              <a:spcBef>
                <a:spcPct val="20000"/>
              </a:spcBef>
              <a:buFont typeface="Arial" pitchFamily="34" charset="0"/>
              <a:buChar char="•"/>
            </a:pPr>
            <a:r>
              <a:rPr lang="en-US" sz="2400" dirty="0" smtClean="0">
                <a:solidFill>
                  <a:schemeClr val="bg2"/>
                </a:solidFill>
              </a:rPr>
              <a:t> The </a:t>
            </a:r>
            <a:r>
              <a:rPr lang="en-US" sz="2400" dirty="0">
                <a:solidFill>
                  <a:schemeClr val="bg2"/>
                </a:solidFill>
              </a:rPr>
              <a:t>light curve yields average </a:t>
            </a:r>
            <a:r>
              <a:rPr lang="en-US" sz="2400" dirty="0" smtClean="0">
                <a:solidFill>
                  <a:schemeClr val="bg2"/>
                </a:solidFill>
              </a:rPr>
              <a:t>incident flux </a:t>
            </a:r>
            <a:r>
              <a:rPr lang="en-US" sz="2400" i="1" dirty="0" smtClean="0">
                <a:solidFill>
                  <a:schemeClr val="bg2"/>
                </a:solidFill>
              </a:rPr>
              <a:t>F</a:t>
            </a:r>
            <a:r>
              <a:rPr lang="en-US" sz="2400" dirty="0" smtClean="0">
                <a:solidFill>
                  <a:schemeClr val="bg2"/>
                </a:solidFill>
              </a:rPr>
              <a:t> (or apparent </a:t>
            </a:r>
            <a:r>
              <a:rPr lang="en-US" sz="2400" dirty="0">
                <a:solidFill>
                  <a:schemeClr val="bg2"/>
                </a:solidFill>
              </a:rPr>
              <a:t>magnitude </a:t>
            </a:r>
            <a:r>
              <a:rPr lang="en-US" sz="2400" i="1" dirty="0" smtClean="0">
                <a:solidFill>
                  <a:schemeClr val="bg2"/>
                </a:solidFill>
              </a:rPr>
              <a:t>m</a:t>
            </a:r>
            <a:r>
              <a:rPr lang="en-US" sz="2400" dirty="0">
                <a:solidFill>
                  <a:schemeClr val="bg2"/>
                </a:solidFill>
              </a:rPr>
              <a:t>), and the period </a:t>
            </a:r>
            <a:r>
              <a:rPr lang="en-US" sz="2400" i="1" dirty="0">
                <a:solidFill>
                  <a:schemeClr val="bg2"/>
                </a:solidFill>
              </a:rPr>
              <a:t>(P</a:t>
            </a:r>
            <a:r>
              <a:rPr lang="en-US" sz="2400" dirty="0">
                <a:solidFill>
                  <a:schemeClr val="bg2"/>
                </a:solidFill>
              </a:rPr>
              <a:t>)</a:t>
            </a:r>
            <a:r>
              <a:rPr lang="en-US" sz="2400" i="1" dirty="0">
                <a:solidFill>
                  <a:schemeClr val="bg2"/>
                </a:solidFill>
              </a:rPr>
              <a:t>.</a:t>
            </a:r>
            <a:r>
              <a:rPr lang="en-US" sz="2400" dirty="0">
                <a:solidFill>
                  <a:schemeClr val="bg2"/>
                </a:solidFill>
              </a:rPr>
              <a:t> </a:t>
            </a:r>
          </a:p>
        </p:txBody>
      </p:sp>
      <p:sp>
        <p:nvSpPr>
          <p:cNvPr id="4" name="TextBox 3"/>
          <p:cNvSpPr txBox="1"/>
          <p:nvPr/>
        </p:nvSpPr>
        <p:spPr>
          <a:xfrm>
            <a:off x="1143000" y="857071"/>
            <a:ext cx="7151317" cy="1200329"/>
          </a:xfrm>
          <a:prstGeom prst="rect">
            <a:avLst/>
          </a:prstGeom>
          <a:noFill/>
        </p:spPr>
        <p:txBody>
          <a:bodyPr wrap="none" rtlCol="0">
            <a:spAutoFit/>
          </a:bodyPr>
          <a:lstStyle/>
          <a:p>
            <a:pPr>
              <a:buFont typeface="Arial" pitchFamily="34" charset="0"/>
              <a:buChar char="•"/>
            </a:pP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Cepheids</a:t>
            </a:r>
            <a:r>
              <a:rPr lang="en-US" sz="2400" dirty="0" smtClean="0">
                <a:latin typeface="Arial" pitchFamily="34" charset="0"/>
                <a:cs typeface="Arial" pitchFamily="34" charset="0"/>
              </a:rPr>
              <a:t> are very bright (100’s-10,000’s x L</a:t>
            </a:r>
            <a:r>
              <a:rPr lang="en-US" sz="2000" dirty="0" smtClean="0">
                <a:latin typeface="Arial" pitchFamily="34" charset="0"/>
                <a:cs typeface="Arial" pitchFamily="34" charset="0"/>
                <a:sym typeface="Wingdings 2"/>
              </a:rPr>
              <a:t></a:t>
            </a:r>
            <a:r>
              <a:rPr lang="en-US" sz="2400" dirty="0" smtClean="0">
                <a:latin typeface="Arial" pitchFamily="34" charset="0"/>
                <a:cs typeface="Arial" pitchFamily="34" charset="0"/>
              </a:rPr>
              <a:t>), </a:t>
            </a:r>
          </a:p>
          <a:p>
            <a:r>
              <a:rPr lang="en-US" sz="2400" dirty="0" smtClean="0">
                <a:latin typeface="Arial" pitchFamily="34" charset="0"/>
                <a:cs typeface="Arial" pitchFamily="34" charset="0"/>
              </a:rPr>
              <a:t>massive, variable stars.   Can be isolated in nearby</a:t>
            </a:r>
          </a:p>
          <a:p>
            <a:r>
              <a:rPr lang="en-US" sz="2400" dirty="0" smtClean="0">
                <a:latin typeface="Arial" pitchFamily="34" charset="0"/>
                <a:cs typeface="Arial" pitchFamily="34" charset="0"/>
              </a:rPr>
              <a:t>galaxies.</a:t>
            </a:r>
            <a:endParaRPr lang="en-US" sz="2400" dirty="0">
              <a:latin typeface="Arial" pitchFamily="34" charset="0"/>
              <a:cs typeface="Arial" pitchFamily="34" charset="0"/>
            </a:endParaRPr>
          </a:p>
        </p:txBody>
      </p:sp>
      <p:cxnSp>
        <p:nvCxnSpPr>
          <p:cNvPr id="6" name="Straight Connector 5"/>
          <p:cNvCxnSpPr/>
          <p:nvPr/>
        </p:nvCxnSpPr>
        <p:spPr bwMode="auto">
          <a:xfrm>
            <a:off x="2895600" y="3427412"/>
            <a:ext cx="4267200" cy="1588"/>
          </a:xfrm>
          <a:prstGeom prst="line">
            <a:avLst/>
          </a:prstGeom>
          <a:solidFill>
            <a:schemeClr val="accent1"/>
          </a:solidFill>
          <a:ln w="31750" cap="flat" cmpd="sng" algn="ctr">
            <a:solidFill>
              <a:srgbClr val="00B050"/>
            </a:solidFill>
            <a:prstDash val="dash"/>
            <a:round/>
            <a:headEnd type="none" w="med" len="med"/>
            <a:tailEnd type="none" w="med" len="med"/>
          </a:ln>
          <a:effectLst/>
        </p:spPr>
      </p:cxnSp>
      <p:sp>
        <p:nvSpPr>
          <p:cNvPr id="7" name="TextBox 6"/>
          <p:cNvSpPr txBox="1"/>
          <p:nvPr/>
        </p:nvSpPr>
        <p:spPr>
          <a:xfrm>
            <a:off x="2667000" y="24825"/>
            <a:ext cx="3829895" cy="584775"/>
          </a:xfrm>
          <a:prstGeom prst="rect">
            <a:avLst/>
          </a:prstGeom>
          <a:noFill/>
        </p:spPr>
        <p:txBody>
          <a:bodyPr wrap="none" rtlCol="0">
            <a:spAutoFit/>
          </a:bodyPr>
          <a:lstStyle/>
          <a:p>
            <a:r>
              <a:rPr lang="en-US" sz="3200" dirty="0" smtClean="0"/>
              <a:t>Review of </a:t>
            </a:r>
            <a:r>
              <a:rPr lang="en-US" sz="3200" dirty="0" err="1" smtClean="0"/>
              <a:t>Cepheids</a:t>
            </a:r>
            <a:endParaRPr lang="en-US" sz="3200" dirty="0"/>
          </a:p>
        </p:txBody>
      </p:sp>
      <p:sp>
        <p:nvSpPr>
          <p:cNvPr id="8" name="Slide Number Placeholder 7"/>
          <p:cNvSpPr>
            <a:spLocks noGrp="1"/>
          </p:cNvSpPr>
          <p:nvPr>
            <p:ph type="sldNum" sz="quarter" idx="12"/>
          </p:nvPr>
        </p:nvSpPr>
        <p:spPr/>
        <p:txBody>
          <a:bodyPr/>
          <a:lstStyle/>
          <a:p>
            <a:fld id="{E5AAAF5C-DF8C-4373-B17A-01F3A89A83A8}"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0691" name="Picture 3" descr="figure 25-04"/>
          <p:cNvPicPr>
            <a:picLocks noChangeAspect="1" noChangeArrowheads="1"/>
          </p:cNvPicPr>
          <p:nvPr/>
        </p:nvPicPr>
        <p:blipFill>
          <a:blip r:embed="rId4" cstate="print"/>
          <a:srcRect/>
          <a:stretch>
            <a:fillRect/>
          </a:stretch>
        </p:blipFill>
        <p:spPr bwMode="auto">
          <a:xfrm>
            <a:off x="5181600" y="1828800"/>
            <a:ext cx="3962400" cy="2752725"/>
          </a:xfrm>
          <a:prstGeom prst="rect">
            <a:avLst/>
          </a:prstGeom>
          <a:noFill/>
        </p:spPr>
      </p:pic>
      <p:sp>
        <p:nvSpPr>
          <p:cNvPr id="1010694" name="Text Box 6"/>
          <p:cNvSpPr txBox="1">
            <a:spLocks noChangeArrowheads="1"/>
          </p:cNvSpPr>
          <p:nvPr/>
        </p:nvSpPr>
        <p:spPr bwMode="auto">
          <a:xfrm>
            <a:off x="228600" y="304800"/>
            <a:ext cx="8305800" cy="1384995"/>
          </a:xfrm>
          <a:prstGeom prst="rect">
            <a:avLst/>
          </a:prstGeom>
          <a:noFill/>
          <a:ln w="9525">
            <a:noFill/>
            <a:miter lim="800000"/>
            <a:headEnd/>
            <a:tailEnd/>
          </a:ln>
          <a:effectLst/>
        </p:spPr>
        <p:txBody>
          <a:bodyPr wrap="square">
            <a:spAutoFit/>
          </a:bodyPr>
          <a:lstStyle/>
          <a:p>
            <a:pPr marL="171450" indent="-171450">
              <a:spcBef>
                <a:spcPct val="50000"/>
              </a:spcBef>
              <a:buFontTx/>
              <a:buChar char="•"/>
            </a:pPr>
            <a:r>
              <a:rPr lang="en-US" sz="2400" dirty="0" smtClean="0"/>
              <a:t> From </a:t>
            </a:r>
            <a:r>
              <a:rPr lang="en-US" sz="2400" dirty="0" err="1" smtClean="0"/>
              <a:t>Cepheids</a:t>
            </a:r>
            <a:r>
              <a:rPr lang="en-US" sz="2400" dirty="0" smtClean="0"/>
              <a:t> whose distances are independently known, can convert incident flux to luminosity.</a:t>
            </a:r>
          </a:p>
          <a:p>
            <a:pPr marL="171450" indent="-171450">
              <a:spcBef>
                <a:spcPct val="50000"/>
              </a:spcBef>
              <a:buFontTx/>
              <a:buChar char="•"/>
            </a:pPr>
            <a:r>
              <a:rPr lang="en-US" sz="2400" dirty="0" smtClean="0"/>
              <a:t> Find that </a:t>
            </a:r>
            <a:r>
              <a:rPr lang="en-US" sz="2400" i="1" dirty="0" smtClean="0"/>
              <a:t>P</a:t>
            </a:r>
            <a:r>
              <a:rPr lang="en-US" sz="2400" dirty="0" smtClean="0"/>
              <a:t> and </a:t>
            </a:r>
            <a:r>
              <a:rPr lang="en-US" sz="2400" i="1" dirty="0" smtClean="0"/>
              <a:t>L</a:t>
            </a:r>
            <a:r>
              <a:rPr lang="en-US" sz="2400" dirty="0" smtClean="0"/>
              <a:t> are related.</a:t>
            </a:r>
            <a:endParaRPr lang="en-US" sz="2400" dirty="0"/>
          </a:p>
        </p:txBody>
      </p:sp>
      <p:sp>
        <p:nvSpPr>
          <p:cNvPr id="5" name="TextBox 4"/>
          <p:cNvSpPr txBox="1"/>
          <p:nvPr/>
        </p:nvSpPr>
        <p:spPr>
          <a:xfrm>
            <a:off x="228600" y="4971871"/>
            <a:ext cx="8535542" cy="1200329"/>
          </a:xfrm>
          <a:prstGeom prst="rect">
            <a:avLst/>
          </a:prstGeom>
          <a:noFill/>
        </p:spPr>
        <p:txBody>
          <a:bodyPr wrap="none" rtlCol="0">
            <a:spAutoFit/>
          </a:bodyPr>
          <a:lstStyle/>
          <a:p>
            <a:pPr>
              <a:buFont typeface="Arial" pitchFamily="34" charset="0"/>
              <a:buChar char="•"/>
            </a:pPr>
            <a:r>
              <a:rPr lang="en-US" sz="2400" dirty="0" smtClean="0"/>
              <a:t> Thus, if they can be identified in nearby galaxies, measure</a:t>
            </a:r>
          </a:p>
          <a:p>
            <a:r>
              <a:rPr lang="en-US" sz="2400" dirty="0" smtClean="0"/>
              <a:t>their period and average incident flux.  </a:t>
            </a:r>
            <a:r>
              <a:rPr lang="en-US" sz="2400" i="1" dirty="0" smtClean="0"/>
              <a:t>P-L </a:t>
            </a:r>
            <a:r>
              <a:rPr lang="en-US" sz="2400" dirty="0" smtClean="0"/>
              <a:t>relation gives</a:t>
            </a:r>
          </a:p>
          <a:p>
            <a:r>
              <a:rPr lang="en-US" sz="2400" dirty="0" smtClean="0"/>
              <a:t>luminosity, and thus distance:</a:t>
            </a:r>
          </a:p>
        </p:txBody>
      </p:sp>
      <p:graphicFrame>
        <p:nvGraphicFramePr>
          <p:cNvPr id="10" name="Object 9"/>
          <p:cNvGraphicFramePr>
            <a:graphicFrameLocks noChangeAspect="1"/>
          </p:cNvGraphicFramePr>
          <p:nvPr>
            <p:extLst>
              <p:ext uri="{D42A27DB-BD31-4B8C-83A1-F6EECF244321}">
                <p14:modId xmlns:p14="http://schemas.microsoft.com/office/powerpoint/2010/main" val="1538654755"/>
              </p:ext>
            </p:extLst>
          </p:nvPr>
        </p:nvGraphicFramePr>
        <p:xfrm>
          <a:off x="4475162" y="5715000"/>
          <a:ext cx="1773238" cy="1089025"/>
        </p:xfrm>
        <a:graphic>
          <a:graphicData uri="http://schemas.openxmlformats.org/presentationml/2006/ole">
            <mc:AlternateContent xmlns:mc="http://schemas.openxmlformats.org/markup-compatibility/2006">
              <mc:Choice xmlns:v="urn:schemas-microsoft-com:vml" Requires="v">
                <p:oleObj spid="_x0000_s1060986" name="Equation" r:id="rId5" imgW="723600" imgH="444240" progId="Equation.3">
                  <p:embed/>
                </p:oleObj>
              </mc:Choice>
              <mc:Fallback>
                <p:oleObj name="Equation" r:id="rId5" imgW="723600" imgH="444240" progId="Equation.3">
                  <p:embed/>
                  <p:pic>
                    <p:nvPicPr>
                      <p:cNvPr id="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162" y="5715000"/>
                        <a:ext cx="1773238" cy="1089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p:nvSpPr>
        <p:spPr>
          <a:xfrm>
            <a:off x="228600" y="1905000"/>
            <a:ext cx="5105400" cy="3046988"/>
          </a:xfrm>
          <a:prstGeom prst="rect">
            <a:avLst/>
          </a:prstGeom>
        </p:spPr>
        <p:txBody>
          <a:bodyPr wrap="square">
            <a:spAutoFit/>
          </a:bodyPr>
          <a:lstStyle/>
          <a:p>
            <a:pPr>
              <a:buFont typeface="Arial" pitchFamily="34" charset="0"/>
              <a:buChar char="•"/>
            </a:pPr>
            <a:r>
              <a:rPr lang="en-US" sz="2400" dirty="0" smtClean="0"/>
              <a:t> The modern calibration of the P-L relation (also now known as the Leavitt Law) is from </a:t>
            </a:r>
            <a:r>
              <a:rPr lang="en-US" sz="2400" dirty="0" err="1" smtClean="0"/>
              <a:t>Cepheids</a:t>
            </a:r>
            <a:r>
              <a:rPr lang="en-US" sz="2400" dirty="0" smtClean="0"/>
              <a:t> in the Milky Way (with very recent HST trig parallax distances), and the Large </a:t>
            </a:r>
            <a:r>
              <a:rPr lang="en-US" sz="2400" dirty="0" err="1" smtClean="0"/>
              <a:t>Magellanic</a:t>
            </a:r>
            <a:r>
              <a:rPr lang="en-US" sz="2400" dirty="0" smtClean="0"/>
              <a:t> Cloud, whose distance we can estimate independently. Thus “bootstrapping”.</a:t>
            </a:r>
            <a:endParaRPr lang="en-US" dirty="0"/>
          </a:p>
        </p:txBody>
      </p:sp>
      <p:sp>
        <p:nvSpPr>
          <p:cNvPr id="7" name="Slide Number Placeholder 6"/>
          <p:cNvSpPr>
            <a:spLocks noGrp="1"/>
          </p:cNvSpPr>
          <p:nvPr>
            <p:ph type="sldNum" sz="quarter" idx="12"/>
          </p:nvPr>
        </p:nvSpPr>
        <p:spPr/>
        <p:txBody>
          <a:bodyPr/>
          <a:lstStyle/>
          <a:p>
            <a:fld id="{E5AAAF5C-DF8C-4373-B17A-01F3A89A83A8}" type="slidenum">
              <a:rPr lang="en-US" smtClean="0"/>
              <a:pPr/>
              <a:t>26</a:t>
            </a:fld>
            <a:endParaRPr lang="en-US"/>
          </a:p>
        </p:txBody>
      </p:sp>
      <p:pic>
        <p:nvPicPr>
          <p:cNvPr id="1060867" name="Picture 3" descr="http://www.calstatela.edu/faculty/kaniol/a360/leavitt_marcy.jpg"/>
          <p:cNvPicPr>
            <a:picLocks noChangeAspect="1" noChangeArrowheads="1"/>
          </p:cNvPicPr>
          <p:nvPr/>
        </p:nvPicPr>
        <p:blipFill>
          <a:blip r:embed="rId7" cstate="print"/>
          <a:srcRect/>
          <a:stretch>
            <a:fillRect/>
          </a:stretch>
        </p:blipFill>
        <p:spPr bwMode="auto">
          <a:xfrm>
            <a:off x="7696200" y="304800"/>
            <a:ext cx="1447800" cy="1236750"/>
          </a:xfrm>
          <a:prstGeom prst="rect">
            <a:avLst/>
          </a:prstGeom>
          <a:noFill/>
        </p:spPr>
      </p:pic>
      <p:sp>
        <p:nvSpPr>
          <p:cNvPr id="9" name="TextBox 8"/>
          <p:cNvSpPr txBox="1"/>
          <p:nvPr/>
        </p:nvSpPr>
        <p:spPr>
          <a:xfrm>
            <a:off x="7656092" y="1524000"/>
            <a:ext cx="1487908" cy="307777"/>
          </a:xfrm>
          <a:prstGeom prst="rect">
            <a:avLst/>
          </a:prstGeom>
          <a:noFill/>
        </p:spPr>
        <p:txBody>
          <a:bodyPr wrap="none" rtlCol="0">
            <a:spAutoFit/>
          </a:bodyPr>
          <a:lstStyle/>
          <a:p>
            <a:r>
              <a:rPr lang="en-US" dirty="0" smtClean="0"/>
              <a:t>Henrietta Leavitt</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530" name="Rectangle 2"/>
          <p:cNvSpPr>
            <a:spLocks noGrp="1" noChangeArrowheads="1"/>
          </p:cNvSpPr>
          <p:nvPr>
            <p:ph type="body" idx="1"/>
          </p:nvPr>
        </p:nvSpPr>
        <p:spPr>
          <a:xfrm>
            <a:off x="533400" y="228600"/>
            <a:ext cx="7772400" cy="1676400"/>
          </a:xfrm>
        </p:spPr>
        <p:txBody>
          <a:bodyPr/>
          <a:lstStyle/>
          <a:p>
            <a:r>
              <a:rPr lang="en-US" sz="2400" dirty="0"/>
              <a:t>A key </a:t>
            </a:r>
            <a:r>
              <a:rPr lang="en-US" sz="2400" dirty="0" smtClean="0"/>
              <a:t>goal </a:t>
            </a:r>
            <a:r>
              <a:rPr lang="en-US" sz="2400" dirty="0"/>
              <a:t>of the Hubble Space Telescope was to measure </a:t>
            </a:r>
            <a:r>
              <a:rPr lang="en-US" sz="2400" dirty="0" err="1"/>
              <a:t>Cepheids</a:t>
            </a:r>
            <a:r>
              <a:rPr lang="en-US" sz="2400" dirty="0"/>
              <a:t> in more distant </a:t>
            </a:r>
            <a:r>
              <a:rPr lang="en-US" sz="2400" dirty="0" smtClean="0"/>
              <a:t>galaxies than is possible from the ground.  Successful to about 25 Mpc.  Gives distances with about 10% accuracy.</a:t>
            </a:r>
            <a:endParaRPr lang="en-US" sz="2400" dirty="0"/>
          </a:p>
        </p:txBody>
      </p:sp>
      <p:pic>
        <p:nvPicPr>
          <p:cNvPr id="1046531" name="Picture 3" descr="M100CphA"/>
          <p:cNvPicPr>
            <a:picLocks noChangeAspect="1" noChangeArrowheads="1"/>
          </p:cNvPicPr>
          <p:nvPr/>
        </p:nvPicPr>
        <p:blipFill>
          <a:blip r:embed="rId3" cstate="print"/>
          <a:srcRect/>
          <a:stretch>
            <a:fillRect/>
          </a:stretch>
        </p:blipFill>
        <p:spPr bwMode="auto">
          <a:xfrm>
            <a:off x="3676650" y="1714500"/>
            <a:ext cx="5467350" cy="4686300"/>
          </a:xfrm>
          <a:prstGeom prst="rect">
            <a:avLst/>
          </a:prstGeom>
          <a:noFill/>
        </p:spPr>
      </p:pic>
      <p:pic>
        <p:nvPicPr>
          <p:cNvPr id="1046532" name="Picture 4" descr="M100Color"/>
          <p:cNvPicPr>
            <a:picLocks noChangeAspect="1" noChangeArrowheads="1"/>
          </p:cNvPicPr>
          <p:nvPr/>
        </p:nvPicPr>
        <p:blipFill>
          <a:blip r:embed="rId4" cstate="print"/>
          <a:srcRect/>
          <a:stretch>
            <a:fillRect/>
          </a:stretch>
        </p:blipFill>
        <p:spPr bwMode="auto">
          <a:xfrm>
            <a:off x="0" y="1943100"/>
            <a:ext cx="3776663" cy="3776663"/>
          </a:xfrm>
          <a:prstGeom prst="rect">
            <a:avLst/>
          </a:prstGeom>
          <a:noFill/>
        </p:spPr>
      </p:pic>
      <p:sp>
        <p:nvSpPr>
          <p:cNvPr id="5" name="Slide Number Placeholder 4"/>
          <p:cNvSpPr>
            <a:spLocks noGrp="1"/>
          </p:cNvSpPr>
          <p:nvPr>
            <p:ph type="sldNum" sz="quarter" idx="12"/>
          </p:nvPr>
        </p:nvSpPr>
        <p:spPr>
          <a:xfrm>
            <a:off x="6781800" y="6400800"/>
            <a:ext cx="1905000" cy="457200"/>
          </a:xfrm>
        </p:spPr>
        <p:txBody>
          <a:bodyPr/>
          <a:lstStyle/>
          <a:p>
            <a:fld id="{3AEB77F9-2B45-4A2A-9AA1-49554572984B}" type="slidenum">
              <a:rPr lang="en-US" smtClean="0">
                <a:solidFill>
                  <a:schemeClr val="bg2"/>
                </a:solidFill>
              </a:rPr>
              <a:pPr/>
              <a:t>27</a:t>
            </a:fld>
            <a:endParaRPr lang="en-US">
              <a:solidFill>
                <a:schemeClr val="bg2"/>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8" name="Rectangle 2"/>
          <p:cNvSpPr>
            <a:spLocks noGrp="1" noChangeArrowheads="1"/>
          </p:cNvSpPr>
          <p:nvPr>
            <p:ph type="title"/>
          </p:nvPr>
        </p:nvSpPr>
        <p:spPr>
          <a:xfrm>
            <a:off x="-381000" y="152400"/>
            <a:ext cx="8077200" cy="838200"/>
          </a:xfrm>
        </p:spPr>
        <p:txBody>
          <a:bodyPr/>
          <a:lstStyle/>
          <a:p>
            <a:r>
              <a:rPr lang="en-US" sz="2400" dirty="0"/>
              <a:t>Are there other ways to estimate distances</a:t>
            </a:r>
            <a:r>
              <a:rPr lang="en-US" sz="2400" dirty="0" smtClean="0"/>
              <a:t>?  Yes.</a:t>
            </a:r>
            <a:endParaRPr lang="en-US" sz="2400" dirty="0"/>
          </a:p>
        </p:txBody>
      </p:sp>
      <p:sp>
        <p:nvSpPr>
          <p:cNvPr id="6" name="Rectangle 3"/>
          <p:cNvSpPr txBox="1">
            <a:spLocks noChangeArrowheads="1"/>
          </p:cNvSpPr>
          <p:nvPr/>
        </p:nvSpPr>
        <p:spPr bwMode="auto">
          <a:xfrm>
            <a:off x="381000" y="1676400"/>
            <a:ext cx="7772400" cy="2438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bg2"/>
                </a:solidFill>
                <a:effectLst/>
                <a:uLnTx/>
                <a:uFillTx/>
                <a:latin typeface="+mn-lt"/>
                <a:ea typeface="+mn-ea"/>
                <a:cs typeface="+mn-cs"/>
              </a:rPr>
              <a:t>For nearby spirals, (flat) rotation speed correlates with optical or near-IR luminosity (known from,</a:t>
            </a:r>
            <a:r>
              <a:rPr kumimoji="0" lang="en-US" sz="2400" b="0" i="0" u="none" strike="noStrike" kern="0" cap="none" spc="0" normalizeH="0" noProof="0" dirty="0" smtClean="0">
                <a:ln>
                  <a:noFill/>
                </a:ln>
                <a:solidFill>
                  <a:schemeClr val="bg2"/>
                </a:solidFill>
                <a:effectLst/>
                <a:uLnTx/>
                <a:uFillTx/>
                <a:latin typeface="+mn-lt"/>
                <a:ea typeface="+mn-ea"/>
                <a:cs typeface="+mn-cs"/>
              </a:rPr>
              <a:t> e.g., </a:t>
            </a:r>
            <a:r>
              <a:rPr kumimoji="0" lang="en-US" sz="2400" b="0" i="0" u="none" strike="noStrike" kern="0" cap="none" spc="0" normalizeH="0" noProof="0" dirty="0" err="1" smtClean="0">
                <a:ln>
                  <a:noFill/>
                </a:ln>
                <a:solidFill>
                  <a:schemeClr val="bg2"/>
                </a:solidFill>
                <a:effectLst/>
                <a:uLnTx/>
                <a:uFillTx/>
                <a:latin typeface="+mn-lt"/>
                <a:ea typeface="+mn-ea"/>
                <a:cs typeface="+mn-cs"/>
              </a:rPr>
              <a:t>Cepheids</a:t>
            </a:r>
            <a:r>
              <a:rPr kumimoji="0" lang="en-US" sz="2400" b="0" i="0" u="none" strike="noStrike" kern="0" cap="none" spc="0" normalizeH="0" noProof="0" dirty="0" smtClean="0">
                <a:ln>
                  <a:noFill/>
                </a:ln>
                <a:solidFill>
                  <a:schemeClr val="bg2"/>
                </a:solidFill>
                <a:effectLst/>
                <a:uLnTx/>
                <a:uFillTx/>
                <a:latin typeface="+mn-lt"/>
                <a:ea typeface="+mn-ea"/>
                <a:cs typeface="+mn-cs"/>
              </a:rPr>
              <a:t>)</a:t>
            </a:r>
            <a:r>
              <a:rPr kumimoji="0" lang="en-US" sz="2400" b="0" i="0" u="none" strike="noStrike" kern="0" cap="none" spc="0" normalizeH="0" baseline="0" noProof="0" dirty="0" smtClean="0">
                <a:ln>
                  <a:noFill/>
                </a:ln>
                <a:solidFill>
                  <a:schemeClr val="bg2"/>
                </a:solidFill>
                <a:effectLst/>
                <a:uLnTx/>
                <a:uFillTx/>
                <a:latin typeface="+mn-lt"/>
                <a:ea typeface="+mn-ea"/>
                <a:cs typeface="+mn-cs"/>
              </a:rPr>
              <a:t>.  Reasons not well understood (good to think about why), but correlation good.</a:t>
            </a:r>
            <a:endParaRPr lang="en-US" sz="2400" kern="0" dirty="0" smtClean="0">
              <a:solidFill>
                <a:schemeClr val="bg2"/>
              </a:solidFill>
              <a:latin typeface="+mn-lt"/>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0" cap="none" spc="0" normalizeH="0" baseline="0" noProof="0" dirty="0" smtClean="0">
              <a:ln>
                <a:noFill/>
              </a:ln>
              <a:solidFill>
                <a:schemeClr val="bg2"/>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tabLst/>
              <a:defRPr/>
            </a:pPr>
            <a:endParaRPr lang="en-US" sz="2400" kern="0" dirty="0" smtClean="0">
              <a:solidFill>
                <a:schemeClr val="bg2"/>
              </a:solidFill>
              <a:latin typeface="+mn-lt"/>
            </a:endParaRPr>
          </a:p>
        </p:txBody>
      </p:sp>
      <p:sp>
        <p:nvSpPr>
          <p:cNvPr id="8" name="Rectangle 2"/>
          <p:cNvSpPr txBox="1">
            <a:spLocks noChangeArrowheads="1"/>
          </p:cNvSpPr>
          <p:nvPr/>
        </p:nvSpPr>
        <p:spPr bwMode="auto">
          <a:xfrm>
            <a:off x="609600" y="838200"/>
            <a:ext cx="77724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bg2"/>
                </a:solidFill>
                <a:effectLst/>
                <a:uLnTx/>
                <a:uFillTx/>
                <a:latin typeface="+mj-lt"/>
                <a:ea typeface="+mj-ea"/>
                <a:cs typeface="+mj-cs"/>
              </a:rPr>
              <a:t>Tully-Fisher relation</a:t>
            </a:r>
            <a:endParaRPr kumimoji="0" lang="en-US" sz="3200" b="0" i="0" u="none" strike="noStrike" kern="0" cap="none" spc="0" normalizeH="0" baseline="0" noProof="0" dirty="0">
              <a:ln>
                <a:noFill/>
              </a:ln>
              <a:solidFill>
                <a:schemeClr val="bg2"/>
              </a:solidFill>
              <a:effectLst/>
              <a:uLnTx/>
              <a:uFillTx/>
              <a:latin typeface="+mj-lt"/>
              <a:ea typeface="+mj-ea"/>
              <a:cs typeface="+mj-cs"/>
            </a:endParaRPr>
          </a:p>
        </p:txBody>
      </p:sp>
      <p:graphicFrame>
        <p:nvGraphicFramePr>
          <p:cNvPr id="1056769" name="Object 1"/>
          <p:cNvGraphicFramePr>
            <a:graphicFrameLocks noChangeAspect="1"/>
          </p:cNvGraphicFramePr>
          <p:nvPr/>
        </p:nvGraphicFramePr>
        <p:xfrm>
          <a:off x="2057400" y="4702175"/>
          <a:ext cx="1773237" cy="1089025"/>
        </p:xfrm>
        <a:graphic>
          <a:graphicData uri="http://schemas.openxmlformats.org/presentationml/2006/ole">
            <mc:AlternateContent xmlns:mc="http://schemas.openxmlformats.org/markup-compatibility/2006">
              <mc:Choice xmlns:v="urn:schemas-microsoft-com:vml" Requires="v">
                <p:oleObj spid="_x0000_s1056890" name="Equation" r:id="rId4" imgW="723600" imgH="444240" progId="Equation.3">
                  <p:embed/>
                </p:oleObj>
              </mc:Choice>
              <mc:Fallback>
                <p:oleObj name="Equation" r:id="rId4" imgW="723600" imgH="444240" progId="Equation.3">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4702175"/>
                        <a:ext cx="1773237" cy="1089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6"/>
          <p:cNvSpPr>
            <a:spLocks noGrp="1"/>
          </p:cNvSpPr>
          <p:nvPr>
            <p:ph type="sldNum" sz="quarter" idx="12"/>
          </p:nvPr>
        </p:nvSpPr>
        <p:spPr>
          <a:xfrm>
            <a:off x="7239000" y="6400800"/>
            <a:ext cx="1905000" cy="457200"/>
          </a:xfrm>
        </p:spPr>
        <p:txBody>
          <a:bodyPr/>
          <a:lstStyle/>
          <a:p>
            <a:fld id="{3AEB77F9-2B45-4A2A-9AA1-49554572984B}" type="slidenum">
              <a:rPr lang="en-US" smtClean="0">
                <a:solidFill>
                  <a:schemeClr val="bg2"/>
                </a:solidFill>
              </a:rPr>
              <a:pPr/>
              <a:t>28</a:t>
            </a:fld>
            <a:endParaRPr lang="en-US" dirty="0">
              <a:solidFill>
                <a:schemeClr val="bg2"/>
              </a:solidFill>
            </a:endParaRPr>
          </a:p>
        </p:txBody>
      </p:sp>
      <p:pic>
        <p:nvPicPr>
          <p:cNvPr id="1056771" name="Picture 3" descr="http://images.nrao.edu/images/m33doppler.jpg"/>
          <p:cNvPicPr>
            <a:picLocks noChangeAspect="1" noChangeArrowheads="1"/>
          </p:cNvPicPr>
          <p:nvPr/>
        </p:nvPicPr>
        <p:blipFill>
          <a:blip r:embed="rId6" cstate="print"/>
          <a:srcRect/>
          <a:stretch>
            <a:fillRect/>
          </a:stretch>
        </p:blipFill>
        <p:spPr bwMode="auto">
          <a:xfrm>
            <a:off x="6096000" y="2895600"/>
            <a:ext cx="2590800" cy="3582177"/>
          </a:xfrm>
          <a:prstGeom prst="rect">
            <a:avLst/>
          </a:prstGeom>
          <a:noFill/>
        </p:spPr>
      </p:pic>
      <p:sp>
        <p:nvSpPr>
          <p:cNvPr id="9" name="Rectangle 3"/>
          <p:cNvSpPr txBox="1">
            <a:spLocks noChangeArrowheads="1"/>
          </p:cNvSpPr>
          <p:nvPr/>
        </p:nvSpPr>
        <p:spPr bwMode="auto">
          <a:xfrm>
            <a:off x="381000" y="3200400"/>
            <a:ext cx="4876800" cy="2438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bg2"/>
                </a:solidFill>
                <a:effectLst/>
                <a:uLnTx/>
                <a:uFillTx/>
                <a:latin typeface="+mn-lt"/>
                <a:ea typeface="+mn-ea"/>
                <a:cs typeface="+mn-cs"/>
              </a:rPr>
              <a:t>So measure distant galaxy’s rotation speed, infer luminosity.  </a:t>
            </a:r>
            <a:r>
              <a:rPr lang="en-US" sz="2400" kern="0" dirty="0" smtClean="0">
                <a:solidFill>
                  <a:schemeClr val="bg2"/>
                </a:solidFill>
                <a:latin typeface="+mn-lt"/>
              </a:rPr>
              <a:t>Measure incident flux.  Distance again from:</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0" cap="none" spc="0" normalizeH="0" baseline="0" noProof="0" dirty="0" smtClean="0">
              <a:ln>
                <a:noFill/>
              </a:ln>
              <a:solidFill>
                <a:schemeClr val="bg2"/>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lang="en-US" sz="2400" kern="0" dirty="0" smtClean="0">
              <a:solidFill>
                <a:schemeClr val="bg2"/>
              </a:solidFill>
              <a:latin typeface="+mn-lt"/>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0" cap="none" spc="0" normalizeH="0" baseline="0" noProof="0" dirty="0" smtClean="0">
              <a:ln>
                <a:noFill/>
              </a:ln>
              <a:solidFill>
                <a:schemeClr val="bg2"/>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bg2"/>
                </a:solidFill>
                <a:effectLst/>
                <a:uLnTx/>
                <a:uFillTx/>
                <a:latin typeface="+mn-lt"/>
                <a:ea typeface="+mn-ea"/>
                <a:cs typeface="+mn-cs"/>
              </a:rPr>
              <a:t>Successful to &gt;100 </a:t>
            </a:r>
            <a:r>
              <a:rPr kumimoji="0" lang="en-US" sz="2400" b="0" i="0" u="none" strike="noStrike" kern="0" cap="none" spc="0" normalizeH="0" baseline="0" noProof="0" dirty="0" err="1" smtClean="0">
                <a:ln>
                  <a:noFill/>
                </a:ln>
                <a:solidFill>
                  <a:schemeClr val="bg2"/>
                </a:solidFill>
                <a:effectLst/>
                <a:uLnTx/>
                <a:uFillTx/>
                <a:latin typeface="+mn-lt"/>
                <a:ea typeface="+mn-ea"/>
                <a:cs typeface="+mn-cs"/>
              </a:rPr>
              <a:t>Mpc</a:t>
            </a:r>
            <a:r>
              <a:rPr kumimoji="0" lang="en-US" sz="2400" b="0" i="0" u="none" strike="noStrike" kern="0" cap="none" spc="0" normalizeH="0" baseline="0" noProof="0" dirty="0" smtClean="0">
                <a:ln>
                  <a:noFill/>
                </a:ln>
                <a:solidFill>
                  <a:schemeClr val="bg2"/>
                </a:solidFill>
                <a:effectLst/>
                <a:uLnTx/>
                <a:uFillTx/>
                <a:latin typeface="+mn-lt"/>
                <a:ea typeface="+mn-ea"/>
                <a:cs typeface="+mn-cs"/>
              </a:rPr>
              <a:t>.</a:t>
            </a:r>
            <a:endParaRPr kumimoji="0" lang="en-US" sz="2400" b="0" i="0" u="none" strike="noStrike" kern="0" cap="none" spc="0" normalizeH="0" baseline="0" noProof="0" dirty="0">
              <a:ln>
                <a:noFill/>
              </a:ln>
              <a:solidFill>
                <a:schemeClr val="bg2"/>
              </a:solidFill>
              <a:effectLst/>
              <a:uLnTx/>
              <a:uFillTx/>
              <a:latin typeface="+mn-lt"/>
              <a:ea typeface="+mn-ea"/>
              <a:cs typeface="+mn-cs"/>
            </a:endParaRPr>
          </a:p>
        </p:txBody>
      </p:sp>
      <p:sp>
        <p:nvSpPr>
          <p:cNvPr id="10" name="TextBox 9"/>
          <p:cNvSpPr txBox="1"/>
          <p:nvPr/>
        </p:nvSpPr>
        <p:spPr>
          <a:xfrm>
            <a:off x="5394884" y="6550223"/>
            <a:ext cx="3520516" cy="307777"/>
          </a:xfrm>
          <a:prstGeom prst="rect">
            <a:avLst/>
          </a:prstGeom>
          <a:noFill/>
        </p:spPr>
        <p:txBody>
          <a:bodyPr wrap="none" rtlCol="0">
            <a:spAutoFit/>
          </a:bodyPr>
          <a:lstStyle/>
          <a:p>
            <a:r>
              <a:rPr lang="en-US" dirty="0" smtClean="0"/>
              <a:t>color coded HI velocities in M33 with VLA</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3" cstate="print"/>
          <a:srcRect b="1714"/>
          <a:stretch>
            <a:fillRect/>
          </a:stretch>
        </p:blipFill>
        <p:spPr bwMode="auto">
          <a:xfrm>
            <a:off x="4121400" y="947491"/>
            <a:ext cx="4946400" cy="5884080"/>
          </a:xfrm>
          <a:prstGeom prst="rect">
            <a:avLst/>
          </a:prstGeom>
          <a:noFill/>
          <a:ln w="9525">
            <a:noFill/>
            <a:miter lim="800000"/>
            <a:headEnd/>
            <a:tailEnd/>
          </a:ln>
        </p:spPr>
      </p:pic>
      <p:sp>
        <p:nvSpPr>
          <p:cNvPr id="20485" name="AutoShape 5"/>
          <p:cNvSpPr>
            <a:spLocks noChangeArrowheads="1"/>
          </p:cNvSpPr>
          <p:nvPr/>
        </p:nvSpPr>
        <p:spPr bwMode="auto">
          <a:xfrm>
            <a:off x="1532161" y="2203431"/>
            <a:ext cx="21600" cy="1441"/>
          </a:xfrm>
          <a:prstGeom prst="roundRect">
            <a:avLst>
              <a:gd name="adj" fmla="val 50000"/>
            </a:avLst>
          </a:prstGeom>
          <a:solidFill>
            <a:srgbClr val="00B8FF"/>
          </a:solidFill>
          <a:ln w="9525">
            <a:solidFill>
              <a:srgbClr val="000000"/>
            </a:solidFill>
            <a:round/>
            <a:headEnd/>
            <a:tailEnd/>
          </a:ln>
        </p:spPr>
        <p:txBody>
          <a:bodyPr wrap="none" lIns="82945" tIns="41473" rIns="82945" bIns="41473" anchor="ctr"/>
          <a:lstStyle/>
          <a:p>
            <a:endParaRPr lang="en-US"/>
          </a:p>
        </p:txBody>
      </p:sp>
      <p:sp>
        <p:nvSpPr>
          <p:cNvPr id="20486" name="Text Box 7"/>
          <p:cNvSpPr txBox="1">
            <a:spLocks noChangeArrowheads="1"/>
          </p:cNvSpPr>
          <p:nvPr/>
        </p:nvSpPr>
        <p:spPr bwMode="auto">
          <a:xfrm>
            <a:off x="1905000" y="3733800"/>
            <a:ext cx="2142410" cy="637754"/>
          </a:xfrm>
          <a:prstGeom prst="rect">
            <a:avLst/>
          </a:prstGeom>
          <a:noFill/>
          <a:ln w="9525">
            <a:noFill/>
            <a:miter lim="800000"/>
            <a:headEnd/>
            <a:tailEnd/>
          </a:ln>
        </p:spPr>
        <p:txBody>
          <a:bodyPr wrap="none" lIns="82945" tIns="41473" rIns="82945" bIns="41473">
            <a:spAutoFit/>
          </a:bodyPr>
          <a:lstStyle/>
          <a:p>
            <a:r>
              <a:rPr lang="en-US" sz="1800" dirty="0" smtClean="0"/>
              <a:t>Calcium </a:t>
            </a:r>
            <a:r>
              <a:rPr lang="en-US" sz="1800" dirty="0"/>
              <a:t>absorption</a:t>
            </a:r>
          </a:p>
          <a:p>
            <a:r>
              <a:rPr lang="en-US" sz="1800" dirty="0"/>
              <a:t>lines</a:t>
            </a:r>
          </a:p>
        </p:txBody>
      </p:sp>
      <p:sp>
        <p:nvSpPr>
          <p:cNvPr id="20487" name="Oval 9"/>
          <p:cNvSpPr>
            <a:spLocks noChangeArrowheads="1"/>
          </p:cNvSpPr>
          <p:nvPr/>
        </p:nvSpPr>
        <p:spPr bwMode="auto">
          <a:xfrm>
            <a:off x="6248400" y="1621418"/>
            <a:ext cx="345600" cy="207382"/>
          </a:xfrm>
          <a:prstGeom prst="ellipse">
            <a:avLst/>
          </a:prstGeom>
          <a:noFill/>
          <a:ln w="25400">
            <a:solidFill>
              <a:srgbClr val="00FFFF"/>
            </a:solidFill>
            <a:round/>
            <a:headEnd/>
            <a:tailEnd/>
          </a:ln>
        </p:spPr>
        <p:txBody>
          <a:bodyPr wrap="none" lIns="82945" tIns="41473" rIns="82945" bIns="41473" anchor="ctr"/>
          <a:lstStyle/>
          <a:p>
            <a:endParaRPr lang="en-US"/>
          </a:p>
        </p:txBody>
      </p:sp>
      <p:sp>
        <p:nvSpPr>
          <p:cNvPr id="20488" name="Oval 10"/>
          <p:cNvSpPr>
            <a:spLocks noChangeArrowheads="1"/>
          </p:cNvSpPr>
          <p:nvPr/>
        </p:nvSpPr>
        <p:spPr bwMode="auto">
          <a:xfrm>
            <a:off x="5943600" y="2916818"/>
            <a:ext cx="345600" cy="207382"/>
          </a:xfrm>
          <a:prstGeom prst="ellipse">
            <a:avLst/>
          </a:prstGeom>
          <a:noFill/>
          <a:ln w="25400">
            <a:solidFill>
              <a:srgbClr val="00FFFF"/>
            </a:solidFill>
            <a:round/>
            <a:headEnd/>
            <a:tailEnd/>
          </a:ln>
        </p:spPr>
        <p:txBody>
          <a:bodyPr wrap="none" lIns="82945" tIns="41473" rIns="82945" bIns="41473" anchor="ctr"/>
          <a:lstStyle/>
          <a:p>
            <a:endParaRPr lang="en-US"/>
          </a:p>
        </p:txBody>
      </p:sp>
      <p:sp>
        <p:nvSpPr>
          <p:cNvPr id="20489" name="Oval 11"/>
          <p:cNvSpPr>
            <a:spLocks noChangeArrowheads="1"/>
          </p:cNvSpPr>
          <p:nvPr/>
        </p:nvSpPr>
        <p:spPr bwMode="auto">
          <a:xfrm>
            <a:off x="5750400" y="3962400"/>
            <a:ext cx="345600" cy="207382"/>
          </a:xfrm>
          <a:prstGeom prst="ellipse">
            <a:avLst/>
          </a:prstGeom>
          <a:noFill/>
          <a:ln w="25400">
            <a:solidFill>
              <a:srgbClr val="00FFFF"/>
            </a:solidFill>
            <a:round/>
            <a:headEnd/>
            <a:tailEnd/>
          </a:ln>
        </p:spPr>
        <p:txBody>
          <a:bodyPr wrap="none" lIns="82945" tIns="41473" rIns="82945" bIns="41473" anchor="ctr"/>
          <a:lstStyle/>
          <a:p>
            <a:endParaRPr lang="en-US"/>
          </a:p>
        </p:txBody>
      </p:sp>
      <p:sp>
        <p:nvSpPr>
          <p:cNvPr id="20490" name="Oval 12"/>
          <p:cNvSpPr>
            <a:spLocks noChangeArrowheads="1"/>
          </p:cNvSpPr>
          <p:nvPr/>
        </p:nvSpPr>
        <p:spPr bwMode="auto">
          <a:xfrm>
            <a:off x="4800600" y="6117218"/>
            <a:ext cx="345600" cy="207382"/>
          </a:xfrm>
          <a:prstGeom prst="ellipse">
            <a:avLst/>
          </a:prstGeom>
          <a:noFill/>
          <a:ln w="25400">
            <a:solidFill>
              <a:srgbClr val="00FFFF"/>
            </a:solidFill>
            <a:round/>
            <a:headEnd/>
            <a:tailEnd/>
          </a:ln>
        </p:spPr>
        <p:txBody>
          <a:bodyPr wrap="none" lIns="82945" tIns="41473" rIns="82945" bIns="41473" anchor="ctr"/>
          <a:lstStyle/>
          <a:p>
            <a:endParaRPr lang="en-US"/>
          </a:p>
        </p:txBody>
      </p:sp>
      <p:sp>
        <p:nvSpPr>
          <p:cNvPr id="20491" name="Oval 13"/>
          <p:cNvSpPr>
            <a:spLocks noChangeArrowheads="1"/>
          </p:cNvSpPr>
          <p:nvPr/>
        </p:nvSpPr>
        <p:spPr bwMode="auto">
          <a:xfrm>
            <a:off x="5300280" y="5050418"/>
            <a:ext cx="414720" cy="207382"/>
          </a:xfrm>
          <a:prstGeom prst="ellipse">
            <a:avLst/>
          </a:prstGeom>
          <a:noFill/>
          <a:ln w="25400">
            <a:solidFill>
              <a:srgbClr val="00FFFF"/>
            </a:solidFill>
            <a:round/>
            <a:headEnd/>
            <a:tailEnd/>
          </a:ln>
        </p:spPr>
        <p:txBody>
          <a:bodyPr wrap="none" lIns="82945" tIns="41473" rIns="82945" bIns="41473" anchor="ctr"/>
          <a:lstStyle/>
          <a:p>
            <a:endParaRPr lang="en-US"/>
          </a:p>
        </p:txBody>
      </p:sp>
      <p:pic>
        <p:nvPicPr>
          <p:cNvPr id="20502" name="Picture 26"/>
          <p:cNvPicPr>
            <a:picLocks noChangeAspect="1" noChangeArrowheads="1"/>
          </p:cNvPicPr>
          <p:nvPr/>
        </p:nvPicPr>
        <p:blipFill>
          <a:blip r:embed="rId4" cstate="print"/>
          <a:srcRect/>
          <a:stretch>
            <a:fillRect/>
          </a:stretch>
        </p:blipFill>
        <p:spPr bwMode="auto">
          <a:xfrm>
            <a:off x="4331160" y="2362200"/>
            <a:ext cx="2298240" cy="119533"/>
          </a:xfrm>
          <a:prstGeom prst="rect">
            <a:avLst/>
          </a:prstGeom>
          <a:noFill/>
          <a:ln w="9525">
            <a:noFill/>
            <a:miter lim="800000"/>
            <a:headEnd/>
            <a:tailEnd/>
          </a:ln>
        </p:spPr>
      </p:pic>
      <p:sp>
        <p:nvSpPr>
          <p:cNvPr id="20503" name="Line 8"/>
          <p:cNvSpPr>
            <a:spLocks noChangeShapeType="1"/>
          </p:cNvSpPr>
          <p:nvPr/>
        </p:nvSpPr>
        <p:spPr bwMode="auto">
          <a:xfrm flipV="1">
            <a:off x="4038600" y="1828799"/>
            <a:ext cx="2224320" cy="1905000"/>
          </a:xfrm>
          <a:prstGeom prst="line">
            <a:avLst/>
          </a:prstGeom>
          <a:noFill/>
          <a:ln w="25400">
            <a:solidFill>
              <a:srgbClr val="00FFFF"/>
            </a:solidFill>
            <a:round/>
            <a:headEnd/>
            <a:tailEnd type="triangle" w="lg" len="lg"/>
          </a:ln>
        </p:spPr>
        <p:txBody>
          <a:bodyPr lIns="82945" tIns="41473" rIns="82945" bIns="41473"/>
          <a:lstStyle/>
          <a:p>
            <a:endParaRPr lang="en-US"/>
          </a:p>
        </p:txBody>
      </p:sp>
      <p:sp>
        <p:nvSpPr>
          <p:cNvPr id="24" name="Rectangle 2"/>
          <p:cNvSpPr txBox="1">
            <a:spLocks noChangeArrowheads="1"/>
          </p:cNvSpPr>
          <p:nvPr/>
        </p:nvSpPr>
        <p:spPr>
          <a:xfrm>
            <a:off x="762000" y="76200"/>
            <a:ext cx="7772400" cy="685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bg2"/>
                </a:solidFill>
                <a:effectLst/>
                <a:uLnTx/>
                <a:uFillTx/>
                <a:latin typeface="+mj-lt"/>
                <a:ea typeface="+mj-ea"/>
                <a:cs typeface="+mj-cs"/>
              </a:rPr>
              <a:t>Hubble’s Law</a:t>
            </a:r>
            <a:endParaRPr kumimoji="0" lang="en-US" sz="3200" b="0" i="0" u="none" strike="noStrike" kern="0" cap="none" spc="0" normalizeH="0" baseline="0" noProof="0" dirty="0">
              <a:ln>
                <a:noFill/>
              </a:ln>
              <a:solidFill>
                <a:schemeClr val="bg2"/>
              </a:solidFill>
              <a:effectLst/>
              <a:uLnTx/>
              <a:uFillTx/>
              <a:latin typeface="+mj-lt"/>
              <a:ea typeface="+mj-ea"/>
              <a:cs typeface="+mj-cs"/>
            </a:endParaRPr>
          </a:p>
        </p:txBody>
      </p:sp>
      <p:sp>
        <p:nvSpPr>
          <p:cNvPr id="25" name="Text Box 4"/>
          <p:cNvSpPr txBox="1">
            <a:spLocks noChangeArrowheads="1"/>
          </p:cNvSpPr>
          <p:nvPr/>
        </p:nvSpPr>
        <p:spPr bwMode="auto">
          <a:xfrm>
            <a:off x="152400" y="1219200"/>
            <a:ext cx="4038600" cy="2215991"/>
          </a:xfrm>
          <a:prstGeom prst="rect">
            <a:avLst/>
          </a:prstGeom>
          <a:noFill/>
          <a:ln w="9525">
            <a:noFill/>
            <a:miter lim="800000"/>
            <a:headEnd/>
            <a:tailEnd/>
          </a:ln>
        </p:spPr>
        <p:txBody>
          <a:bodyPr wrap="square" lIns="0" tIns="0" rIns="0" bIns="0">
            <a:spAutoFit/>
          </a:bodyPr>
          <a:lstStyle/>
          <a:p>
            <a:pPr eaLnBrk="1">
              <a:buClr>
                <a:srgbClr val="000000"/>
              </a:buClr>
              <a:buSzPct val="45000"/>
              <a:buFont typeface="StarSymbol" charset="0"/>
              <a:buNone/>
              <a:tabLst>
                <a:tab pos="723900" algn="l"/>
                <a:tab pos="1447800" algn="l"/>
                <a:tab pos="2171700" algn="l"/>
                <a:tab pos="2895600" algn="l"/>
                <a:tab pos="3619500" algn="l"/>
                <a:tab pos="4343400" algn="l"/>
                <a:tab pos="5067300" algn="l"/>
                <a:tab pos="5791200" algn="l"/>
                <a:tab pos="6515100" algn="l"/>
                <a:tab pos="7239000" algn="l"/>
              </a:tabLst>
            </a:pPr>
            <a:r>
              <a:rPr lang="en-GB" sz="2400" dirty="0">
                <a:solidFill>
                  <a:schemeClr val="bg2"/>
                </a:solidFill>
              </a:rPr>
              <a:t>In 1912, </a:t>
            </a:r>
            <a:r>
              <a:rPr lang="en-GB" sz="2400" dirty="0" err="1">
                <a:solidFill>
                  <a:schemeClr val="bg2"/>
                </a:solidFill>
              </a:rPr>
              <a:t>Slipher</a:t>
            </a:r>
            <a:r>
              <a:rPr lang="en-GB" sz="2400" dirty="0">
                <a:solidFill>
                  <a:schemeClr val="bg2"/>
                </a:solidFill>
              </a:rPr>
              <a:t> used spectra of "spiral nebulae" to find essentially all of them are </a:t>
            </a:r>
            <a:r>
              <a:rPr lang="en-GB" sz="2400" u="sng" dirty="0">
                <a:solidFill>
                  <a:schemeClr val="bg2"/>
                </a:solidFill>
              </a:rPr>
              <a:t>receding</a:t>
            </a:r>
            <a:r>
              <a:rPr lang="en-GB" sz="2400" dirty="0">
                <a:solidFill>
                  <a:schemeClr val="bg2"/>
                </a:solidFill>
              </a:rPr>
              <a:t> from us, that is, </a:t>
            </a:r>
            <a:r>
              <a:rPr lang="en-GB" sz="2400" dirty="0" smtClean="0">
                <a:solidFill>
                  <a:schemeClr val="bg2"/>
                </a:solidFill>
              </a:rPr>
              <a:t>show </a:t>
            </a:r>
            <a:r>
              <a:rPr lang="en-GB" sz="2400" u="sng" dirty="0" smtClean="0">
                <a:solidFill>
                  <a:schemeClr val="bg2"/>
                </a:solidFill>
              </a:rPr>
              <a:t>“</a:t>
            </a:r>
            <a:r>
              <a:rPr lang="en-GB" sz="2400" u="sng" dirty="0" err="1" smtClean="0">
                <a:solidFill>
                  <a:schemeClr val="bg2"/>
                </a:solidFill>
              </a:rPr>
              <a:t>redshifted</a:t>
            </a:r>
            <a:r>
              <a:rPr lang="en-GB" sz="2400" u="sng" dirty="0">
                <a:solidFill>
                  <a:schemeClr val="bg2"/>
                </a:solidFill>
              </a:rPr>
              <a:t>” spectral lines</a:t>
            </a:r>
            <a:r>
              <a:rPr lang="en-GB" sz="2400" dirty="0">
                <a:solidFill>
                  <a:schemeClr val="bg2"/>
                </a:solidFill>
              </a:rPr>
              <a:t>.</a:t>
            </a:r>
          </a:p>
        </p:txBody>
      </p:sp>
      <p:sp>
        <p:nvSpPr>
          <p:cNvPr id="14" name="Slide Number Placeholder 13"/>
          <p:cNvSpPr>
            <a:spLocks noGrp="1"/>
          </p:cNvSpPr>
          <p:nvPr>
            <p:ph type="sldNum" sz="quarter" idx="12"/>
          </p:nvPr>
        </p:nvSpPr>
        <p:spPr>
          <a:xfrm>
            <a:off x="-1295400" y="6400800"/>
            <a:ext cx="1905000" cy="457200"/>
          </a:xfrm>
        </p:spPr>
        <p:txBody>
          <a:bodyPr/>
          <a:lstStyle/>
          <a:p>
            <a:fld id="{E5AAAF5C-DF8C-4373-B17A-01F3A89A83A8}" type="slidenum">
              <a:rPr lang="en-US" smtClean="0"/>
              <a:pPr/>
              <a:t>29</a:t>
            </a:fld>
            <a:endParaRPr lang="en-US"/>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3"/>
          <p:cNvPicPr>
            <a:picLocks noChangeAspect="1" noChangeArrowheads="1"/>
          </p:cNvPicPr>
          <p:nvPr/>
        </p:nvPicPr>
        <p:blipFill>
          <a:blip r:embed="rId3" cstate="print"/>
          <a:srcRect/>
          <a:stretch>
            <a:fillRect/>
          </a:stretch>
        </p:blipFill>
        <p:spPr bwMode="auto">
          <a:xfrm>
            <a:off x="424800" y="4051145"/>
            <a:ext cx="1992960" cy="2484261"/>
          </a:xfrm>
          <a:prstGeom prst="rect">
            <a:avLst/>
          </a:prstGeom>
          <a:noFill/>
          <a:ln w="9525">
            <a:noFill/>
            <a:miter lim="800000"/>
            <a:headEnd/>
            <a:tailEnd/>
          </a:ln>
        </p:spPr>
      </p:pic>
      <p:pic>
        <p:nvPicPr>
          <p:cNvPr id="3079" name="Picture 6"/>
          <p:cNvPicPr>
            <a:picLocks noChangeAspect="1" noChangeArrowheads="1"/>
          </p:cNvPicPr>
          <p:nvPr/>
        </p:nvPicPr>
        <p:blipFill>
          <a:blip r:embed="rId4" cstate="print"/>
          <a:srcRect/>
          <a:stretch>
            <a:fillRect/>
          </a:stretch>
        </p:blipFill>
        <p:spPr bwMode="auto">
          <a:xfrm>
            <a:off x="6161760" y="1147800"/>
            <a:ext cx="2316960" cy="2288400"/>
          </a:xfrm>
          <a:prstGeom prst="rect">
            <a:avLst/>
          </a:prstGeom>
          <a:noFill/>
          <a:ln w="9525">
            <a:noFill/>
            <a:miter lim="800000"/>
            <a:headEnd/>
            <a:tailEnd/>
          </a:ln>
        </p:spPr>
      </p:pic>
      <p:sp>
        <p:nvSpPr>
          <p:cNvPr id="3080" name="Text Box 7"/>
          <p:cNvSpPr txBox="1">
            <a:spLocks noChangeArrowheads="1"/>
          </p:cNvSpPr>
          <p:nvPr/>
        </p:nvSpPr>
        <p:spPr bwMode="auto">
          <a:xfrm>
            <a:off x="1487520" y="205942"/>
            <a:ext cx="6168960" cy="384721"/>
          </a:xfrm>
          <a:prstGeom prst="rect">
            <a:avLst/>
          </a:prstGeom>
          <a:noFill/>
          <a:ln w="9525">
            <a:noFill/>
            <a:miter lim="800000"/>
            <a:headEnd/>
            <a:tailEnd/>
          </a:ln>
        </p:spPr>
        <p:txBody>
          <a:bodyPr lIns="0" tIns="0" rIns="0" bIns="0">
            <a:spAutoFit/>
          </a:bodyPr>
          <a:lstStyle/>
          <a:p>
            <a:pPr algn="ctr">
              <a:buClr>
                <a:srgbClr val="000000"/>
              </a:buClr>
              <a:buSzPct val="45000"/>
              <a:tabLst>
                <a:tab pos="656650" algn="l"/>
                <a:tab pos="1313299" algn="l"/>
                <a:tab pos="1969949" algn="l"/>
                <a:tab pos="2626599" algn="l"/>
                <a:tab pos="3283248" algn="l"/>
                <a:tab pos="3939898" algn="l"/>
                <a:tab pos="4596548" algn="l"/>
                <a:tab pos="5253198" algn="l"/>
                <a:tab pos="5909847" algn="l"/>
              </a:tabLst>
            </a:pPr>
            <a:r>
              <a:rPr lang="en-GB" sz="2500" dirty="0">
                <a:solidFill>
                  <a:schemeClr val="bg2"/>
                </a:solidFill>
              </a:rPr>
              <a:t>The Variety of Galaxy Morphologies</a:t>
            </a:r>
          </a:p>
        </p:txBody>
      </p:sp>
      <p:pic>
        <p:nvPicPr>
          <p:cNvPr id="9" name="Picture 3"/>
          <p:cNvPicPr>
            <a:picLocks noChangeAspect="1" noChangeArrowheads="1"/>
          </p:cNvPicPr>
          <p:nvPr/>
        </p:nvPicPr>
        <p:blipFill>
          <a:blip r:embed="rId5" cstate="print"/>
          <a:srcRect b="6553"/>
          <a:stretch>
            <a:fillRect/>
          </a:stretch>
        </p:blipFill>
        <p:spPr bwMode="auto">
          <a:xfrm>
            <a:off x="2774880" y="4465908"/>
            <a:ext cx="2859175" cy="1983662"/>
          </a:xfrm>
          <a:prstGeom prst="rect">
            <a:avLst/>
          </a:prstGeom>
          <a:noFill/>
          <a:ln w="9525">
            <a:noFill/>
            <a:miter lim="800000"/>
            <a:headEnd/>
            <a:tailEnd/>
          </a:ln>
        </p:spPr>
      </p:pic>
      <p:pic>
        <p:nvPicPr>
          <p:cNvPr id="3082" name="Picture 10" descr="http://www.astrographics.com/GalleryPrints/Display/GP0064.jpg"/>
          <p:cNvPicPr>
            <a:picLocks noChangeAspect="1" noChangeArrowheads="1"/>
          </p:cNvPicPr>
          <p:nvPr/>
        </p:nvPicPr>
        <p:blipFill>
          <a:blip r:embed="rId6" cstate="print"/>
          <a:srcRect l="10000" t="18000" b="24000"/>
          <a:stretch>
            <a:fillRect/>
          </a:stretch>
        </p:blipFill>
        <p:spPr bwMode="auto">
          <a:xfrm>
            <a:off x="5816160" y="4120272"/>
            <a:ext cx="3110398" cy="2004690"/>
          </a:xfrm>
          <a:prstGeom prst="rect">
            <a:avLst/>
          </a:prstGeom>
          <a:noFill/>
        </p:spPr>
      </p:pic>
      <p:pic>
        <p:nvPicPr>
          <p:cNvPr id="1031170" name="Picture 2" descr="http://www.ing.iac.es/PR/science/jalf.gif"/>
          <p:cNvPicPr>
            <a:picLocks noChangeAspect="1" noChangeArrowheads="1"/>
          </p:cNvPicPr>
          <p:nvPr/>
        </p:nvPicPr>
        <p:blipFill>
          <a:blip r:embed="rId7" cstate="print"/>
          <a:srcRect/>
          <a:stretch>
            <a:fillRect/>
          </a:stretch>
        </p:blipFill>
        <p:spPr bwMode="auto">
          <a:xfrm>
            <a:off x="3276600" y="1447800"/>
            <a:ext cx="2632011" cy="1981199"/>
          </a:xfrm>
          <a:prstGeom prst="rect">
            <a:avLst/>
          </a:prstGeom>
          <a:noFill/>
        </p:spPr>
      </p:pic>
      <p:sp>
        <p:nvSpPr>
          <p:cNvPr id="10" name="Slide Number Placeholder 9"/>
          <p:cNvSpPr>
            <a:spLocks noGrp="1"/>
          </p:cNvSpPr>
          <p:nvPr>
            <p:ph type="sldNum" sz="quarter" idx="12"/>
          </p:nvPr>
        </p:nvSpPr>
        <p:spPr/>
        <p:txBody>
          <a:bodyPr/>
          <a:lstStyle/>
          <a:p>
            <a:fld id="{E5AAAF5C-DF8C-4373-B17A-01F3A89A83A8}" type="slidenum">
              <a:rPr lang="en-US" smtClean="0"/>
              <a:pPr/>
              <a:t>3</a:t>
            </a:fld>
            <a:endParaRPr lang="en-US"/>
          </a:p>
        </p:txBody>
      </p:sp>
      <p:pic>
        <p:nvPicPr>
          <p:cNvPr id="2" name="Picture 2" descr="http://www.nightviews.de/galaxies/m81_s.jpg"/>
          <p:cNvPicPr>
            <a:picLocks noChangeAspect="1" noChangeArrowheads="1"/>
          </p:cNvPicPr>
          <p:nvPr/>
        </p:nvPicPr>
        <p:blipFill>
          <a:blip r:embed="rId8" cstate="print"/>
          <a:srcRect l="8100" t="4800" r="8100" b="13200"/>
          <a:stretch>
            <a:fillRect/>
          </a:stretch>
        </p:blipFill>
        <p:spPr bwMode="auto">
          <a:xfrm>
            <a:off x="152400" y="1447800"/>
            <a:ext cx="2743200" cy="2013209"/>
          </a:xfrm>
          <a:prstGeom prst="rect">
            <a:avLst/>
          </a:prstGeom>
          <a:noFill/>
        </p:spPr>
      </p:pic>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674" name="Rectangle 2"/>
          <p:cNvSpPr>
            <a:spLocks noGrp="1" noChangeArrowheads="1"/>
          </p:cNvSpPr>
          <p:nvPr>
            <p:ph type="title"/>
          </p:nvPr>
        </p:nvSpPr>
        <p:spPr>
          <a:xfrm>
            <a:off x="685800" y="228600"/>
            <a:ext cx="7772400" cy="914400"/>
          </a:xfrm>
        </p:spPr>
        <p:txBody>
          <a:bodyPr/>
          <a:lstStyle/>
          <a:p>
            <a:r>
              <a:rPr lang="en-US" dirty="0" smtClean="0"/>
              <a:t>The </a:t>
            </a:r>
            <a:r>
              <a:rPr lang="en-US" dirty="0" err="1" smtClean="0"/>
              <a:t>redshift</a:t>
            </a:r>
            <a:endParaRPr lang="en-US" dirty="0"/>
          </a:p>
        </p:txBody>
      </p:sp>
      <p:sp>
        <p:nvSpPr>
          <p:cNvPr id="1052675" name="Rectangle 3"/>
          <p:cNvSpPr>
            <a:spLocks noGrp="1" noChangeArrowheads="1"/>
          </p:cNvSpPr>
          <p:nvPr>
            <p:ph type="body" idx="1"/>
          </p:nvPr>
        </p:nvSpPr>
        <p:spPr>
          <a:xfrm>
            <a:off x="304800" y="1143000"/>
            <a:ext cx="8686800" cy="4724400"/>
          </a:xfrm>
        </p:spPr>
        <p:txBody>
          <a:bodyPr/>
          <a:lstStyle/>
          <a:p>
            <a:r>
              <a:rPr lang="en-US" sz="2400" dirty="0"/>
              <a:t>The </a:t>
            </a:r>
            <a:r>
              <a:rPr lang="en-US" sz="2400" dirty="0" err="1"/>
              <a:t>redshift</a:t>
            </a:r>
            <a:r>
              <a:rPr lang="en-US" sz="2400" dirty="0"/>
              <a:t> is denoted by </a:t>
            </a:r>
            <a:r>
              <a:rPr lang="en-US" sz="2400" i="1" dirty="0"/>
              <a:t>z</a:t>
            </a:r>
          </a:p>
          <a:p>
            <a:endParaRPr lang="en-US" sz="2400" i="1" dirty="0"/>
          </a:p>
          <a:p>
            <a:endParaRPr lang="en-US" sz="2400" i="1" dirty="0"/>
          </a:p>
          <a:p>
            <a:endParaRPr lang="en-US" sz="2400" i="1" dirty="0"/>
          </a:p>
          <a:p>
            <a:pPr>
              <a:buFontTx/>
              <a:buNone/>
            </a:pPr>
            <a:r>
              <a:rPr lang="en-US" sz="2400" i="1" dirty="0"/>
              <a:t>	</a:t>
            </a:r>
            <a:r>
              <a:rPr lang="en-US" sz="2400" dirty="0" smtClean="0"/>
              <a:t>where </a:t>
            </a:r>
            <a:r>
              <a:rPr lang="en-US" sz="2400" dirty="0"/>
              <a:t>z is the </a:t>
            </a:r>
            <a:r>
              <a:rPr lang="en-US" sz="2400" dirty="0" err="1"/>
              <a:t>redshift</a:t>
            </a:r>
            <a:r>
              <a:rPr lang="en-US" sz="2400" dirty="0"/>
              <a:t>, </a:t>
            </a:r>
            <a:r>
              <a:rPr lang="en-US" sz="2400" dirty="0">
                <a:sym typeface="Symbol" pitchFamily="18" charset="2"/>
              </a:rPr>
              <a:t></a:t>
            </a:r>
            <a:r>
              <a:rPr lang="en-US" sz="2400" baseline="-25000" dirty="0">
                <a:sym typeface="Symbol" pitchFamily="18" charset="2"/>
              </a:rPr>
              <a:t>0</a:t>
            </a:r>
            <a:r>
              <a:rPr lang="en-US" sz="2400" dirty="0">
                <a:sym typeface="Symbol" pitchFamily="18" charset="2"/>
              </a:rPr>
              <a:t> is the rest wavelength of the spectral line, and  is the observed (shifted) line from the galaxy.</a:t>
            </a:r>
          </a:p>
          <a:p>
            <a:endParaRPr lang="en-US" sz="2400" dirty="0">
              <a:sym typeface="Symbol" pitchFamily="18" charset="2"/>
            </a:endParaRPr>
          </a:p>
          <a:p>
            <a:r>
              <a:rPr lang="en-US" sz="2400" dirty="0">
                <a:sym typeface="Symbol" pitchFamily="18" charset="2"/>
              </a:rPr>
              <a:t>The recession </a:t>
            </a:r>
            <a:r>
              <a:rPr lang="en-US" sz="2400" dirty="0" smtClean="0">
                <a:sym typeface="Symbol" pitchFamily="18" charset="2"/>
              </a:rPr>
              <a:t>“velocity” </a:t>
            </a:r>
            <a:r>
              <a:rPr lang="en-US" sz="2400" dirty="0">
                <a:sym typeface="Symbol" pitchFamily="18" charset="2"/>
              </a:rPr>
              <a:t>is then </a:t>
            </a:r>
            <a:r>
              <a:rPr lang="en-US" sz="2400" i="1" dirty="0" smtClean="0">
                <a:sym typeface="Symbol" pitchFamily="18" charset="2"/>
              </a:rPr>
              <a:t>V </a:t>
            </a:r>
            <a:r>
              <a:rPr lang="en-US" sz="2400" i="1" dirty="0">
                <a:sym typeface="Symbol" pitchFamily="18" charset="2"/>
              </a:rPr>
              <a:t>= </a:t>
            </a:r>
            <a:r>
              <a:rPr lang="en-US" sz="2400" i="1" dirty="0" err="1">
                <a:sym typeface="Symbol" pitchFamily="18" charset="2"/>
              </a:rPr>
              <a:t>cz</a:t>
            </a:r>
            <a:r>
              <a:rPr lang="en-US" sz="2400" i="1" dirty="0">
                <a:sym typeface="Symbol" pitchFamily="18" charset="2"/>
              </a:rPr>
              <a:t> </a:t>
            </a:r>
            <a:r>
              <a:rPr lang="en-US" sz="2400" dirty="0" smtClean="0">
                <a:sym typeface="Symbol" pitchFamily="18" charset="2"/>
              </a:rPr>
              <a:t>(but is it really a velocity?  We’ll come back to that)</a:t>
            </a:r>
            <a:r>
              <a:rPr lang="en-US" sz="2400" i="1" dirty="0" smtClean="0">
                <a:sym typeface="Symbol" pitchFamily="18" charset="2"/>
              </a:rPr>
              <a:t>.  </a:t>
            </a:r>
            <a:r>
              <a:rPr lang="en-US" sz="2400" dirty="0" smtClean="0">
                <a:sym typeface="Symbol" pitchFamily="18" charset="2"/>
              </a:rPr>
              <a:t>Valid for small redshifts &lt; 0.3 or so, beyond which General Relativity must be considered.</a:t>
            </a:r>
            <a:endParaRPr lang="en-US" sz="2400" i="1" dirty="0" smtClean="0">
              <a:sym typeface="Symbol" pitchFamily="18" charset="2"/>
            </a:endParaRPr>
          </a:p>
          <a:p>
            <a:endParaRPr lang="en-US" sz="2400" i="1" dirty="0" smtClean="0">
              <a:sym typeface="Symbol" pitchFamily="18" charset="2"/>
            </a:endParaRPr>
          </a:p>
        </p:txBody>
      </p:sp>
      <p:graphicFrame>
        <p:nvGraphicFramePr>
          <p:cNvPr id="1052676" name="Object 4"/>
          <p:cNvGraphicFramePr>
            <a:graphicFrameLocks noChangeAspect="1"/>
          </p:cNvGraphicFramePr>
          <p:nvPr/>
        </p:nvGraphicFramePr>
        <p:xfrm>
          <a:off x="3200400" y="1828800"/>
          <a:ext cx="2362200" cy="990600"/>
        </p:xfrm>
        <a:graphic>
          <a:graphicData uri="http://schemas.openxmlformats.org/presentationml/2006/ole">
            <mc:AlternateContent xmlns:mc="http://schemas.openxmlformats.org/markup-compatibility/2006">
              <mc:Choice xmlns:v="urn:schemas-microsoft-com:vml" Requires="v">
                <p:oleObj spid="_x0000_s1052797" name="Equation" r:id="rId4" imgW="1028520" imgH="431640" progId="Equation.3">
                  <p:embed/>
                </p:oleObj>
              </mc:Choice>
              <mc:Fallback>
                <p:oleObj name="Equation" r:id="rId4" imgW="1028520" imgH="431640" progId="Equation.3">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828800"/>
                        <a:ext cx="2362200" cy="990600"/>
                      </a:xfrm>
                      <a:prstGeom prst="rect">
                        <a:avLst/>
                      </a:prstGeom>
                      <a:solidFill>
                        <a:schemeClr val="tx1"/>
                      </a:solidFill>
                    </p:spPr>
                  </p:pic>
                </p:oleObj>
              </mc:Fallback>
            </mc:AlternateContent>
          </a:graphicData>
        </a:graphic>
      </p:graphicFrame>
      <p:sp>
        <p:nvSpPr>
          <p:cNvPr id="9" name="Slide Number Placeholder 8"/>
          <p:cNvSpPr>
            <a:spLocks noGrp="1"/>
          </p:cNvSpPr>
          <p:nvPr>
            <p:ph type="sldNum" sz="quarter" idx="12"/>
          </p:nvPr>
        </p:nvSpPr>
        <p:spPr/>
        <p:txBody>
          <a:bodyPr/>
          <a:lstStyle/>
          <a:p>
            <a:fld id="{3AEB77F9-2B45-4A2A-9AA1-49554572984B}" type="slidenum">
              <a:rPr lang="en-US" smtClean="0"/>
              <a:pPr/>
              <a:t>30</a:t>
            </a:fld>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699" name="Rectangle 3"/>
          <p:cNvSpPr>
            <a:spLocks noGrp="1" noChangeArrowheads="1"/>
          </p:cNvSpPr>
          <p:nvPr>
            <p:ph type="body" idx="4294967295"/>
          </p:nvPr>
        </p:nvSpPr>
        <p:spPr>
          <a:xfrm>
            <a:off x="76200" y="152400"/>
            <a:ext cx="8686800" cy="1371600"/>
          </a:xfrm>
        </p:spPr>
        <p:txBody>
          <a:bodyPr/>
          <a:lstStyle/>
          <a:p>
            <a:r>
              <a:rPr lang="en-US" sz="2400" dirty="0" err="1" smtClean="0"/>
              <a:t>Slipher’s</a:t>
            </a:r>
            <a:r>
              <a:rPr lang="en-US" sz="2400" dirty="0" smtClean="0"/>
              <a:t> result mysterious until Hubble estimated distances using </a:t>
            </a:r>
            <a:r>
              <a:rPr lang="en-US" sz="2400" dirty="0" err="1" smtClean="0"/>
              <a:t>Cepheids</a:t>
            </a:r>
            <a:r>
              <a:rPr lang="en-US" sz="2400" dirty="0" smtClean="0"/>
              <a:t>.  Found </a:t>
            </a:r>
            <a:r>
              <a:rPr lang="en-US" sz="2400" dirty="0" err="1" smtClean="0"/>
              <a:t>redshifts</a:t>
            </a:r>
            <a:r>
              <a:rPr lang="en-US" sz="2400" dirty="0" smtClean="0"/>
              <a:t> and distances are related:</a:t>
            </a:r>
          </a:p>
        </p:txBody>
      </p:sp>
      <p:pic>
        <p:nvPicPr>
          <p:cNvPr id="1053700" name="Picture 4" descr="ch26_fig26_15"/>
          <p:cNvPicPr>
            <a:picLocks noChangeAspect="1" noChangeArrowheads="1"/>
          </p:cNvPicPr>
          <p:nvPr/>
        </p:nvPicPr>
        <p:blipFill>
          <a:blip r:embed="rId3" cstate="print"/>
          <a:srcRect/>
          <a:stretch>
            <a:fillRect/>
          </a:stretch>
        </p:blipFill>
        <p:spPr bwMode="auto">
          <a:xfrm>
            <a:off x="4495800" y="914400"/>
            <a:ext cx="4419600" cy="3751263"/>
          </a:xfrm>
          <a:prstGeom prst="rect">
            <a:avLst/>
          </a:prstGeom>
          <a:noFill/>
        </p:spPr>
      </p:pic>
      <p:sp>
        <p:nvSpPr>
          <p:cNvPr id="5" name="Rectangle 4"/>
          <p:cNvSpPr/>
          <p:nvPr/>
        </p:nvSpPr>
        <p:spPr>
          <a:xfrm>
            <a:off x="199952" y="6167735"/>
            <a:ext cx="8182048" cy="461665"/>
          </a:xfrm>
          <a:prstGeom prst="rect">
            <a:avLst/>
          </a:prstGeom>
        </p:spPr>
        <p:txBody>
          <a:bodyPr wrap="none">
            <a:spAutoFit/>
          </a:bodyPr>
          <a:lstStyle/>
          <a:p>
            <a:pPr>
              <a:buFont typeface="Arial" pitchFamily="34" charset="0"/>
              <a:buChar char="•"/>
            </a:pPr>
            <a:r>
              <a:rPr lang="en-US" sz="2400" dirty="0" smtClean="0"/>
              <a:t>  Note: at such large distances, now looking well into past.</a:t>
            </a:r>
            <a:endParaRPr lang="en-US" sz="2400" dirty="0"/>
          </a:p>
        </p:txBody>
      </p:sp>
      <p:sp>
        <p:nvSpPr>
          <p:cNvPr id="6" name="Slide Number Placeholder 5"/>
          <p:cNvSpPr>
            <a:spLocks noGrp="1"/>
          </p:cNvSpPr>
          <p:nvPr>
            <p:ph type="sldNum" sz="quarter" idx="12"/>
          </p:nvPr>
        </p:nvSpPr>
        <p:spPr>
          <a:xfrm>
            <a:off x="7010400" y="6248400"/>
            <a:ext cx="1905000" cy="457200"/>
          </a:xfrm>
        </p:spPr>
        <p:txBody>
          <a:bodyPr/>
          <a:lstStyle/>
          <a:p>
            <a:fld id="{E5AAAF5C-DF8C-4373-B17A-01F3A89A83A8}" type="slidenum">
              <a:rPr lang="en-US" smtClean="0"/>
              <a:pPr/>
              <a:t>31</a:t>
            </a:fld>
            <a:endParaRPr lang="en-US" dirty="0"/>
          </a:p>
        </p:txBody>
      </p:sp>
      <p:sp>
        <p:nvSpPr>
          <p:cNvPr id="7" name="Rectangle 6"/>
          <p:cNvSpPr/>
          <p:nvPr/>
        </p:nvSpPr>
        <p:spPr>
          <a:xfrm>
            <a:off x="152400" y="1676400"/>
            <a:ext cx="9063700" cy="4401205"/>
          </a:xfrm>
          <a:prstGeom prst="rect">
            <a:avLst/>
          </a:prstGeom>
        </p:spPr>
        <p:txBody>
          <a:bodyPr wrap="none">
            <a:spAutoFit/>
          </a:bodyPr>
          <a:lstStyle/>
          <a:p>
            <a:pPr>
              <a:buFont typeface="Arial" pitchFamily="34" charset="0"/>
              <a:buChar char="•"/>
            </a:pPr>
            <a:r>
              <a:rPr lang="en-US" sz="2400" dirty="0" smtClean="0"/>
              <a:t>   Hubble’s Law: </a:t>
            </a:r>
          </a:p>
          <a:p>
            <a:pPr>
              <a:buFont typeface="Arial" pitchFamily="34" charset="0"/>
              <a:buChar char="•"/>
            </a:pPr>
            <a:endParaRPr lang="en-US" sz="2400" i="1" dirty="0" smtClean="0"/>
          </a:p>
          <a:p>
            <a:r>
              <a:rPr lang="en-US" sz="2400" i="1" dirty="0" smtClean="0"/>
              <a:t>          V=H</a:t>
            </a:r>
            <a:r>
              <a:rPr lang="en-US" sz="2400" i="1" baseline="-25000" dirty="0" smtClean="0"/>
              <a:t>0</a:t>
            </a:r>
            <a:r>
              <a:rPr lang="en-US" sz="2400" i="1" dirty="0" smtClean="0"/>
              <a:t>d</a:t>
            </a:r>
            <a:r>
              <a:rPr lang="en-US" sz="2400" dirty="0" smtClean="0"/>
              <a:t> </a:t>
            </a:r>
          </a:p>
          <a:p>
            <a:r>
              <a:rPr lang="en-US" sz="2400" dirty="0" smtClean="0"/>
              <a:t>   </a:t>
            </a:r>
          </a:p>
          <a:p>
            <a:r>
              <a:rPr lang="en-US" sz="2400" dirty="0" smtClean="0"/>
              <a:t>    where the slope H</a:t>
            </a:r>
            <a:r>
              <a:rPr lang="en-US" sz="2400" baseline="-25000" dirty="0" smtClean="0"/>
              <a:t>0</a:t>
            </a:r>
            <a:r>
              <a:rPr lang="en-US" sz="2400" dirty="0" smtClean="0"/>
              <a:t> </a:t>
            </a:r>
          </a:p>
          <a:p>
            <a:r>
              <a:rPr lang="en-US" sz="2400" dirty="0" smtClean="0"/>
              <a:t>    is </a:t>
            </a:r>
            <a:r>
              <a:rPr lang="en-US" sz="2400" u="sng" dirty="0" smtClean="0"/>
              <a:t>Hubble's constant</a:t>
            </a:r>
            <a:r>
              <a:rPr lang="en-US" sz="2400" dirty="0" smtClean="0"/>
              <a:t>.</a:t>
            </a:r>
          </a:p>
          <a:p>
            <a:r>
              <a:rPr lang="en-US" sz="2400" dirty="0" smtClean="0"/>
              <a:t>    Units of H</a:t>
            </a:r>
            <a:r>
              <a:rPr lang="en-US" sz="2400" baseline="-25000" dirty="0" smtClean="0"/>
              <a:t>0</a:t>
            </a:r>
            <a:r>
              <a:rPr lang="en-US" sz="2400" dirty="0" smtClean="0"/>
              <a:t> are km/s/</a:t>
            </a:r>
            <a:r>
              <a:rPr lang="en-US" sz="2400" dirty="0" err="1" smtClean="0"/>
              <a:t>Mpc</a:t>
            </a:r>
            <a:r>
              <a:rPr lang="en-US" sz="2400" dirty="0" smtClean="0"/>
              <a:t>.</a:t>
            </a:r>
          </a:p>
          <a:p>
            <a:r>
              <a:rPr lang="en-US" sz="2400" dirty="0" smtClean="0"/>
              <a:t> </a:t>
            </a:r>
          </a:p>
          <a:p>
            <a:r>
              <a:rPr lang="en-US" sz="2400" dirty="0" smtClean="0"/>
              <a:t>    Best modern value is ~70 km/s/</a:t>
            </a:r>
            <a:r>
              <a:rPr lang="en-US" sz="2400" dirty="0" err="1" smtClean="0"/>
              <a:t>Mpc</a:t>
            </a:r>
            <a:r>
              <a:rPr lang="en-US" sz="2400" dirty="0" smtClean="0"/>
              <a:t>.</a:t>
            </a:r>
          </a:p>
          <a:p>
            <a:endParaRPr lang="en-US" sz="2400" baseline="-25000" dirty="0" smtClean="0"/>
          </a:p>
          <a:p>
            <a:pPr>
              <a:buFont typeface="Arial" pitchFamily="34" charset="0"/>
              <a:buChar char="•"/>
            </a:pPr>
            <a:r>
              <a:rPr lang="en-US" sz="2400" dirty="0" smtClean="0"/>
              <a:t>   Now can find distance to a galaxy by measuring </a:t>
            </a:r>
            <a:r>
              <a:rPr lang="en-US" sz="2400" dirty="0" err="1" smtClean="0"/>
              <a:t>redshift</a:t>
            </a:r>
            <a:r>
              <a:rPr lang="en-US" sz="2400" dirty="0" smtClean="0"/>
              <a:t>.</a:t>
            </a:r>
          </a:p>
          <a:p>
            <a:r>
              <a:rPr lang="en-US" sz="2400" dirty="0" smtClean="0"/>
              <a:t>    Works to much further distances than </a:t>
            </a:r>
            <a:r>
              <a:rPr lang="en-US" sz="2400" dirty="0" err="1" smtClean="0"/>
              <a:t>Cepheids</a:t>
            </a:r>
            <a:r>
              <a:rPr lang="en-US" sz="2400" dirty="0" smtClean="0"/>
              <a:t> or Tully-Fisher.</a:t>
            </a:r>
          </a:p>
        </p:txBody>
      </p:sp>
      <p:sp>
        <p:nvSpPr>
          <p:cNvPr id="8" name="Rectangle 7"/>
          <p:cNvSpPr/>
          <p:nvPr/>
        </p:nvSpPr>
        <p:spPr bwMode="auto">
          <a:xfrm>
            <a:off x="609600" y="2286000"/>
            <a:ext cx="2133600" cy="762000"/>
          </a:xfrm>
          <a:prstGeom prst="rect">
            <a:avLst/>
          </a:prstGeom>
          <a:no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000000"/>
              </a:solidFill>
              <a:effectLst/>
              <a:latin typeface="Helvetica" pitchFamily="-12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675" name="Rectangle 3"/>
          <p:cNvSpPr>
            <a:spLocks noGrp="1" noChangeArrowheads="1"/>
          </p:cNvSpPr>
          <p:nvPr>
            <p:ph type="body" idx="1"/>
          </p:nvPr>
        </p:nvSpPr>
        <p:spPr>
          <a:xfrm>
            <a:off x="304800" y="1143000"/>
            <a:ext cx="8686800" cy="4724400"/>
          </a:xfrm>
        </p:spPr>
        <p:txBody>
          <a:bodyPr/>
          <a:lstStyle/>
          <a:p>
            <a:pPr>
              <a:buNone/>
            </a:pPr>
            <a:endParaRPr lang="en-US" sz="2400" i="1" dirty="0" smtClean="0">
              <a:sym typeface="Symbol" pitchFamily="18" charset="2"/>
            </a:endParaRPr>
          </a:p>
          <a:p>
            <a:r>
              <a:rPr lang="en-US" sz="2400" dirty="0" smtClean="0">
                <a:sym typeface="Symbol" pitchFamily="18" charset="2"/>
              </a:rPr>
              <a:t>For </a:t>
            </a:r>
            <a:r>
              <a:rPr lang="en-US" sz="2400" dirty="0" err="1" smtClean="0">
                <a:sym typeface="Symbol" pitchFamily="18" charset="2"/>
              </a:rPr>
              <a:t>redshifts</a:t>
            </a:r>
            <a:r>
              <a:rPr lang="en-US" sz="2400" dirty="0" smtClean="0">
                <a:sym typeface="Symbol" pitchFamily="18" charset="2"/>
              </a:rPr>
              <a:t> &gt; 0.3 or so, our text (and most texts) say to use Special Relativity equation for recession velocities:</a:t>
            </a:r>
          </a:p>
          <a:p>
            <a:endParaRPr lang="en-US" sz="2400" dirty="0" smtClean="0">
              <a:sym typeface="Symbol" pitchFamily="18" charset="2"/>
            </a:endParaRPr>
          </a:p>
          <a:p>
            <a:endParaRPr lang="en-US" sz="2400" dirty="0" smtClean="0">
              <a:sym typeface="Symbol" pitchFamily="18" charset="2"/>
            </a:endParaRPr>
          </a:p>
          <a:p>
            <a:endParaRPr lang="en-US" sz="2400" dirty="0" smtClean="0">
              <a:sym typeface="Symbol" pitchFamily="18" charset="2"/>
            </a:endParaRPr>
          </a:p>
          <a:p>
            <a:pPr>
              <a:buNone/>
            </a:pPr>
            <a:r>
              <a:rPr lang="en-US" sz="2400" dirty="0" smtClean="0">
                <a:sym typeface="Symbol" pitchFamily="18" charset="2"/>
              </a:rPr>
              <a:t>	Later, we will learn that redshifts caused by “Hubble expansion” are </a:t>
            </a:r>
            <a:r>
              <a:rPr lang="en-US" sz="2400" u="sng" dirty="0" smtClean="0">
                <a:sym typeface="Symbol" pitchFamily="18" charset="2"/>
              </a:rPr>
              <a:t>not</a:t>
            </a:r>
            <a:r>
              <a:rPr lang="en-US" sz="2400" dirty="0" smtClean="0">
                <a:sym typeface="Symbol" pitchFamily="18" charset="2"/>
              </a:rPr>
              <a:t> due to galaxies having a velocity relative to space, which is what Special Relativity addresses.  It is due to space itself expanding and stretching photons as they travel.  Redshift due to Hubble expansion measures expansion of space since radiation emitted.  This is part of General Relativity.  Will return to this in Cosmology. </a:t>
            </a:r>
          </a:p>
        </p:txBody>
      </p:sp>
      <p:graphicFrame>
        <p:nvGraphicFramePr>
          <p:cNvPr id="5" name="Object 4"/>
          <p:cNvGraphicFramePr>
            <a:graphicFrameLocks noChangeAspect="1"/>
          </p:cNvGraphicFramePr>
          <p:nvPr/>
        </p:nvGraphicFramePr>
        <p:xfrm>
          <a:off x="4724400" y="2667000"/>
          <a:ext cx="1820091" cy="936812"/>
        </p:xfrm>
        <a:graphic>
          <a:graphicData uri="http://schemas.openxmlformats.org/presentationml/2006/ole">
            <mc:AlternateContent xmlns:mc="http://schemas.openxmlformats.org/markup-compatibility/2006">
              <mc:Choice xmlns:v="urn:schemas-microsoft-com:vml" Requires="v">
                <p:oleObj spid="_x0000_s1161461" name="Equation" r:id="rId4" imgW="863280" imgH="444240" progId="Equation.3">
                  <p:embed/>
                </p:oleObj>
              </mc:Choice>
              <mc:Fallback>
                <p:oleObj name="Equation" r:id="rId4" imgW="863280" imgH="44424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667000"/>
                        <a:ext cx="1820091" cy="936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2286000" y="2667000"/>
          <a:ext cx="1828800" cy="876822"/>
        </p:xfrm>
        <a:graphic>
          <a:graphicData uri="http://schemas.openxmlformats.org/presentationml/2006/ole">
            <mc:AlternateContent xmlns:mc="http://schemas.openxmlformats.org/markup-compatibility/2006">
              <mc:Choice xmlns:v="urn:schemas-microsoft-com:vml" Requires="v">
                <p:oleObj spid="_x0000_s1161462" name="Equation" r:id="rId6" imgW="927000" imgH="444240" progId="Equation.3">
                  <p:embed/>
                </p:oleObj>
              </mc:Choice>
              <mc:Fallback>
                <p:oleObj name="Equation" r:id="rId6" imgW="927000" imgH="444240" progId="Equation.3">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2667000"/>
                        <a:ext cx="1828800" cy="8768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8"/>
          <p:cNvSpPr>
            <a:spLocks noGrp="1"/>
          </p:cNvSpPr>
          <p:nvPr>
            <p:ph type="sldNum" sz="quarter" idx="12"/>
          </p:nvPr>
        </p:nvSpPr>
        <p:spPr>
          <a:xfrm>
            <a:off x="6858000" y="6400800"/>
            <a:ext cx="1905000" cy="457200"/>
          </a:xfrm>
        </p:spPr>
        <p:txBody>
          <a:bodyPr/>
          <a:lstStyle/>
          <a:p>
            <a:fld id="{3AEB77F9-2B45-4A2A-9AA1-49554572984B}" type="slidenum">
              <a:rPr lang="en-US" smtClean="0"/>
              <a:pPr/>
              <a:t>32</a:t>
            </a:fld>
            <a:endParaRPr lang="en-US" dirty="0"/>
          </a:p>
        </p:txBody>
      </p:sp>
      <p:sp>
        <p:nvSpPr>
          <p:cNvPr id="10" name="Title 9"/>
          <p:cNvSpPr>
            <a:spLocks noGrp="1"/>
          </p:cNvSpPr>
          <p:nvPr>
            <p:ph type="title"/>
          </p:nvPr>
        </p:nvSpPr>
        <p:spPr/>
        <p:txBody>
          <a:bodyPr/>
          <a:lstStyle/>
          <a:p>
            <a:r>
              <a:rPr lang="en-US" dirty="0" smtClean="0"/>
              <a:t>Note: textbooks are wrong</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22" name="Rectangle 2"/>
          <p:cNvSpPr>
            <a:spLocks noGrp="1" noChangeArrowheads="1"/>
          </p:cNvSpPr>
          <p:nvPr>
            <p:ph type="title"/>
          </p:nvPr>
        </p:nvSpPr>
        <p:spPr/>
        <p:txBody>
          <a:bodyPr/>
          <a:lstStyle/>
          <a:p>
            <a:r>
              <a:rPr lang="en-US" dirty="0"/>
              <a:t>Implications </a:t>
            </a:r>
            <a:r>
              <a:rPr lang="en-US" dirty="0" smtClean="0"/>
              <a:t>of Hubble’s </a:t>
            </a:r>
            <a:r>
              <a:rPr lang="en-US" dirty="0"/>
              <a:t>Law</a:t>
            </a:r>
          </a:p>
        </p:txBody>
      </p:sp>
      <p:sp>
        <p:nvSpPr>
          <p:cNvPr id="1054723" name="Rectangle 3"/>
          <p:cNvSpPr>
            <a:spLocks noGrp="1" noChangeArrowheads="1"/>
          </p:cNvSpPr>
          <p:nvPr>
            <p:ph type="body" idx="1"/>
          </p:nvPr>
        </p:nvSpPr>
        <p:spPr>
          <a:xfrm>
            <a:off x="685800" y="1371600"/>
            <a:ext cx="8001000" cy="3810000"/>
          </a:xfrm>
        </p:spPr>
        <p:txBody>
          <a:bodyPr/>
          <a:lstStyle/>
          <a:p>
            <a:pPr marL="609600" indent="-609600">
              <a:buFontTx/>
              <a:buAutoNum type="arabicPeriod"/>
            </a:pPr>
            <a:r>
              <a:rPr lang="en-US" sz="2400" dirty="0"/>
              <a:t>A new way to find </a:t>
            </a:r>
            <a:r>
              <a:rPr lang="en-US" sz="2400" dirty="0" smtClean="0"/>
              <a:t>distance and thus the scale of the Universe.</a:t>
            </a:r>
            <a:endParaRPr lang="en-US" sz="2400" dirty="0"/>
          </a:p>
          <a:p>
            <a:pPr marL="609600" indent="-609600">
              <a:buFontTx/>
              <a:buAutoNum type="arabicPeriod"/>
            </a:pPr>
            <a:endParaRPr lang="en-US" sz="2400" dirty="0"/>
          </a:p>
          <a:p>
            <a:pPr marL="609600" indent="-609600">
              <a:buFontTx/>
              <a:buAutoNum type="arabicPeriod"/>
            </a:pPr>
            <a:r>
              <a:rPr lang="en-US" sz="2400" dirty="0"/>
              <a:t>The Universe is expanding.</a:t>
            </a:r>
          </a:p>
          <a:p>
            <a:pPr marL="609600" indent="-609600">
              <a:buFontTx/>
              <a:buAutoNum type="arabicPeriod"/>
            </a:pPr>
            <a:endParaRPr lang="en-US" sz="2400" dirty="0"/>
          </a:p>
          <a:p>
            <a:pPr marL="609600" indent="-609600">
              <a:buFontTx/>
              <a:buAutoNum type="arabicPeriod"/>
            </a:pPr>
            <a:r>
              <a:rPr lang="en-US" sz="2400" dirty="0" smtClean="0"/>
              <a:t>The Universe has an age.  Long </a:t>
            </a:r>
            <a:r>
              <a:rPr lang="en-US" sz="2400" dirty="0"/>
              <a:t>ago the Universe was compact – the Big Bang.</a:t>
            </a:r>
          </a:p>
        </p:txBody>
      </p:sp>
      <p:sp>
        <p:nvSpPr>
          <p:cNvPr id="4" name="Slide Number Placeholder 3"/>
          <p:cNvSpPr>
            <a:spLocks noGrp="1"/>
          </p:cNvSpPr>
          <p:nvPr>
            <p:ph type="sldNum" sz="quarter" idx="12"/>
          </p:nvPr>
        </p:nvSpPr>
        <p:spPr/>
        <p:txBody>
          <a:bodyPr/>
          <a:lstStyle/>
          <a:p>
            <a:fld id="{3AEB77F9-2B45-4A2A-9AA1-49554572984B}" type="slidenum">
              <a:rPr lang="en-US" smtClean="0"/>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914400" y="76200"/>
            <a:ext cx="7772400" cy="838200"/>
          </a:xfrm>
        </p:spPr>
        <p:txBody>
          <a:bodyPr/>
          <a:lstStyle/>
          <a:p>
            <a:r>
              <a:rPr lang="en-US" dirty="0" smtClean="0">
                <a:latin typeface="Arial" pitchFamily="34" charset="0"/>
                <a:cs typeface="Arial" pitchFamily="34" charset="0"/>
              </a:rPr>
              <a:t>Type </a:t>
            </a:r>
            <a:r>
              <a:rPr lang="en-US" dirty="0" err="1" smtClean="0">
                <a:latin typeface="Arial" pitchFamily="34" charset="0"/>
                <a:cs typeface="Arial" pitchFamily="34" charset="0"/>
              </a:rPr>
              <a:t>Ia</a:t>
            </a:r>
            <a:r>
              <a:rPr lang="en-US" dirty="0" smtClean="0">
                <a:latin typeface="Arial" pitchFamily="34" charset="0"/>
                <a:cs typeface="Arial" pitchFamily="34" charset="0"/>
              </a:rPr>
              <a:t> Supernovae</a:t>
            </a:r>
            <a:endParaRPr lang="en-US" dirty="0">
              <a:latin typeface="Arial" pitchFamily="34" charset="0"/>
              <a:cs typeface="Arial" pitchFamily="34" charset="0"/>
            </a:endParaRPr>
          </a:p>
        </p:txBody>
      </p:sp>
      <p:pic>
        <p:nvPicPr>
          <p:cNvPr id="7" name="Picture 4" descr="standardcan"/>
          <p:cNvPicPr>
            <a:picLocks noChangeAspect="1" noChangeArrowheads="1"/>
          </p:cNvPicPr>
          <p:nvPr/>
        </p:nvPicPr>
        <p:blipFill>
          <a:blip r:embed="rId3" cstate="print"/>
          <a:srcRect/>
          <a:stretch>
            <a:fillRect/>
          </a:stretch>
        </p:blipFill>
        <p:spPr bwMode="auto">
          <a:xfrm>
            <a:off x="2819400" y="3657600"/>
            <a:ext cx="2584704" cy="2133600"/>
          </a:xfrm>
          <a:prstGeom prst="rect">
            <a:avLst/>
          </a:prstGeom>
          <a:noFill/>
        </p:spPr>
      </p:pic>
      <p:sp>
        <p:nvSpPr>
          <p:cNvPr id="9" name="Rectangle 3"/>
          <p:cNvSpPr txBox="1">
            <a:spLocks noChangeArrowheads="1"/>
          </p:cNvSpPr>
          <p:nvPr/>
        </p:nvSpPr>
        <p:spPr bwMode="auto">
          <a:xfrm>
            <a:off x="76200" y="838200"/>
            <a:ext cx="8991600" cy="571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lang="en-US" sz="2400" kern="0" dirty="0" smtClean="0">
                <a:solidFill>
                  <a:schemeClr val="bg2"/>
                </a:solidFill>
                <a:latin typeface="Arial" pitchFamily="34" charset="0"/>
                <a:cs typeface="Arial" pitchFamily="34" charset="0"/>
              </a:rPr>
              <a:t>All should have about same </a:t>
            </a:r>
            <a:r>
              <a:rPr lang="en-US" sz="2400" i="1" kern="0" dirty="0" smtClean="0">
                <a:solidFill>
                  <a:schemeClr val="bg2"/>
                </a:solidFill>
                <a:latin typeface="Arial" pitchFamily="34" charset="0"/>
                <a:cs typeface="Arial" pitchFamily="34" charset="0"/>
              </a:rPr>
              <a:t>L </a:t>
            </a:r>
            <a:r>
              <a:rPr lang="en-US" sz="2400" kern="0" dirty="0" smtClean="0">
                <a:solidFill>
                  <a:schemeClr val="bg2"/>
                </a:solidFill>
                <a:latin typeface="Arial" pitchFamily="34" charset="0"/>
                <a:cs typeface="Arial" pitchFamily="34" charset="0"/>
              </a:rPr>
              <a:t>since all result from detonation of WD of about same mass.  Indeed true in nearby galaxies.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lang="en-US" sz="2400" kern="0" dirty="0" smtClean="0">
              <a:solidFill>
                <a:schemeClr val="bg2"/>
              </a:solidFill>
              <a:latin typeface="Arial" pitchFamily="34" charset="0"/>
              <a:cs typeface="Arial" pitchFamily="34" charset="0"/>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lang="en-US" sz="2400" kern="0" dirty="0" smtClean="0">
                <a:solidFill>
                  <a:schemeClr val="bg2"/>
                </a:solidFill>
                <a:latin typeface="Arial" pitchFamily="34" charset="0"/>
                <a:cs typeface="Arial" pitchFamily="34" charset="0"/>
              </a:rPr>
              <a:t>Extremely luminous (peak at a few x 10</a:t>
            </a:r>
            <a:r>
              <a:rPr lang="en-US" sz="2400" kern="0" baseline="30000" dirty="0" smtClean="0">
                <a:solidFill>
                  <a:schemeClr val="bg2"/>
                </a:solidFill>
                <a:latin typeface="Arial" pitchFamily="34" charset="0"/>
                <a:cs typeface="Arial" pitchFamily="34" charset="0"/>
              </a:rPr>
              <a:t>9</a:t>
            </a:r>
            <a:r>
              <a:rPr lang="en-US" sz="2400" kern="0" dirty="0" smtClean="0">
                <a:solidFill>
                  <a:schemeClr val="bg2"/>
                </a:solidFill>
                <a:latin typeface="Arial" pitchFamily="34" charset="0"/>
                <a:cs typeface="Arial" pitchFamily="34" charset="0"/>
              </a:rPr>
              <a:t> L</a:t>
            </a:r>
            <a:r>
              <a:rPr lang="en-US" sz="1600" kern="0" dirty="0" smtClean="0">
                <a:solidFill>
                  <a:schemeClr val="bg2"/>
                </a:solidFill>
                <a:latin typeface="Arial" pitchFamily="34" charset="0"/>
                <a:cs typeface="Arial" pitchFamily="34" charset="0"/>
                <a:sym typeface="Wingdings 2"/>
              </a:rPr>
              <a:t></a:t>
            </a:r>
            <a:r>
              <a:rPr lang="en-US" sz="2400" kern="0" dirty="0" smtClean="0">
                <a:solidFill>
                  <a:schemeClr val="bg2"/>
                </a:solidFill>
                <a:latin typeface="Arial" pitchFamily="34" charset="0"/>
                <a:cs typeface="Arial" pitchFamily="34" charset="0"/>
              </a:rPr>
              <a:t>).  Can see in galaxies &gt; </a:t>
            </a:r>
            <a:r>
              <a:rPr kumimoji="0" lang="en-US" sz="2400" b="0" i="0" u="none" strike="noStrike" kern="0" cap="none" spc="0" normalizeH="0" baseline="0" noProof="0" dirty="0" smtClean="0">
                <a:ln>
                  <a:noFill/>
                </a:ln>
                <a:solidFill>
                  <a:schemeClr val="bg2"/>
                </a:solidFill>
                <a:effectLst/>
                <a:uLnTx/>
                <a:uFillTx/>
                <a:latin typeface="Arial" pitchFamily="34" charset="0"/>
                <a:cs typeface="Arial" pitchFamily="34" charset="0"/>
              </a:rPr>
              <a:t>10</a:t>
            </a:r>
            <a:r>
              <a:rPr kumimoji="0" lang="en-US" sz="2400" b="0" i="0" u="none" strike="noStrike" kern="0" cap="none" spc="0" normalizeH="0" baseline="30000" noProof="0" dirty="0" smtClean="0">
                <a:ln>
                  <a:noFill/>
                </a:ln>
                <a:solidFill>
                  <a:schemeClr val="bg2"/>
                </a:solidFill>
                <a:effectLst/>
                <a:uLnTx/>
                <a:uFillTx/>
                <a:latin typeface="Arial" pitchFamily="34" charset="0"/>
                <a:cs typeface="Arial" pitchFamily="34" charset="0"/>
              </a:rPr>
              <a:t>9 </a:t>
            </a:r>
            <a:r>
              <a:rPr kumimoji="0" lang="en-US" sz="2400" b="0" i="0" u="none" strike="noStrike" kern="0" cap="none" spc="0" normalizeH="0" baseline="0" noProof="0" dirty="0" smtClean="0">
                <a:ln>
                  <a:noFill/>
                </a:ln>
                <a:solidFill>
                  <a:schemeClr val="bg2"/>
                </a:solidFill>
                <a:effectLst/>
                <a:uLnTx/>
                <a:uFillTx/>
                <a:latin typeface="Arial" pitchFamily="34" charset="0"/>
                <a:cs typeface="Arial" pitchFamily="34" charset="0"/>
              </a:rPr>
              <a:t>parsecs away!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lang="en-US" sz="2400" kern="0" dirty="0" smtClean="0">
              <a:solidFill>
                <a:schemeClr val="bg2"/>
              </a:solidFill>
              <a:latin typeface="Arial" pitchFamily="34" charset="0"/>
              <a:cs typeface="Arial" pitchFamily="34" charset="0"/>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bg2"/>
                </a:solidFill>
                <a:effectLst/>
                <a:uLnTx/>
                <a:uFillTx/>
                <a:latin typeface="Arial" pitchFamily="34" charset="0"/>
                <a:cs typeface="Arial" pitchFamily="34" charset="0"/>
              </a:rPr>
              <a:t>Like </a:t>
            </a:r>
            <a:r>
              <a:rPr kumimoji="0" lang="en-US" sz="2400" b="0" i="0" u="none" strike="noStrike" kern="0" cap="none" spc="0" normalizeH="0" baseline="0" noProof="0" dirty="0" err="1" smtClean="0">
                <a:ln>
                  <a:noFill/>
                </a:ln>
                <a:solidFill>
                  <a:schemeClr val="bg2"/>
                </a:solidFill>
                <a:effectLst/>
                <a:uLnTx/>
                <a:uFillTx/>
                <a:latin typeface="Arial" pitchFamily="34" charset="0"/>
                <a:cs typeface="Arial" pitchFamily="34" charset="0"/>
              </a:rPr>
              <a:t>Cepheids</a:t>
            </a:r>
            <a:r>
              <a:rPr kumimoji="0" lang="en-US" sz="2400" b="0" i="0" u="none" strike="noStrike" kern="0" cap="none" spc="0" normalizeH="0" baseline="0" noProof="0" dirty="0" smtClean="0">
                <a:ln>
                  <a:noFill/>
                </a:ln>
                <a:solidFill>
                  <a:schemeClr val="bg2"/>
                </a:solidFill>
                <a:effectLst/>
                <a:uLnTx/>
                <a:uFillTx/>
                <a:latin typeface="Arial" pitchFamily="34" charset="0"/>
                <a:cs typeface="Arial" pitchFamily="34" charset="0"/>
              </a:rPr>
              <a:t>,</a:t>
            </a:r>
            <a:r>
              <a:rPr kumimoji="0" lang="en-US" sz="2400" b="0" i="0" u="none" strike="noStrike" kern="0" cap="none" spc="0" normalizeH="0" noProof="0" dirty="0" smtClean="0">
                <a:ln>
                  <a:noFill/>
                </a:ln>
                <a:solidFill>
                  <a:schemeClr val="bg2"/>
                </a:solidFill>
                <a:effectLst/>
                <a:uLnTx/>
                <a:uFillTx/>
                <a:latin typeface="Arial" pitchFamily="34" charset="0"/>
                <a:cs typeface="Arial" pitchFamily="34" charset="0"/>
              </a:rPr>
              <a:t> these are “standard candles”.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lang="en-US" sz="2400" kern="0" baseline="0" dirty="0" smtClean="0">
              <a:solidFill>
                <a:schemeClr val="bg2"/>
              </a:solidFill>
              <a:latin typeface="Arial" pitchFamily="34" charset="0"/>
              <a:cs typeface="Arial" pitchFamily="34" charset="0"/>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US" sz="2400" b="0" i="0" u="none" strike="noStrike" kern="0" cap="none" spc="0" normalizeH="0" noProof="0" dirty="0" smtClean="0">
              <a:ln>
                <a:noFill/>
              </a:ln>
              <a:solidFill>
                <a:schemeClr val="bg2"/>
              </a:solidFill>
              <a:effectLst/>
              <a:uLnTx/>
              <a:uFillTx/>
              <a:latin typeface="Arial" pitchFamily="34" charset="0"/>
              <a:cs typeface="Arial" pitchFamily="34" charset="0"/>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lang="en-US" sz="2400" kern="0" baseline="0" dirty="0" smtClean="0">
              <a:solidFill>
                <a:schemeClr val="bg2"/>
              </a:solidFill>
              <a:latin typeface="Arial" pitchFamily="34" charset="0"/>
              <a:cs typeface="Arial" pitchFamily="34" charset="0"/>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US" sz="2400" b="0" i="0" u="none" strike="noStrike" kern="0" cap="none" spc="0" normalizeH="0" noProof="0" dirty="0" smtClean="0">
              <a:ln>
                <a:noFill/>
              </a:ln>
              <a:solidFill>
                <a:schemeClr val="bg2"/>
              </a:solidFill>
              <a:effectLst/>
              <a:uLnTx/>
              <a:uFillTx/>
              <a:latin typeface="Arial" pitchFamily="34" charset="0"/>
              <a:cs typeface="Arial" pitchFamily="34" charset="0"/>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lang="en-US" sz="2400" kern="0" baseline="0" dirty="0" smtClean="0">
              <a:solidFill>
                <a:schemeClr val="bg2"/>
              </a:solidFill>
              <a:latin typeface="Arial" pitchFamily="34" charset="0"/>
              <a:cs typeface="Arial" pitchFamily="34" charset="0"/>
            </a:endParaRPr>
          </a:p>
          <a:p>
            <a:pPr marL="342900" marR="0" lvl="0" indent="-342900" algn="l" defTabSz="914400" rtl="0" eaLnBrk="1" fontAlgn="base" latinLnBrk="0" hangingPunct="1">
              <a:lnSpc>
                <a:spcPct val="90000"/>
              </a:lnSpc>
              <a:spcBef>
                <a:spcPct val="20000"/>
              </a:spcBef>
              <a:spcAft>
                <a:spcPct val="0"/>
              </a:spcAft>
              <a:buClrTx/>
              <a:buSzTx/>
              <a:tabLst/>
              <a:defRPr/>
            </a:pPr>
            <a:endParaRPr kumimoji="0" lang="en-US" sz="2400" b="0" i="0" u="none" strike="noStrike" kern="0" cap="none" spc="0" normalizeH="0" noProof="0" dirty="0" smtClean="0">
              <a:ln>
                <a:noFill/>
              </a:ln>
              <a:solidFill>
                <a:schemeClr val="bg2"/>
              </a:solidFill>
              <a:effectLst/>
              <a:uLnTx/>
              <a:uFillTx/>
              <a:latin typeface="Arial" pitchFamily="34" charset="0"/>
              <a:cs typeface="Arial" pitchFamily="34" charset="0"/>
            </a:endParaRPr>
          </a:p>
          <a:p>
            <a:pPr marL="342900" lvl="0" indent="-342900">
              <a:lnSpc>
                <a:spcPct val="90000"/>
              </a:lnSpc>
              <a:spcBef>
                <a:spcPct val="20000"/>
              </a:spcBef>
              <a:buFontTx/>
              <a:buChar char="•"/>
              <a:defRPr/>
            </a:pPr>
            <a:r>
              <a:rPr lang="en-US" sz="2400" kern="0" dirty="0" smtClean="0">
                <a:solidFill>
                  <a:schemeClr val="bg2"/>
                </a:solidFill>
                <a:latin typeface="Arial" pitchFamily="34" charset="0"/>
                <a:cs typeface="Arial" pitchFamily="34" charset="0"/>
              </a:rPr>
              <a:t>Why useful?  Can look for deviations from Hubble’s Law at great distances (i.e. early times).</a:t>
            </a:r>
            <a:endParaRPr kumimoji="0" lang="en-US" sz="2400" b="0" i="0" u="none" strike="noStrike" kern="0" cap="none" spc="0" normalizeH="0" baseline="0" noProof="0" dirty="0" smtClean="0">
              <a:ln>
                <a:noFill/>
              </a:ln>
              <a:solidFill>
                <a:schemeClr val="bg2"/>
              </a:solidFill>
              <a:effectLst/>
              <a:uLnTx/>
              <a:uFillTx/>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E5AAAF5C-DF8C-4373-B17A-01F3A89A83A8}" type="slidenum">
              <a:rPr lang="en-US" smtClean="0"/>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0627" name="Picture 3" descr="ch26_fig26_12"/>
          <p:cNvPicPr>
            <a:picLocks noChangeAspect="1" noChangeArrowheads="1"/>
          </p:cNvPicPr>
          <p:nvPr/>
        </p:nvPicPr>
        <p:blipFill>
          <a:blip r:embed="rId3" cstate="print"/>
          <a:srcRect/>
          <a:stretch>
            <a:fillRect/>
          </a:stretch>
        </p:blipFill>
        <p:spPr bwMode="auto">
          <a:xfrm>
            <a:off x="0" y="1143000"/>
            <a:ext cx="9144000" cy="3302000"/>
          </a:xfrm>
          <a:prstGeom prst="rect">
            <a:avLst/>
          </a:prstGeom>
          <a:noFill/>
        </p:spPr>
      </p:pic>
      <p:sp>
        <p:nvSpPr>
          <p:cNvPr id="1050628" name="Text Box 4"/>
          <p:cNvSpPr txBox="1">
            <a:spLocks noChangeArrowheads="1"/>
          </p:cNvSpPr>
          <p:nvPr/>
        </p:nvSpPr>
        <p:spPr bwMode="auto">
          <a:xfrm>
            <a:off x="2590800" y="533400"/>
            <a:ext cx="4495800" cy="519113"/>
          </a:xfrm>
          <a:prstGeom prst="rect">
            <a:avLst/>
          </a:prstGeom>
          <a:noFill/>
          <a:ln w="9525">
            <a:noFill/>
            <a:miter lim="800000"/>
            <a:headEnd/>
            <a:tailEnd/>
          </a:ln>
          <a:effectLst/>
        </p:spPr>
        <p:txBody>
          <a:bodyPr>
            <a:spAutoFit/>
          </a:bodyPr>
          <a:lstStyle/>
          <a:p>
            <a:pPr>
              <a:spcBef>
                <a:spcPct val="50000"/>
              </a:spcBef>
            </a:pPr>
            <a:r>
              <a:rPr lang="en-US" sz="2800"/>
              <a:t>The "Distance Ladder"</a:t>
            </a:r>
          </a:p>
        </p:txBody>
      </p:sp>
      <p:cxnSp>
        <p:nvCxnSpPr>
          <p:cNvPr id="5" name="Straight Connector 4"/>
          <p:cNvCxnSpPr/>
          <p:nvPr/>
        </p:nvCxnSpPr>
        <p:spPr bwMode="auto">
          <a:xfrm>
            <a:off x="2286000" y="4648200"/>
            <a:ext cx="2667000" cy="0"/>
          </a:xfrm>
          <a:prstGeom prst="line">
            <a:avLst/>
          </a:prstGeom>
          <a:solidFill>
            <a:schemeClr val="accent1"/>
          </a:solidFill>
          <a:ln w="82550" cap="flat" cmpd="sng" algn="ctr">
            <a:solidFill>
              <a:schemeClr val="bg2"/>
            </a:solidFill>
            <a:prstDash val="solid"/>
            <a:round/>
            <a:headEnd type="none" w="med" len="med"/>
            <a:tailEnd type="none" w="med" len="med"/>
          </a:ln>
          <a:effectLst/>
        </p:spPr>
      </p:cxnSp>
      <p:sp>
        <p:nvSpPr>
          <p:cNvPr id="7" name="TextBox 6"/>
          <p:cNvSpPr txBox="1"/>
          <p:nvPr/>
        </p:nvSpPr>
        <p:spPr>
          <a:xfrm>
            <a:off x="2667000" y="4724400"/>
            <a:ext cx="1957587" cy="307777"/>
          </a:xfrm>
          <a:prstGeom prst="rect">
            <a:avLst/>
          </a:prstGeom>
          <a:noFill/>
        </p:spPr>
        <p:txBody>
          <a:bodyPr wrap="none" rtlCol="0">
            <a:spAutoFit/>
          </a:bodyPr>
          <a:lstStyle/>
          <a:p>
            <a:r>
              <a:rPr lang="en-US" b="1" dirty="0" smtClean="0">
                <a:latin typeface="Arial" pitchFamily="34" charset="0"/>
                <a:cs typeface="Arial" pitchFamily="34" charset="0"/>
              </a:rPr>
              <a:t>Cluster HR diagrams</a:t>
            </a:r>
            <a:endParaRPr lang="en-US" b="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E5AAAF5C-DF8C-4373-B17A-01F3A89A83A8}" type="slidenum">
              <a:rPr lang="en-US" smtClean="0"/>
              <a:pPr/>
              <a:t>35</a:t>
            </a:fld>
            <a:endParaRPr lang="en-US"/>
          </a:p>
        </p:txBody>
      </p:sp>
      <p:cxnSp>
        <p:nvCxnSpPr>
          <p:cNvPr id="9" name="Straight Connector 8"/>
          <p:cNvCxnSpPr/>
          <p:nvPr/>
        </p:nvCxnSpPr>
        <p:spPr bwMode="auto">
          <a:xfrm>
            <a:off x="7086600" y="4681657"/>
            <a:ext cx="2057400" cy="0"/>
          </a:xfrm>
          <a:prstGeom prst="line">
            <a:avLst/>
          </a:prstGeom>
          <a:solidFill>
            <a:schemeClr val="accent1"/>
          </a:solidFill>
          <a:ln w="82550" cap="flat" cmpd="sng" algn="ctr">
            <a:solidFill>
              <a:schemeClr val="bg2"/>
            </a:solidFill>
            <a:prstDash val="solid"/>
            <a:round/>
            <a:headEnd type="none" w="med" len="med"/>
            <a:tailEnd type="none" w="med" len="med"/>
          </a:ln>
          <a:effectLst/>
        </p:spPr>
      </p:cxnSp>
      <p:sp>
        <p:nvSpPr>
          <p:cNvPr id="12" name="TextBox 11"/>
          <p:cNvSpPr txBox="1"/>
          <p:nvPr/>
        </p:nvSpPr>
        <p:spPr>
          <a:xfrm>
            <a:off x="6934200" y="4742617"/>
            <a:ext cx="2143279" cy="523220"/>
          </a:xfrm>
          <a:prstGeom prst="rect">
            <a:avLst/>
          </a:prstGeom>
          <a:noFill/>
        </p:spPr>
        <p:txBody>
          <a:bodyPr wrap="none" rtlCol="0">
            <a:spAutoFit/>
          </a:bodyPr>
          <a:lstStyle/>
          <a:p>
            <a:r>
              <a:rPr lang="en-US" b="1" dirty="0" smtClean="0">
                <a:latin typeface="Arial" pitchFamily="34" charset="0"/>
                <a:cs typeface="Arial" pitchFamily="34" charset="0"/>
              </a:rPr>
              <a:t>Hubble’s Law (to about</a:t>
            </a:r>
          </a:p>
          <a:p>
            <a:r>
              <a:rPr lang="en-US" b="1" dirty="0" smtClean="0">
                <a:latin typeface="Arial" pitchFamily="34" charset="0"/>
                <a:cs typeface="Arial" pitchFamily="34" charset="0"/>
              </a:rPr>
              <a:t>2000 Mpc)</a:t>
            </a:r>
            <a:endParaRPr lang="en-US" b="1" dirty="0">
              <a:latin typeface="Arial" pitchFamily="34" charset="0"/>
              <a:cs typeface="Arial" pitchFamily="34" charset="0"/>
            </a:endParaRPr>
          </a:p>
        </p:txBody>
      </p:sp>
      <p:sp>
        <p:nvSpPr>
          <p:cNvPr id="13" name="TextBox 12"/>
          <p:cNvSpPr txBox="1"/>
          <p:nvPr/>
        </p:nvSpPr>
        <p:spPr>
          <a:xfrm>
            <a:off x="8153401" y="2743200"/>
            <a:ext cx="1066799" cy="461665"/>
          </a:xfrm>
          <a:prstGeom prst="rect">
            <a:avLst/>
          </a:prstGeom>
          <a:noFill/>
        </p:spPr>
        <p:txBody>
          <a:bodyPr wrap="square" rtlCol="0">
            <a:spAutoFit/>
          </a:bodyPr>
          <a:lstStyle/>
          <a:p>
            <a:r>
              <a:rPr lang="en-US" sz="1200" b="1" dirty="0" smtClean="0">
                <a:latin typeface="Arial" pitchFamily="34" charset="0"/>
                <a:cs typeface="Arial" pitchFamily="34" charset="0"/>
              </a:rPr>
              <a:t>(almost 10,000 Mpc)</a:t>
            </a:r>
            <a:endParaRPr lang="en-US" sz="12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6712" name="Picture 8" descr="http://ebooks.bfwpub.com/universe8e/figures/24_18.jpg">
            <a:hlinkClick r:id="rId3"/>
          </p:cNvPr>
          <p:cNvPicPr>
            <a:picLocks noChangeAspect="1" noChangeArrowheads="1"/>
          </p:cNvPicPr>
          <p:nvPr/>
        </p:nvPicPr>
        <p:blipFill>
          <a:blip r:embed="rId4" cstate="print"/>
          <a:srcRect/>
          <a:stretch>
            <a:fillRect/>
          </a:stretch>
        </p:blipFill>
        <p:spPr bwMode="auto">
          <a:xfrm>
            <a:off x="4648200" y="2667000"/>
            <a:ext cx="4447858" cy="2971800"/>
          </a:xfrm>
          <a:prstGeom prst="rect">
            <a:avLst/>
          </a:prstGeom>
          <a:noFill/>
        </p:spPr>
      </p:pic>
      <p:pic>
        <p:nvPicPr>
          <p:cNvPr id="1096708" name="Picture 4" descr="http://www.astropix.com/wp/wp-content/uploads/2006/12/2006_09.JPG"/>
          <p:cNvPicPr>
            <a:picLocks noChangeAspect="1" noChangeArrowheads="1"/>
          </p:cNvPicPr>
          <p:nvPr/>
        </p:nvPicPr>
        <p:blipFill>
          <a:blip r:embed="rId5" cstate="print"/>
          <a:srcRect/>
          <a:stretch>
            <a:fillRect/>
          </a:stretch>
        </p:blipFill>
        <p:spPr bwMode="auto">
          <a:xfrm>
            <a:off x="0" y="2667000"/>
            <a:ext cx="4582160" cy="3124200"/>
          </a:xfrm>
          <a:prstGeom prst="rect">
            <a:avLst/>
          </a:prstGeom>
          <a:noFill/>
        </p:spPr>
      </p:pic>
      <p:sp>
        <p:nvSpPr>
          <p:cNvPr id="1055746" name="Rectangle 2"/>
          <p:cNvSpPr>
            <a:spLocks noGrp="1" noChangeArrowheads="1"/>
          </p:cNvSpPr>
          <p:nvPr>
            <p:ph type="title"/>
          </p:nvPr>
        </p:nvSpPr>
        <p:spPr>
          <a:xfrm>
            <a:off x="685800" y="228600"/>
            <a:ext cx="7772400" cy="1143000"/>
          </a:xfrm>
        </p:spPr>
        <p:txBody>
          <a:bodyPr/>
          <a:lstStyle/>
          <a:p>
            <a:r>
              <a:rPr lang="en-US" dirty="0" smtClean="0"/>
              <a:t>Structures of Galaxies</a:t>
            </a:r>
            <a:endParaRPr lang="en-US" dirty="0"/>
          </a:p>
        </p:txBody>
      </p:sp>
      <p:sp>
        <p:nvSpPr>
          <p:cNvPr id="1055747" name="Rectangle 3"/>
          <p:cNvSpPr>
            <a:spLocks noGrp="1" noChangeArrowheads="1"/>
          </p:cNvSpPr>
          <p:nvPr>
            <p:ph type="body" idx="1"/>
          </p:nvPr>
        </p:nvSpPr>
        <p:spPr>
          <a:xfrm>
            <a:off x="685800" y="1524000"/>
            <a:ext cx="7772400" cy="4114800"/>
          </a:xfrm>
        </p:spPr>
        <p:txBody>
          <a:bodyPr/>
          <a:lstStyle/>
          <a:p>
            <a:r>
              <a:rPr lang="en-US" sz="2400" dirty="0"/>
              <a:t>Galaxies tend to form groups and clusters. </a:t>
            </a:r>
            <a:r>
              <a:rPr lang="en-US" sz="2400" dirty="0" smtClean="0"/>
              <a:t> Rough</a:t>
            </a:r>
          </a:p>
          <a:p>
            <a:pPr>
              <a:buNone/>
            </a:pPr>
            <a:r>
              <a:rPr lang="en-US" sz="2400" dirty="0" smtClean="0"/>
              <a:t>dividing line: 100 members.</a:t>
            </a:r>
            <a:endParaRPr lang="en-US" sz="2400" dirty="0"/>
          </a:p>
        </p:txBody>
      </p:sp>
      <p:sp>
        <p:nvSpPr>
          <p:cNvPr id="1055750" name="Comment 6"/>
          <p:cNvSpPr>
            <a:spLocks noChangeArrowheads="1"/>
          </p:cNvSpPr>
          <p:nvPr/>
        </p:nvSpPr>
        <p:spPr bwMode="auto">
          <a:xfrm>
            <a:off x="228600" y="2590800"/>
            <a:ext cx="1828800" cy="346075"/>
          </a:xfrm>
          <a:prstGeom prst="rect">
            <a:avLst/>
          </a:prstGeom>
          <a:solidFill>
            <a:srgbClr val="FCFF91"/>
          </a:solidFill>
          <a:ln w="9525">
            <a:solidFill>
              <a:srgbClr val="000000"/>
            </a:solidFill>
            <a:miter lim="800000"/>
            <a:headEnd/>
            <a:tailEnd/>
          </a:ln>
          <a:effectLst>
            <a:outerShdw algn="ctr" rotWithShape="0">
              <a:srgbClr val="808080"/>
            </a:outerShdw>
          </a:effectLst>
        </p:spPr>
        <p:txBody>
          <a:bodyPr>
            <a:spAutoFit/>
          </a:bodyPr>
          <a:lstStyle/>
          <a:p>
            <a:pPr>
              <a:spcBef>
                <a:spcPct val="50000"/>
              </a:spcBef>
            </a:pPr>
            <a:r>
              <a:rPr lang="en-US" sz="1600" b="1">
                <a:latin typeface="Arial" pitchFamily="34" charset="0"/>
              </a:rPr>
              <a:t>Stefan’s Quintet</a:t>
            </a:r>
            <a:endParaRPr lang="en-US" sz="1600">
              <a:latin typeface="Arial" pitchFamily="34" charset="0"/>
            </a:endParaRPr>
          </a:p>
        </p:txBody>
      </p:sp>
      <p:sp>
        <p:nvSpPr>
          <p:cNvPr id="1055751" name="Comment 7"/>
          <p:cNvSpPr>
            <a:spLocks noChangeArrowheads="1"/>
          </p:cNvSpPr>
          <p:nvPr/>
        </p:nvSpPr>
        <p:spPr bwMode="auto">
          <a:xfrm>
            <a:off x="4968875" y="2590800"/>
            <a:ext cx="2422525" cy="346075"/>
          </a:xfrm>
          <a:prstGeom prst="rect">
            <a:avLst/>
          </a:prstGeom>
          <a:solidFill>
            <a:srgbClr val="FCFF91"/>
          </a:solidFill>
          <a:ln w="9525">
            <a:solidFill>
              <a:srgbClr val="000000"/>
            </a:solidFill>
            <a:miter lim="800000"/>
            <a:headEnd/>
            <a:tailEnd/>
          </a:ln>
          <a:effectLst>
            <a:outerShdw algn="ctr" rotWithShape="0">
              <a:srgbClr val="808080"/>
            </a:outerShdw>
          </a:effectLst>
        </p:spPr>
        <p:txBody>
          <a:bodyPr>
            <a:spAutoFit/>
          </a:bodyPr>
          <a:lstStyle/>
          <a:p>
            <a:pPr>
              <a:spcBef>
                <a:spcPct val="50000"/>
              </a:spcBef>
            </a:pPr>
            <a:r>
              <a:rPr lang="en-US" sz="1600" b="1" dirty="0">
                <a:latin typeface="Arial" pitchFamily="34" charset="0"/>
              </a:rPr>
              <a:t>The </a:t>
            </a:r>
            <a:r>
              <a:rPr lang="en-US" sz="1600" b="1" dirty="0" smtClean="0">
                <a:latin typeface="Arial" pitchFamily="34" charset="0"/>
              </a:rPr>
              <a:t>Hercules </a:t>
            </a:r>
            <a:r>
              <a:rPr lang="en-US" sz="1600" b="1" dirty="0">
                <a:latin typeface="Arial" pitchFamily="34" charset="0"/>
              </a:rPr>
              <a:t>Cluster</a:t>
            </a:r>
            <a:endParaRPr lang="en-US" sz="1600" dirty="0">
              <a:latin typeface="Arial" pitchFamily="34" charset="0"/>
            </a:endParaRPr>
          </a:p>
        </p:txBody>
      </p:sp>
      <p:sp>
        <p:nvSpPr>
          <p:cNvPr id="8" name="Slide Number Placeholder 7"/>
          <p:cNvSpPr>
            <a:spLocks noGrp="1"/>
          </p:cNvSpPr>
          <p:nvPr>
            <p:ph type="sldNum" sz="quarter" idx="12"/>
          </p:nvPr>
        </p:nvSpPr>
        <p:spPr/>
        <p:txBody>
          <a:bodyPr/>
          <a:lstStyle/>
          <a:p>
            <a:fld id="{3AEB77F9-2B45-4A2A-9AA1-49554572984B}" type="slidenum">
              <a:rPr lang="en-US" smtClean="0"/>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794" name="Rectangle 2"/>
          <p:cNvSpPr>
            <a:spLocks noGrp="1" noChangeArrowheads="1"/>
          </p:cNvSpPr>
          <p:nvPr>
            <p:ph type="title"/>
          </p:nvPr>
        </p:nvSpPr>
        <p:spPr>
          <a:xfrm>
            <a:off x="685800" y="76200"/>
            <a:ext cx="7772400" cy="1143000"/>
          </a:xfrm>
        </p:spPr>
        <p:txBody>
          <a:bodyPr/>
          <a:lstStyle/>
          <a:p>
            <a:r>
              <a:rPr lang="en-US" dirty="0"/>
              <a:t>The Local Group</a:t>
            </a:r>
          </a:p>
        </p:txBody>
      </p:sp>
      <p:sp>
        <p:nvSpPr>
          <p:cNvPr id="1057795" name="Rectangle 3"/>
          <p:cNvSpPr>
            <a:spLocks noGrp="1" noChangeArrowheads="1"/>
          </p:cNvSpPr>
          <p:nvPr>
            <p:ph type="body" idx="1"/>
          </p:nvPr>
        </p:nvSpPr>
        <p:spPr>
          <a:xfrm>
            <a:off x="228600" y="1219200"/>
            <a:ext cx="7620000" cy="2590800"/>
          </a:xfrm>
        </p:spPr>
        <p:txBody>
          <a:bodyPr/>
          <a:lstStyle/>
          <a:p>
            <a:r>
              <a:rPr lang="en-US" sz="2400" dirty="0"/>
              <a:t>The MW and Andromeda are the two giant galaxies in a loose collection of </a:t>
            </a:r>
            <a:r>
              <a:rPr lang="en-US" sz="2400" dirty="0" smtClean="0"/>
              <a:t>more than 50 galaxies</a:t>
            </a:r>
            <a:r>
              <a:rPr lang="en-US" sz="2400" dirty="0"/>
              <a:t>.</a:t>
            </a:r>
          </a:p>
          <a:p>
            <a:endParaRPr lang="en-US" sz="2400" dirty="0"/>
          </a:p>
          <a:p>
            <a:r>
              <a:rPr lang="en-US" sz="2400" dirty="0" smtClean="0"/>
              <a:t>Many </a:t>
            </a:r>
            <a:r>
              <a:rPr lang="en-US" sz="2400" dirty="0"/>
              <a:t>orbit the MW, and </a:t>
            </a:r>
            <a:r>
              <a:rPr lang="en-US" sz="2400" dirty="0" smtClean="0"/>
              <a:t>many </a:t>
            </a:r>
            <a:r>
              <a:rPr lang="en-US" sz="2400" dirty="0"/>
              <a:t>orbit M31.  The rest </a:t>
            </a:r>
            <a:r>
              <a:rPr lang="en-US" sz="2400" dirty="0" smtClean="0"/>
              <a:t>have orbits governed by the entire gravity of the Local Group.</a:t>
            </a:r>
          </a:p>
          <a:p>
            <a:endParaRPr lang="en-US" sz="2400" dirty="0"/>
          </a:p>
          <a:p>
            <a:pPr marL="0" indent="0">
              <a:buNone/>
            </a:pPr>
            <a:endParaRPr lang="en-US" sz="2400" dirty="0"/>
          </a:p>
        </p:txBody>
      </p:sp>
      <p:pic>
        <p:nvPicPr>
          <p:cNvPr id="1094658" name="Picture 2" descr="http://www.phys.ncku.edu.tw/~astrolab/mirrors/apod/image/9806/sloan_fermilab.jpg"/>
          <p:cNvPicPr>
            <a:picLocks noChangeAspect="1" noChangeArrowheads="1"/>
          </p:cNvPicPr>
          <p:nvPr/>
        </p:nvPicPr>
        <p:blipFill>
          <a:blip r:embed="rId3" cstate="print"/>
          <a:srcRect/>
          <a:stretch>
            <a:fillRect/>
          </a:stretch>
        </p:blipFill>
        <p:spPr bwMode="auto">
          <a:xfrm>
            <a:off x="5715000" y="3848374"/>
            <a:ext cx="3429000" cy="3009626"/>
          </a:xfrm>
          <a:prstGeom prst="rect">
            <a:avLst/>
          </a:prstGeom>
          <a:noFill/>
        </p:spPr>
      </p:pic>
      <p:sp>
        <p:nvSpPr>
          <p:cNvPr id="6" name="Slide Number Placeholder 5"/>
          <p:cNvSpPr>
            <a:spLocks noGrp="1"/>
          </p:cNvSpPr>
          <p:nvPr>
            <p:ph type="sldNum" sz="quarter" idx="12"/>
          </p:nvPr>
        </p:nvSpPr>
        <p:spPr>
          <a:xfrm>
            <a:off x="-952500" y="6400800"/>
            <a:ext cx="1905000" cy="457200"/>
          </a:xfrm>
        </p:spPr>
        <p:txBody>
          <a:bodyPr/>
          <a:lstStyle/>
          <a:p>
            <a:fld id="{3AEB77F9-2B45-4A2A-9AA1-49554572984B}" type="slidenum">
              <a:rPr lang="en-US" smtClean="0"/>
              <a:pPr/>
              <a:t>37</a:t>
            </a:fld>
            <a:endParaRPr lang="en-US" dirty="0"/>
          </a:p>
        </p:txBody>
      </p:sp>
      <p:sp>
        <p:nvSpPr>
          <p:cNvPr id="2" name="TextBox 1"/>
          <p:cNvSpPr txBox="1"/>
          <p:nvPr/>
        </p:nvSpPr>
        <p:spPr>
          <a:xfrm>
            <a:off x="228600" y="4004608"/>
            <a:ext cx="5334000" cy="1938992"/>
          </a:xfrm>
          <a:prstGeom prst="rect">
            <a:avLst/>
          </a:prstGeom>
          <a:noFill/>
        </p:spPr>
        <p:txBody>
          <a:bodyPr wrap="square" rtlCol="0">
            <a:spAutoFit/>
          </a:bodyPr>
          <a:lstStyle/>
          <a:p>
            <a:pPr marL="285750" indent="-285750">
              <a:buFont typeface="Arial" pitchFamily="34" charset="0"/>
              <a:buChar char="•"/>
            </a:pPr>
            <a:r>
              <a:rPr lang="en-US" sz="2400" dirty="0" smtClean="0"/>
              <a:t>Most galaxies in the Local Group are dwarfs.  New ones still being found.  About 20 found since 2004, most with Sloan Digital Sky Survey in NM!</a:t>
            </a:r>
            <a:endParaRPr lang="en-US" sz="2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6019800"/>
            <a:ext cx="7749237" cy="830997"/>
          </a:xfrm>
          <a:prstGeom prst="rect">
            <a:avLst/>
          </a:prstGeom>
          <a:noFill/>
        </p:spPr>
        <p:txBody>
          <a:bodyPr wrap="none" rtlCol="0">
            <a:spAutoFit/>
          </a:bodyPr>
          <a:lstStyle/>
          <a:p>
            <a:r>
              <a:rPr lang="en-US" sz="2400" dirty="0" smtClean="0"/>
              <a:t>Groups have irregular structure.  (Does not show all the</a:t>
            </a:r>
          </a:p>
          <a:p>
            <a:r>
              <a:rPr lang="en-US" sz="2400" dirty="0" smtClean="0"/>
              <a:t>recently found dwarfs).</a:t>
            </a:r>
            <a:endParaRPr lang="en-US" sz="2400" dirty="0"/>
          </a:p>
        </p:txBody>
      </p:sp>
      <p:sp>
        <p:nvSpPr>
          <p:cNvPr id="5" name="Rectangle 2"/>
          <p:cNvSpPr txBox="1">
            <a:spLocks noChangeArrowheads="1"/>
          </p:cNvSpPr>
          <p:nvPr/>
        </p:nvSpPr>
        <p:spPr>
          <a:xfrm>
            <a:off x="685800" y="152400"/>
            <a:ext cx="77724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bg2"/>
                </a:solidFill>
                <a:effectLst/>
                <a:uLnTx/>
                <a:uFillTx/>
                <a:latin typeface="+mj-lt"/>
                <a:ea typeface="+mj-ea"/>
                <a:cs typeface="+mj-cs"/>
              </a:rPr>
              <a:t>The Local Group</a:t>
            </a:r>
            <a:endParaRPr kumimoji="0" lang="en-US" sz="3200" b="0" i="0" u="none" strike="noStrike" kern="0" cap="none" spc="0" normalizeH="0" baseline="0" noProof="0" dirty="0">
              <a:ln>
                <a:noFill/>
              </a:ln>
              <a:solidFill>
                <a:schemeClr val="bg2"/>
              </a:solidFill>
              <a:effectLst/>
              <a:uLnTx/>
              <a:uFillTx/>
              <a:latin typeface="+mj-lt"/>
              <a:ea typeface="+mj-ea"/>
              <a:cs typeface="+mj-cs"/>
            </a:endParaRPr>
          </a:p>
        </p:txBody>
      </p:sp>
      <p:pic>
        <p:nvPicPr>
          <p:cNvPr id="1092610" name="Picture 2" descr="http://ebooks.bfwpub.com/universe8e/figures/24_19_big.gif"/>
          <p:cNvPicPr>
            <a:picLocks noChangeAspect="1" noChangeArrowheads="1"/>
          </p:cNvPicPr>
          <p:nvPr/>
        </p:nvPicPr>
        <p:blipFill>
          <a:blip r:embed="rId3" cstate="print">
            <a:lum bright="15000"/>
          </a:blip>
          <a:srcRect/>
          <a:stretch>
            <a:fillRect/>
          </a:stretch>
        </p:blipFill>
        <p:spPr bwMode="auto">
          <a:xfrm>
            <a:off x="838200" y="685800"/>
            <a:ext cx="7467600" cy="5335893"/>
          </a:xfrm>
          <a:prstGeom prst="rect">
            <a:avLst/>
          </a:prstGeom>
          <a:noFill/>
        </p:spPr>
      </p:pic>
      <p:sp>
        <p:nvSpPr>
          <p:cNvPr id="6" name="Slide Number Placeholder 5"/>
          <p:cNvSpPr>
            <a:spLocks noGrp="1"/>
          </p:cNvSpPr>
          <p:nvPr>
            <p:ph type="sldNum" sz="quarter" idx="12"/>
          </p:nvPr>
        </p:nvSpPr>
        <p:spPr/>
        <p:txBody>
          <a:bodyPr/>
          <a:lstStyle/>
          <a:p>
            <a:fld id="{E5AAAF5C-DF8C-4373-B17A-01F3A89A83A8}" type="slidenum">
              <a:rPr lang="en-US" smtClean="0"/>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914" name="Rectangle 2"/>
          <p:cNvSpPr>
            <a:spLocks noGrp="1" noChangeArrowheads="1"/>
          </p:cNvSpPr>
          <p:nvPr>
            <p:ph type="title"/>
          </p:nvPr>
        </p:nvSpPr>
        <p:spPr>
          <a:xfrm>
            <a:off x="685800" y="152400"/>
            <a:ext cx="7772400" cy="1143000"/>
          </a:xfrm>
        </p:spPr>
        <p:txBody>
          <a:bodyPr/>
          <a:lstStyle/>
          <a:p>
            <a:r>
              <a:rPr lang="en-US" dirty="0" smtClean="0"/>
              <a:t>Clusters</a:t>
            </a:r>
            <a:endParaRPr lang="en-US" dirty="0"/>
          </a:p>
        </p:txBody>
      </p:sp>
      <p:sp>
        <p:nvSpPr>
          <p:cNvPr id="1062915" name="Rectangle 3"/>
          <p:cNvSpPr>
            <a:spLocks noGrp="1" noChangeArrowheads="1"/>
          </p:cNvSpPr>
          <p:nvPr>
            <p:ph type="body" idx="1"/>
          </p:nvPr>
        </p:nvSpPr>
        <p:spPr>
          <a:xfrm>
            <a:off x="76200" y="1143000"/>
            <a:ext cx="4038600" cy="1447800"/>
          </a:xfrm>
        </p:spPr>
        <p:txBody>
          <a:bodyPr/>
          <a:lstStyle/>
          <a:p>
            <a:r>
              <a:rPr lang="en-US" sz="2400" dirty="0" smtClean="0"/>
              <a:t>10</a:t>
            </a:r>
            <a:r>
              <a:rPr lang="en-US" sz="2400" baseline="30000" dirty="0" smtClean="0"/>
              <a:t>2 </a:t>
            </a:r>
            <a:r>
              <a:rPr lang="en-US" sz="2400" dirty="0" smtClean="0"/>
              <a:t>- 10</a:t>
            </a:r>
            <a:r>
              <a:rPr lang="en-US" sz="2400" baseline="30000" dirty="0" smtClean="0"/>
              <a:t>4</a:t>
            </a:r>
            <a:r>
              <a:rPr lang="en-US" sz="2400" dirty="0" smtClean="0"/>
              <a:t> galaxies</a:t>
            </a:r>
            <a:endParaRPr lang="en-US" sz="2400" dirty="0"/>
          </a:p>
          <a:p>
            <a:endParaRPr lang="en-US" sz="2400" dirty="0"/>
          </a:p>
          <a:p>
            <a:r>
              <a:rPr lang="en-US" sz="2400" dirty="0" smtClean="0"/>
              <a:t>Size a few </a:t>
            </a:r>
            <a:r>
              <a:rPr lang="en-US" sz="2400" dirty="0" err="1" smtClean="0"/>
              <a:t>Mpc</a:t>
            </a:r>
            <a:endParaRPr lang="en-US" sz="2400" dirty="0" smtClean="0"/>
          </a:p>
          <a:p>
            <a:endParaRPr lang="en-US" sz="2400" dirty="0" smtClean="0"/>
          </a:p>
          <a:p>
            <a:r>
              <a:rPr lang="en-US" sz="2400" dirty="0" smtClean="0"/>
              <a:t>Larger ones tend to</a:t>
            </a:r>
          </a:p>
          <a:p>
            <a:pPr>
              <a:buNone/>
            </a:pPr>
            <a:r>
              <a:rPr lang="en-US" sz="2400" dirty="0" smtClean="0"/>
              <a:t>have regular, more</a:t>
            </a:r>
          </a:p>
          <a:p>
            <a:pPr>
              <a:buNone/>
            </a:pPr>
            <a:r>
              <a:rPr lang="en-US" sz="2400" dirty="0" smtClean="0"/>
              <a:t>spherical structure, like</a:t>
            </a:r>
          </a:p>
          <a:p>
            <a:pPr>
              <a:buNone/>
            </a:pPr>
            <a:r>
              <a:rPr lang="en-US" sz="2400" dirty="0" smtClean="0"/>
              <a:t>a globular cluster</a:t>
            </a:r>
            <a:endParaRPr lang="en-US" sz="2400" dirty="0"/>
          </a:p>
          <a:p>
            <a:pPr>
              <a:buFontTx/>
              <a:buNone/>
            </a:pPr>
            <a:endParaRPr lang="en-US" sz="2400" dirty="0"/>
          </a:p>
        </p:txBody>
      </p:sp>
      <p:sp>
        <p:nvSpPr>
          <p:cNvPr id="5" name="Comment 3"/>
          <p:cNvSpPr>
            <a:spLocks noChangeArrowheads="1"/>
          </p:cNvSpPr>
          <p:nvPr/>
        </p:nvSpPr>
        <p:spPr bwMode="auto">
          <a:xfrm>
            <a:off x="5181600" y="6019800"/>
            <a:ext cx="1905000" cy="338554"/>
          </a:xfrm>
          <a:prstGeom prst="rect">
            <a:avLst/>
          </a:prstGeom>
          <a:solidFill>
            <a:srgbClr val="FCFF91"/>
          </a:solidFill>
          <a:ln w="9525">
            <a:solidFill>
              <a:srgbClr val="000000"/>
            </a:solidFill>
            <a:miter lim="800000"/>
            <a:headEnd/>
            <a:tailEnd/>
          </a:ln>
          <a:effectLst>
            <a:outerShdw algn="ctr" rotWithShape="0">
              <a:srgbClr val="808080"/>
            </a:outerShdw>
          </a:effectLst>
        </p:spPr>
        <p:txBody>
          <a:bodyPr wrap="square">
            <a:spAutoFit/>
          </a:bodyPr>
          <a:lstStyle/>
          <a:p>
            <a:pPr>
              <a:spcBef>
                <a:spcPct val="50000"/>
              </a:spcBef>
            </a:pPr>
            <a:r>
              <a:rPr lang="en-US" sz="1600" b="1" dirty="0">
                <a:latin typeface="Arial" pitchFamily="34" charset="0"/>
              </a:rPr>
              <a:t>The Coma </a:t>
            </a:r>
            <a:r>
              <a:rPr lang="en-US" sz="1600" b="1" dirty="0"/>
              <a:t>cluster</a:t>
            </a:r>
            <a:endParaRPr lang="en-US" sz="1600" dirty="0">
              <a:latin typeface="Arial" pitchFamily="34" charset="0"/>
            </a:endParaRPr>
          </a:p>
        </p:txBody>
      </p:sp>
      <p:pic>
        <p:nvPicPr>
          <p:cNvPr id="1090562" name="Picture 2" descr="Coma cluster of galaxies"/>
          <p:cNvPicPr>
            <a:picLocks noChangeAspect="1" noChangeArrowheads="1"/>
          </p:cNvPicPr>
          <p:nvPr/>
        </p:nvPicPr>
        <p:blipFill>
          <a:blip r:embed="rId3" cstate="print"/>
          <a:srcRect/>
          <a:stretch>
            <a:fillRect/>
          </a:stretch>
        </p:blipFill>
        <p:spPr bwMode="auto">
          <a:xfrm>
            <a:off x="3373444" y="2362200"/>
            <a:ext cx="5770556" cy="3352800"/>
          </a:xfrm>
          <a:prstGeom prst="rect">
            <a:avLst/>
          </a:prstGeom>
          <a:noFill/>
        </p:spPr>
      </p:pic>
      <p:sp>
        <p:nvSpPr>
          <p:cNvPr id="6" name="Slide Number Placeholder 5"/>
          <p:cNvSpPr>
            <a:spLocks noGrp="1"/>
          </p:cNvSpPr>
          <p:nvPr>
            <p:ph type="sldNum" sz="quarter" idx="12"/>
          </p:nvPr>
        </p:nvSpPr>
        <p:spPr/>
        <p:txBody>
          <a:bodyPr/>
          <a:lstStyle/>
          <a:p>
            <a:fld id="{3AEB77F9-2B45-4A2A-9AA1-49554572984B}" type="slidenum">
              <a:rPr lang="en-US" smtClean="0"/>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304799" y="116303"/>
            <a:ext cx="8610600" cy="892552"/>
          </a:xfrm>
          <a:prstGeom prst="rect">
            <a:avLst/>
          </a:prstGeom>
          <a:noFill/>
          <a:ln w="9525">
            <a:noFill/>
            <a:miter lim="800000"/>
            <a:headEnd/>
            <a:tailEnd/>
          </a:ln>
        </p:spPr>
        <p:txBody>
          <a:bodyPr wrap="square" lIns="0" tIns="0" rIns="0" bIns="0">
            <a:spAutoFit/>
          </a:bodyPr>
          <a:lstStyle/>
          <a:p>
            <a:pPr algn="ctr">
              <a:buClr>
                <a:srgbClr val="000000"/>
              </a:buClr>
              <a:buSzPct val="45000"/>
              <a:tabLst>
                <a:tab pos="656650" algn="l"/>
                <a:tab pos="1313299" algn="l"/>
                <a:tab pos="1969949" algn="l"/>
                <a:tab pos="2626599" algn="l"/>
                <a:tab pos="3283248" algn="l"/>
                <a:tab pos="3939898" algn="l"/>
                <a:tab pos="4596548" algn="l"/>
                <a:tab pos="5253198" algn="l"/>
              </a:tabLst>
            </a:pPr>
            <a:r>
              <a:rPr lang="en-GB" sz="2900" dirty="0">
                <a:solidFill>
                  <a:schemeClr val="bg2"/>
                </a:solidFill>
              </a:rPr>
              <a:t>Galaxy </a:t>
            </a:r>
            <a:r>
              <a:rPr lang="en-GB" sz="2900" dirty="0" smtClean="0">
                <a:solidFill>
                  <a:schemeClr val="bg2"/>
                </a:solidFill>
              </a:rPr>
              <a:t>Classification: “Hubble types” </a:t>
            </a:r>
            <a:r>
              <a:rPr lang="en-GB" sz="2900" dirty="0" smtClean="0">
                <a:solidFill>
                  <a:schemeClr val="bg2"/>
                </a:solidFill>
              </a:rPr>
              <a:t>(based on optical appearance)</a:t>
            </a:r>
            <a:endParaRPr lang="en-GB" sz="2900" dirty="0">
              <a:solidFill>
                <a:schemeClr val="bg2"/>
              </a:solidFill>
            </a:endParaRPr>
          </a:p>
        </p:txBody>
      </p:sp>
      <p:sp>
        <p:nvSpPr>
          <p:cNvPr id="5123" name="Text Box 2"/>
          <p:cNvSpPr txBox="1">
            <a:spLocks noChangeArrowheads="1"/>
          </p:cNvSpPr>
          <p:nvPr/>
        </p:nvSpPr>
        <p:spPr bwMode="auto">
          <a:xfrm>
            <a:off x="450721" y="1139161"/>
            <a:ext cx="8336160" cy="369332"/>
          </a:xfrm>
          <a:prstGeom prst="rect">
            <a:avLst/>
          </a:prstGeom>
          <a:noFill/>
          <a:ln w="9525">
            <a:noFill/>
            <a:miter lim="800000"/>
            <a:headEnd/>
            <a:tailEnd/>
          </a:ln>
        </p:spPr>
        <p:txBody>
          <a:bodyPr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dirty="0">
                <a:solidFill>
                  <a:schemeClr val="bg2"/>
                </a:solidFill>
              </a:rPr>
              <a:t>      Spirals                    </a:t>
            </a:r>
            <a:r>
              <a:rPr lang="en-GB" sz="2400" dirty="0" smtClean="0">
                <a:solidFill>
                  <a:schemeClr val="bg2"/>
                </a:solidFill>
              </a:rPr>
              <a:t>    </a:t>
            </a:r>
            <a:r>
              <a:rPr lang="en-GB" sz="2400" dirty="0" err="1" smtClean="0">
                <a:solidFill>
                  <a:schemeClr val="bg2"/>
                </a:solidFill>
              </a:rPr>
              <a:t>Ellipticals</a:t>
            </a:r>
            <a:r>
              <a:rPr lang="en-GB" sz="2400" dirty="0" smtClean="0">
                <a:solidFill>
                  <a:schemeClr val="bg2"/>
                </a:solidFill>
              </a:rPr>
              <a:t>                        </a:t>
            </a:r>
            <a:r>
              <a:rPr lang="en-GB" sz="2400" dirty="0">
                <a:solidFill>
                  <a:schemeClr val="bg2"/>
                </a:solidFill>
              </a:rPr>
              <a:t>Irregulars</a:t>
            </a:r>
          </a:p>
        </p:txBody>
      </p:sp>
      <p:sp>
        <p:nvSpPr>
          <p:cNvPr id="5124" name="Text Box 3"/>
          <p:cNvSpPr txBox="1">
            <a:spLocks noChangeArrowheads="1"/>
          </p:cNvSpPr>
          <p:nvPr/>
        </p:nvSpPr>
        <p:spPr bwMode="auto">
          <a:xfrm>
            <a:off x="381000" y="1896070"/>
            <a:ext cx="8749440" cy="923330"/>
          </a:xfrm>
          <a:prstGeom prst="rect">
            <a:avLst/>
          </a:prstGeom>
          <a:noFill/>
          <a:ln w="9525">
            <a:noFill/>
            <a:miter lim="800000"/>
            <a:headEnd/>
            <a:tailEnd/>
          </a:ln>
        </p:spPr>
        <p:txBody>
          <a:bodyPr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000" dirty="0">
                <a:solidFill>
                  <a:schemeClr val="bg2"/>
                </a:solidFill>
              </a:rPr>
              <a:t>  barred   unbarred             </a:t>
            </a:r>
            <a:r>
              <a:rPr lang="en-GB" sz="2000" dirty="0" smtClean="0">
                <a:solidFill>
                  <a:schemeClr val="bg2"/>
                </a:solidFill>
              </a:rPr>
              <a:t>         </a:t>
            </a:r>
            <a:r>
              <a:rPr lang="en-GB" sz="2000" dirty="0">
                <a:solidFill>
                  <a:schemeClr val="bg2"/>
                </a:solidFill>
              </a:rPr>
              <a:t>E0  -  E7  </a:t>
            </a:r>
            <a:r>
              <a:rPr lang="en-GB" sz="2000" dirty="0" smtClean="0">
                <a:solidFill>
                  <a:schemeClr val="bg2"/>
                </a:solidFill>
              </a:rPr>
              <a:t>                         </a:t>
            </a:r>
            <a:r>
              <a:rPr lang="en-GB" sz="2000" dirty="0" err="1" smtClean="0">
                <a:solidFill>
                  <a:schemeClr val="bg2"/>
                </a:solidFill>
              </a:rPr>
              <a:t>Irr</a:t>
            </a:r>
            <a:r>
              <a:rPr lang="en-GB" sz="2000" dirty="0" smtClean="0">
                <a:solidFill>
                  <a:schemeClr val="bg2"/>
                </a:solidFill>
              </a:rPr>
              <a:t> </a:t>
            </a:r>
            <a:r>
              <a:rPr lang="en-GB" sz="2000" dirty="0">
                <a:solidFill>
                  <a:schemeClr val="bg2"/>
                </a:solidFill>
              </a:rPr>
              <a:t>I  </a:t>
            </a:r>
            <a:r>
              <a:rPr lang="en-GB" sz="2000" dirty="0" smtClean="0">
                <a:solidFill>
                  <a:schemeClr val="bg2"/>
                </a:solidFill>
              </a:rPr>
              <a:t>             </a:t>
            </a:r>
            <a:r>
              <a:rPr lang="en-GB" sz="2000" dirty="0" err="1">
                <a:solidFill>
                  <a:schemeClr val="bg2"/>
                </a:solidFill>
              </a:rPr>
              <a:t>Irr</a:t>
            </a:r>
            <a:r>
              <a:rPr lang="en-GB" sz="2000" dirty="0">
                <a:solidFill>
                  <a:schemeClr val="bg2"/>
                </a:solidFill>
              </a:rPr>
              <a:t> II</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000" dirty="0" err="1">
                <a:solidFill>
                  <a:schemeClr val="bg2"/>
                </a:solidFill>
              </a:rPr>
              <a:t>SBa-SBc</a:t>
            </a:r>
            <a:r>
              <a:rPr lang="en-GB" sz="2000" dirty="0">
                <a:solidFill>
                  <a:schemeClr val="bg2"/>
                </a:solidFill>
              </a:rPr>
              <a:t>    Sa-Sc                                    </a:t>
            </a:r>
            <a:r>
              <a:rPr lang="en-GB" sz="2000" dirty="0" smtClean="0">
                <a:solidFill>
                  <a:schemeClr val="bg2"/>
                </a:solidFill>
              </a:rPr>
              <a:t>                         “hints of           </a:t>
            </a:r>
            <a:r>
              <a:rPr lang="en-GB" sz="2000" dirty="0">
                <a:solidFill>
                  <a:schemeClr val="bg2"/>
                </a:solidFill>
              </a:rPr>
              <a:t>truly</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000" dirty="0">
                <a:solidFill>
                  <a:schemeClr val="bg2"/>
                </a:solidFill>
              </a:rPr>
              <a:t>                                                                     </a:t>
            </a:r>
            <a:r>
              <a:rPr lang="en-GB" sz="2000" dirty="0" smtClean="0">
                <a:solidFill>
                  <a:schemeClr val="bg2"/>
                </a:solidFill>
              </a:rPr>
              <a:t>                    structure"      </a:t>
            </a:r>
            <a:r>
              <a:rPr lang="en-GB" sz="2000" dirty="0">
                <a:solidFill>
                  <a:schemeClr val="bg2"/>
                </a:solidFill>
              </a:rPr>
              <a:t>irregular</a:t>
            </a:r>
          </a:p>
        </p:txBody>
      </p:sp>
      <p:sp>
        <p:nvSpPr>
          <p:cNvPr id="5125" name="Line 4"/>
          <p:cNvSpPr>
            <a:spLocks noChangeShapeType="1"/>
          </p:cNvSpPr>
          <p:nvPr/>
        </p:nvSpPr>
        <p:spPr bwMode="auto">
          <a:xfrm>
            <a:off x="1556640" y="1591047"/>
            <a:ext cx="272160" cy="313953"/>
          </a:xfrm>
          <a:prstGeom prst="line">
            <a:avLst/>
          </a:prstGeom>
          <a:noFill/>
          <a:ln w="25400">
            <a:solidFill>
              <a:srgbClr val="FF0000"/>
            </a:solidFill>
            <a:round/>
            <a:headEnd/>
            <a:tailEnd/>
          </a:ln>
        </p:spPr>
        <p:txBody>
          <a:bodyPr lIns="82945" tIns="41473" rIns="82945" bIns="41473"/>
          <a:lstStyle/>
          <a:p>
            <a:endParaRPr lang="en-US"/>
          </a:p>
        </p:txBody>
      </p:sp>
      <p:sp>
        <p:nvSpPr>
          <p:cNvPr id="5126" name="Line 5"/>
          <p:cNvSpPr>
            <a:spLocks noChangeShapeType="1"/>
          </p:cNvSpPr>
          <p:nvPr/>
        </p:nvSpPr>
        <p:spPr bwMode="auto">
          <a:xfrm flipH="1">
            <a:off x="929615" y="1625211"/>
            <a:ext cx="243360" cy="324034"/>
          </a:xfrm>
          <a:prstGeom prst="line">
            <a:avLst/>
          </a:prstGeom>
          <a:noFill/>
          <a:ln w="25400">
            <a:solidFill>
              <a:srgbClr val="FF0000"/>
            </a:solidFill>
            <a:round/>
            <a:headEnd/>
            <a:tailEnd/>
          </a:ln>
        </p:spPr>
        <p:txBody>
          <a:bodyPr lIns="82945" tIns="41473" rIns="82945" bIns="41473"/>
          <a:lstStyle/>
          <a:p>
            <a:endParaRPr lang="en-US"/>
          </a:p>
        </p:txBody>
      </p:sp>
      <p:sp>
        <p:nvSpPr>
          <p:cNvPr id="5127" name="Line 6"/>
          <p:cNvSpPr>
            <a:spLocks noChangeShapeType="1"/>
          </p:cNvSpPr>
          <p:nvPr/>
        </p:nvSpPr>
        <p:spPr bwMode="auto">
          <a:xfrm>
            <a:off x="8305800" y="1524000"/>
            <a:ext cx="262080" cy="324034"/>
          </a:xfrm>
          <a:prstGeom prst="line">
            <a:avLst/>
          </a:prstGeom>
          <a:noFill/>
          <a:ln w="25400">
            <a:solidFill>
              <a:srgbClr val="FF0000"/>
            </a:solidFill>
            <a:round/>
            <a:headEnd/>
            <a:tailEnd/>
          </a:ln>
        </p:spPr>
        <p:txBody>
          <a:bodyPr lIns="82945" tIns="41473" rIns="82945" bIns="41473"/>
          <a:lstStyle/>
          <a:p>
            <a:endParaRPr lang="en-US"/>
          </a:p>
        </p:txBody>
      </p:sp>
      <p:sp>
        <p:nvSpPr>
          <p:cNvPr id="5128" name="Line 7"/>
          <p:cNvSpPr>
            <a:spLocks noChangeShapeType="1"/>
          </p:cNvSpPr>
          <p:nvPr/>
        </p:nvSpPr>
        <p:spPr bwMode="auto">
          <a:xfrm flipH="1">
            <a:off x="7391400" y="1524000"/>
            <a:ext cx="275040" cy="295231"/>
          </a:xfrm>
          <a:prstGeom prst="line">
            <a:avLst/>
          </a:prstGeom>
          <a:noFill/>
          <a:ln w="25400">
            <a:solidFill>
              <a:srgbClr val="FF0000"/>
            </a:solidFill>
            <a:round/>
            <a:headEnd/>
            <a:tailEnd/>
          </a:ln>
        </p:spPr>
        <p:txBody>
          <a:bodyPr lIns="82945" tIns="41473" rIns="82945" bIns="41473"/>
          <a:lstStyle/>
          <a:p>
            <a:endParaRPr lang="en-US"/>
          </a:p>
        </p:txBody>
      </p:sp>
      <p:sp>
        <p:nvSpPr>
          <p:cNvPr id="5129" name="Text Box 9"/>
          <p:cNvSpPr txBox="1">
            <a:spLocks noChangeArrowheads="1"/>
          </p:cNvSpPr>
          <p:nvPr/>
        </p:nvSpPr>
        <p:spPr bwMode="auto">
          <a:xfrm>
            <a:off x="305435" y="6324600"/>
            <a:ext cx="8294400" cy="369332"/>
          </a:xfrm>
          <a:prstGeom prst="rect">
            <a:avLst/>
          </a:prstGeom>
          <a:noFill/>
          <a:ln w="9525">
            <a:noFill/>
            <a:miter lim="800000"/>
            <a:headEnd/>
            <a:tailEnd/>
          </a:ln>
        </p:spPr>
        <p:txBody>
          <a:bodyPr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400" dirty="0">
                <a:solidFill>
                  <a:schemeClr val="bg2"/>
                </a:solidFill>
              </a:rPr>
              <a:t>First classified by Hubble in 1924  =&gt; "tuning fork </a:t>
            </a:r>
            <a:r>
              <a:rPr lang="en-GB" sz="2400" dirty="0" smtClean="0">
                <a:solidFill>
                  <a:schemeClr val="bg2"/>
                </a:solidFill>
              </a:rPr>
              <a:t>diagram“:</a:t>
            </a:r>
            <a:endParaRPr lang="en-GB" sz="2400" dirty="0">
              <a:solidFill>
                <a:schemeClr val="bg2"/>
              </a:solidFill>
            </a:endParaRPr>
          </a:p>
        </p:txBody>
      </p:sp>
      <p:sp>
        <p:nvSpPr>
          <p:cNvPr id="20" name="Slide Number Placeholder 19"/>
          <p:cNvSpPr>
            <a:spLocks noGrp="1"/>
          </p:cNvSpPr>
          <p:nvPr>
            <p:ph type="sldNum" sz="quarter" idx="12"/>
          </p:nvPr>
        </p:nvSpPr>
        <p:spPr>
          <a:xfrm>
            <a:off x="7162800" y="6248400"/>
            <a:ext cx="1905000" cy="457200"/>
          </a:xfrm>
        </p:spPr>
        <p:txBody>
          <a:bodyPr/>
          <a:lstStyle/>
          <a:p>
            <a:fld id="{E5AAAF5C-DF8C-4373-B17A-01F3A89A83A8}" type="slidenum">
              <a:rPr lang="en-US" smtClean="0"/>
              <a:pPr/>
              <a:t>4</a:t>
            </a:fld>
            <a:endParaRPr lang="en-US" dirty="0"/>
          </a:p>
        </p:txBody>
      </p:sp>
      <p:pic>
        <p:nvPicPr>
          <p:cNvPr id="1165314" name="Picture 2" descr="http://www.constellation-guide.com/wp-content/uploads/2012/09/NGC-7479.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667000"/>
            <a:ext cx="2308994" cy="23692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0" y="5102423"/>
            <a:ext cx="1495922" cy="338554"/>
          </a:xfrm>
          <a:prstGeom prst="rect">
            <a:avLst/>
          </a:prstGeom>
          <a:noFill/>
        </p:spPr>
        <p:txBody>
          <a:bodyPr wrap="none" rtlCol="0">
            <a:spAutoFit/>
          </a:bodyPr>
          <a:lstStyle/>
          <a:p>
            <a:r>
              <a:rPr lang="en-US" sz="1600" dirty="0" smtClean="0"/>
              <a:t>a barred spiral</a:t>
            </a:r>
            <a:endParaRPr lang="en-US" sz="1600" dirty="0"/>
          </a:p>
        </p:txBody>
      </p:sp>
      <p:sp>
        <p:nvSpPr>
          <p:cNvPr id="4" name="AutoShape 4" descr="data:image/jpeg;base64,/9j/4AAQSkZJRgABAQAAAQABAAD/2wCEAAkGBxQSEhQUExQVFhQXFxcYGBcXFxgYHBcXHBgYGBoaFxcYHCggHBolGxkYITEhJSkrLi4uHB8zODMsNygtLisBCgoKDg0OFxAQGiwcHBwsLCwsLCwsLCwsLCwsLCwsLCwsLCwsLCwsLCwsLCwsLCwsLCwsLCwsLCwsKyw3LCssK//AABEIAQsAvQMBIgACEQEDEQH/xAAbAAACAwEBAQAAAAAAAAAAAAABAgADBAUGB//EADYQAAEDAgMFBgYCAgIDAAAAAAEAAhEDIQQSMQVBUWHwEyJxgZGhBrHB0eHxFDIjUkKSFTNy/8QAGAEBAQEBAQAAAAAAAAAAAAAAAAECAwT/xAAdEQEBAQEBAQADAQAAAAAAAAAAARECEjEDIVFB/9oADAMBAAIRAxEAPwD5I1RRMAN60yh69FCpM9Rw3KSghCCdxECxmTJ5Wi3K90CUAKMIJmgn3+59kUrU0IBQqKkIJ85iJMTMTaRaY43KjQiFKkIkIICQgip8kUCoiUAqHZF5BNjEGLwYOhsDBjfpISEW+iiKiETgckiYFVEIUhREtQVkqAoIoGA6+yNRsHfGokRIOhjwSBFFRM98mSfbyUDvS3mgghTQgigVGEQpCii0DegraTAS0OdlG9xBOXyFzuShqAKTbf19UwCEKAFqictsDH75WtYjqyVWBVITKKCshNNkVFQrksqx1+XQSQgMqZkECVUVhFQKBAQiEEQEECICtxAZbJmjK2cxH9470ZQO7MwDeNSUjVBEZtyCACZFBrU5EJgRGg1mbzEaaxG/igAoAQmY2T9Sma3rzCIYgUBDKrAxENU0VBQBWFqGVUVlqhCchKWoFKEJ4UyT1HzQVwlITkJVdAhAjqycpXBBUAipCIVZQBNCATIOvsrYL69DEV2vptbh2tc4OdDnSSO4N5t8lygoDZFZ/cauf4BanLCAJBg3BIiRJEjiJBFuB4I02EzG4SfBMZjjGl9NbD1lNAATBqbIrGtUCBqcU/mr6bDcDQ6zwF7qxlLj1wU0ZuzT9nY8bdeK1MwxJDQCTOkX4aDekNFTWsZXM5R+EmRbTS14pOzjdKupjLk4pMvBagOM6HdN9PIQdVU+lp6oLK9Kn2NMtcTUJdnbFgP+Jnn9Fhha6TM5a0uAEwC4w1snedzd5KzvarCqyEqdyTrrrcqgIEIlX4TGPpTkIExMgHTxHMqjIAJE6b44cuaigAjnPKI8eKLVWUARhQJmlRTAWHXBQBSFbUaJ7pJHEiD6SUUAFa1n58f2kAWqkzqFmhWU1oZTVlGju691so0hvHUfeFi1qRmbTMcuHPqPRXU6K208NwWlmGWbWsYsMXMcHMJa5sFpGoOu7ekdSXVGFU/jLPpfLkPoQqDSXYdSgHgRf8/NZ30FrUxyq9HLHMTYg/LQ8lmcxdXEYeDu0BsZ1AOvG9x4jcsb2WK1KljFEePPSFU5u/ritNZqzvWowpeFWVa8QkWoFISuCclKTCqKwoAgFIVDBMEAnaTpNuH49VDBCvDfp0OuCqaFfTEqKuY24B5fP8rTRp7t2qShTjVb8LTnrrksWtSLKFHl5rpYTBFxAAkkwOimwOHEjeN8WtyO70XYwmFvYeS49dOnPLLh8Jp11ot9PAi29dbD4Hl1+10qOA5Lje3WcvNjAaeXQUdgeU8F60bO9uh7qqrs8cFn2vmPG4jAEbvbnGvisFXDa+a9lisJb5cBfcuVXwQ3mNZtoInoLc7ZvLyOJoQfadQsVelz63r0WIwx1Ikb4PhN/NcbFU+o/K7Tpy6jkVBpYfdY6gXTqt164rBVausrFZg0HxVbo64q2oI6+ypW4yQpXJy2DBtGvJIiEyowgCmatBhonaEidoWVWALTRCpYFsoi2t50/KzasjXhWnXxG7eINjyldPC0JWLCtXawVOVy6dOY6GCoTfrmvTbOwnIfa+5c/Z2Gkr1mzsMNwXl66d5MWYTBaLp0sGtGHorY1ik51jrth/iqurhV08qVzFq8Mzt5zFYRcDHYXXr5L22IpLgbRorn8dubrw+Noa6+k3vC4OMp6/pet2lT1Xm8a3Vd+K59RwKoj3WCsbQupXbvXNxBXolcawPFtLzr8xEcx0VVAm6vcs5XSMA9xIA3CY5CSfmT6qqUzkhVECYhLCaFUM1WAKsK1hUqrqa3YcfNZKQ5GNfyt9AkwCRAED3MDzWK1HRwzN9vt5LuYFgXGwft+iu9s8TELh07cx6fZVNeu2dTXmNlL1uA0Xmv116+OlTCsSUyrF25jy0FCootIpqhcXaLbLt1SuPtAi64du/43jtqN1v+V5bH7/2vVbWcvKbQd636Hv7Lf42u3ExT91tI05k+q5eIOsfvRdLFLm122Lt0xrv10Xp5cKw1Y5e6zuJJV7yOv2qHO6911jFVuVcpiUk+K0hk0JQEyBmq+mqGq2mFCNNNpmOuP2W2hqsNOy20Cudbjr4Z88Y4fbrcu/s4rzuHtqu3g3b5Gun106hcenTl7HZT16vAPsF4jZtfmvT7PxOi81+u32PT03KxYMPWstTXrpz08/XK1AlLmVb6i1ekwKz1wNpVtVvxmIXm9p4kXv15rjbtd+JjjbVqgjTf1O7cvK418rsbQrzP3Xn8ZVn3K7fjjPdczEuXNquW3EO5+PW/9rnVzu69ddy9MjjWaoqHK56peFuMEKDXRuB8Qo5VlbRc1RAIyoRdhmBzgDYE3PDnbgtOOZTbUc2k4vYDDXluUuHHLu9ViaVqwNHO9rS4NDnNaXOMBsmJPIalZv8AWp/DUnev3WqgdOvmhtXCChWqUg9lUMdAewy13MctyHayZ+Q+nks7sX46WHcuvhH6X/HX1XDp1SYBJMCBc2HDkJJW/C1o3W64b1z6jcr1OCxHXW9eiwWLj0XisJW1vFtOPJdXDYyOvFefrl256e7w2N5rfTxnNeJw+O3fVbqe0ea55Y1kr1hxaz18avOu2ksuIx/QU/aZHUxuNmQOa85tDF81TicdMrkYvFLpzwXr9K8ZX4lcbE1ZlWYiuubWqdW5L0c8uHV1TXf9VhrFW1HrM9112kc6rcUhRL1WVtmg4petFHFKT1+lRaAmRaLagWJEzrwEbylUIebaeKYOVYTtUVc0q9hus31VrHKLG6lU4HqVto1LLk0qvP8AK1UqqxYsdqjVW+nifJcCnVWltdc7y3OnoaWLOl1eMYuBTxEeY6Kb+R1Kx4anTvnG6rLUxszey5RxPMql+JVnBem+vi5WGtWWZ9ZZ31Vucs6bEPP2/CwVnFdnZezjiHhjSMxMCTxU+J/hyrhHZagAkSIgz4QrOpuJZc15tzlQ5+qsqGDayoc5dnMKiqJTEpJWkoytVarRyUw0ODwDnJIIJmxaN1tVj3JJTNI0tRKARRBCIKEqBRTNVgckCgKmC5rrq+m7rry9FmpO14EHcDzGulwLjdPgiCpjWtzH9fpXsq9fRYGP1Tdopi66Yq6XHroj2u/rrVc4P5omoQfLis4a6JrRfl7adBUPrLK+r5Ks1E8mulVDeyD+0BfnLezg5gAAQ6YiJtGtlgqVOCoc9IH+avlLWuhjnMdLSQQfCFbtHbdSr/7Hl3/0Zt4+a5dV3nzk39VWHcvA8FfM+m1a++izusraNSCJXodrbCYcJTxNOq1xJy1Kc95h3GOBCXqc2Sk52PKEpSi5qDl0ZIUsJ3H6IOaRYgg8DbmFRpTN5XMHdNoM2PKfDWyVGVERO3np9EqiinUTF44b5/CQP5IHCIKQvUzIq4PUzqnMiXqC/OoX3+SoDlMyYL3VEjnKrMoXJgZzkA/TrySZutEsqguKQyoSlLlUQFaaeJIESYO5ZJUlMNGoEag7o3a9WSlyWUQpTMAP9nR5TKV/LRB40VVplSVAoTyUQwKkpQ78qSgaVClBUlFO5yUFM5wLWgNggmTJ70xEjQRB0430CSeShpieHXonaRv5/j3VZKEqqsKEpCVHFE0xKjUpUagckjySOKBcoXdcUCuKBULtUIRARaUFEAJSlMQg5tgZ424afNUAgoFyBQKqtoCVRSVlEKjhHNElQQgSFJURCCBT0UKIFkEIUCUoIpj10FLblCoQiBChKYhIQiillQoF2nIe1z5ogzaJsb+n7PqgopKoI039ckITDieuagagrAUi6YhD5IEPmgCiUsIrYECVq2XsfEYhlJ9MU8tWuaAkkZXBgeS7gzKSZv8A1NtFpr/DlZjmMfUoNL80EmpHda17jIYe6GOkuFhDhMghY9QyuWfsoPdYf5h4Bb9lYepXLsppsa0S59Rxa0awCeJg+iumJCDitGD2XXqOrNaGTRYahMmHCMw7Mj+xc27RvARGxMZIHYGSBF2xeABOaA45m93UyE2GVmjkndEDrhyTbQ2XiaPaZqchj3Mc5tx3XPYXRqGEseA4gA5TwKvxGwsWOzAphxexjxlP9c7g0NdMQ+S2RukJ6i4yEjghMrbR+H8W5sikJlgDC4Bxzte4QJ1AYSQYIkWTYXYmKqsLyGhrWZgXOJ7oaH5QG5iCGuacpiA8HQp6hjE1hOkHzCDWq+tsvFMDiaIAaCSQW7s8xDrkdlUkC4yOnQrRs/Y1eu+k1hpCpVaHspkvksLsuecpbH9nRMw0mNJeomVz1AbiRbhpK0f+KxZAijIJGUgg5pyXbDu83/JTBIkDMJhQ7HxcN/wTnjJBBzZnMYC2HXBdUpgOFu+3iE9RcZifJIVvp7BxRYX9m3VgAzAlxebBsE3EgkGIBB3qo7ExfdPYnvkBkFpzS5rGlsG7S57AHaHM29wnqJlZUZWM4k8Ap/LPAK6NgUCxjFngFP5Z5Jo1u8E1QtytgEOvmM2PCAsP8k8kP5J4BXYY1EJYWf8AkHkicQeAU0x6v4VGNFAfx6lNrHPqtAc139v8BeS7IWi2QCSCe8BJMG2thtpV6vZODZcTTL4aGu7TJTc8EXdDGNaSAS1ouBJnzWHxr2toAOgMque2ws49lJ0v/Rtjay72G+I8SCHCp3mGmWHIzul1Qh0d3eAAeIsudlb1wqGwa7nUW5cvbVGU2OJtmeRlzRJaCHBwkXbcSFpwuGxeE/yhkNLM8y0tLJY3MC13GowSDPf4Eq6ptesDhYdGSo1ze63+1JwZTJt3srGhombBa9p7QqPwFVrnd1uJoNa0AABvY1LAAadxp8QCr+0O2jjqD3GlVY55q0n1chyw7s3VKbaheGt7Ms7TuiW92D/xXS2djMe0v7Whn7M0ntYQG/5c9IUwAGuzH+v+pF+8Cb8x+26zalJzXgFzC5xDGDMRSLGl3duQ0kDhLo1M04v4jxIuKsFrqxb3WWLsTTqmO7/uxp8o0splqteMGPqMrg1KZiiMTUDHAF9J73PLMzRDmg1ajsoMQTBMALe9u1WVIe6m4maxLsrhTJDKpbES0NcxjYAyh1gbrjU9t16eIcWPDYFKmIYyMjKgytjLEQPPfK0U/ifFGi6as92D3GX7lPU5deamUDa20cfh25agYGMPZAhjY7vbUxAs5oI7YCQBYwAQVzWfGGJFMUg5uQMLB3BOUsbTj/qxvpO8pdvbXrVg8VH5gXhx7rRcPxBmwG+o/wBeQXCWpEtd7G/F2JqiHubo4WYBZzazT7V6vhPIKjA/Edej2ZYW5qcBjy0F7Wh2fJm1yzNuBLdDC5CiZE136fxfimtDWua0NLcoaxojKWkAcpYPV3+zpQ/FmJzh+cBwpvpg5RZjrxfUggEE3kA6rhqJkXXoR8ZYrIxgc0BmXL3G2yhoA4RDYI0ueKOH+L6wcXOgkUH0KeWGBjXRlsAZDIGXSC1t7X86omQ1FFFFURRRRBFFFEEUUUQf/9k=">
            <a:hlinkClick r:id="rId5"/>
          </p:cNvPr>
          <p:cNvSpPr>
            <a:spLocks noChangeAspect="1" noChangeArrowheads="1"/>
          </p:cNvSpPr>
          <p:nvPr/>
        </p:nvSpPr>
        <p:spPr bwMode="auto">
          <a:xfrm>
            <a:off x="57150" y="-1790700"/>
            <a:ext cx="263842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65318" name="Picture 6" descr="http://messier.seds.org/Jpg/m8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929" y="2667000"/>
            <a:ext cx="2230341" cy="31587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17223" y="5845425"/>
            <a:ext cx="1845377" cy="338554"/>
          </a:xfrm>
          <a:prstGeom prst="rect">
            <a:avLst/>
          </a:prstGeom>
          <a:noFill/>
        </p:spPr>
        <p:txBody>
          <a:bodyPr wrap="none" rtlCol="0">
            <a:spAutoFit/>
          </a:bodyPr>
          <a:lstStyle/>
          <a:p>
            <a:r>
              <a:rPr lang="en-US" sz="1600" dirty="0" smtClean="0"/>
              <a:t>an elliptical galaxy</a:t>
            </a:r>
            <a:endParaRPr lang="en-US" sz="1600" dirty="0"/>
          </a:p>
        </p:txBody>
      </p:sp>
      <p:pic>
        <p:nvPicPr>
          <p:cNvPr id="1165320" name="Picture 8" descr="http://www.redorbit.com/media/gallery/hubble-space-telescope/medium/18_07ae5cbc77c008050b3145876e95bb6b.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34279" y="2991817"/>
            <a:ext cx="2664321" cy="22664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817488" y="5408711"/>
            <a:ext cx="1871025" cy="338554"/>
          </a:xfrm>
          <a:prstGeom prst="rect">
            <a:avLst/>
          </a:prstGeom>
          <a:noFill/>
        </p:spPr>
        <p:txBody>
          <a:bodyPr wrap="none" rtlCol="0">
            <a:spAutoFit/>
          </a:bodyPr>
          <a:lstStyle/>
          <a:p>
            <a:r>
              <a:rPr lang="en-US" sz="1600" dirty="0" smtClean="0"/>
              <a:t>an irregular galaxy</a:t>
            </a:r>
            <a:endParaRPr lang="en-US" sz="1600" dirty="0"/>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986" name="Picture 2" descr="virgo"/>
          <p:cNvPicPr>
            <a:picLocks noChangeAspect="1" noChangeArrowheads="1"/>
          </p:cNvPicPr>
          <p:nvPr/>
        </p:nvPicPr>
        <p:blipFill>
          <a:blip r:embed="rId3" cstate="print"/>
          <a:srcRect/>
          <a:stretch>
            <a:fillRect/>
          </a:stretch>
        </p:blipFill>
        <p:spPr bwMode="auto">
          <a:xfrm>
            <a:off x="2286000" y="76200"/>
            <a:ext cx="4815840" cy="6019800"/>
          </a:xfrm>
          <a:prstGeom prst="rect">
            <a:avLst/>
          </a:prstGeom>
          <a:noFill/>
        </p:spPr>
      </p:pic>
      <p:sp>
        <p:nvSpPr>
          <p:cNvPr id="1065987" name="Comment 3"/>
          <p:cNvSpPr>
            <a:spLocks noChangeArrowheads="1"/>
          </p:cNvSpPr>
          <p:nvPr/>
        </p:nvSpPr>
        <p:spPr bwMode="auto">
          <a:xfrm>
            <a:off x="685800" y="381000"/>
            <a:ext cx="1828800" cy="954107"/>
          </a:xfrm>
          <a:prstGeom prst="rect">
            <a:avLst/>
          </a:prstGeom>
          <a:solidFill>
            <a:srgbClr val="FCFF91"/>
          </a:solidFill>
          <a:ln w="9525">
            <a:solidFill>
              <a:srgbClr val="000000"/>
            </a:solidFill>
            <a:miter lim="800000"/>
            <a:headEnd/>
            <a:tailEnd/>
          </a:ln>
          <a:effectLst>
            <a:outerShdw algn="ctr" rotWithShape="0">
              <a:srgbClr val="808080"/>
            </a:outerShdw>
          </a:effectLst>
        </p:spPr>
        <p:txBody>
          <a:bodyPr>
            <a:spAutoFit/>
          </a:bodyPr>
          <a:lstStyle/>
          <a:p>
            <a:pPr>
              <a:spcBef>
                <a:spcPct val="50000"/>
              </a:spcBef>
            </a:pPr>
            <a:r>
              <a:rPr lang="en-US" b="1" dirty="0"/>
              <a:t>The center of the Virgo </a:t>
            </a:r>
            <a:r>
              <a:rPr lang="en-US" b="1" dirty="0" smtClean="0"/>
              <a:t>cluster, the closest cluster to the Local Group</a:t>
            </a:r>
            <a:endParaRPr lang="en-US" dirty="0"/>
          </a:p>
        </p:txBody>
      </p:sp>
      <p:sp>
        <p:nvSpPr>
          <p:cNvPr id="4" name="Slide Number Placeholder 3"/>
          <p:cNvSpPr>
            <a:spLocks noGrp="1"/>
          </p:cNvSpPr>
          <p:nvPr>
            <p:ph type="sldNum" sz="quarter" idx="12"/>
          </p:nvPr>
        </p:nvSpPr>
        <p:spPr/>
        <p:txBody>
          <a:bodyPr/>
          <a:lstStyle/>
          <a:p>
            <a:fld id="{E5AAAF5C-DF8C-4373-B17A-01F3A89A83A8}" type="slidenum">
              <a:rPr lang="en-US" smtClean="0"/>
              <a:pPr/>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2002" name="Picture 2" descr="http://nedwww.ipac.caltech.edu/level5/ESSAYS/Binggeli/figure1.gif"/>
          <p:cNvPicPr>
            <a:picLocks noChangeAspect="1" noChangeArrowheads="1"/>
          </p:cNvPicPr>
          <p:nvPr/>
        </p:nvPicPr>
        <p:blipFill>
          <a:blip r:embed="rId3" cstate="print"/>
          <a:srcRect/>
          <a:stretch>
            <a:fillRect/>
          </a:stretch>
        </p:blipFill>
        <p:spPr bwMode="auto">
          <a:xfrm>
            <a:off x="3562350" y="81075"/>
            <a:ext cx="4819650" cy="6776926"/>
          </a:xfrm>
          <a:prstGeom prst="rect">
            <a:avLst/>
          </a:prstGeom>
          <a:noFill/>
        </p:spPr>
      </p:pic>
      <p:sp>
        <p:nvSpPr>
          <p:cNvPr id="3" name="TextBox 2"/>
          <p:cNvSpPr txBox="1"/>
          <p:nvPr/>
        </p:nvSpPr>
        <p:spPr>
          <a:xfrm>
            <a:off x="457200" y="1066800"/>
            <a:ext cx="2895600" cy="1015663"/>
          </a:xfrm>
          <a:prstGeom prst="rect">
            <a:avLst/>
          </a:prstGeom>
          <a:noFill/>
        </p:spPr>
        <p:txBody>
          <a:bodyPr wrap="square" rtlCol="0">
            <a:spAutoFit/>
          </a:bodyPr>
          <a:lstStyle/>
          <a:p>
            <a:r>
              <a:rPr lang="en-US" sz="2000" dirty="0" smtClean="0"/>
              <a:t>Depiction of all known</a:t>
            </a:r>
          </a:p>
          <a:p>
            <a:r>
              <a:rPr lang="en-US" sz="2000" dirty="0" smtClean="0"/>
              <a:t>members (about 2500)  of Virgo Cluster</a:t>
            </a:r>
            <a:endParaRPr lang="en-US" sz="2000" dirty="0"/>
          </a:p>
        </p:txBody>
      </p:sp>
      <p:sp>
        <p:nvSpPr>
          <p:cNvPr id="4" name="Slide Number Placeholder 3"/>
          <p:cNvSpPr>
            <a:spLocks noGrp="1"/>
          </p:cNvSpPr>
          <p:nvPr>
            <p:ph type="sldNum" sz="quarter" idx="12"/>
          </p:nvPr>
        </p:nvSpPr>
        <p:spPr>
          <a:xfrm>
            <a:off x="7010400" y="6248400"/>
            <a:ext cx="1905000" cy="457200"/>
          </a:xfrm>
        </p:spPr>
        <p:txBody>
          <a:bodyPr/>
          <a:lstStyle/>
          <a:p>
            <a:fld id="{E5AAAF5C-DF8C-4373-B17A-01F3A89A83A8}" type="slidenum">
              <a:rPr lang="en-US" smtClean="0"/>
              <a:pPr/>
              <a:t>41</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154" name="Rectangle 2"/>
          <p:cNvSpPr>
            <a:spLocks noGrp="1" noChangeArrowheads="1"/>
          </p:cNvSpPr>
          <p:nvPr>
            <p:ph type="title" idx="4294967295"/>
          </p:nvPr>
        </p:nvSpPr>
        <p:spPr>
          <a:xfrm>
            <a:off x="685800" y="228600"/>
            <a:ext cx="7772400" cy="914400"/>
          </a:xfrm>
        </p:spPr>
        <p:txBody>
          <a:bodyPr/>
          <a:lstStyle/>
          <a:p>
            <a:r>
              <a:rPr lang="en-US" dirty="0"/>
              <a:t>Mass in clusters</a:t>
            </a:r>
          </a:p>
        </p:txBody>
      </p:sp>
      <p:sp>
        <p:nvSpPr>
          <p:cNvPr id="1073155" name="Rectangle 3"/>
          <p:cNvSpPr>
            <a:spLocks noGrp="1" noChangeArrowheads="1"/>
          </p:cNvSpPr>
          <p:nvPr>
            <p:ph type="body" idx="4294967295"/>
          </p:nvPr>
        </p:nvSpPr>
        <p:spPr>
          <a:xfrm>
            <a:off x="457200" y="1219200"/>
            <a:ext cx="7772400" cy="914400"/>
          </a:xfrm>
        </p:spPr>
        <p:txBody>
          <a:bodyPr/>
          <a:lstStyle/>
          <a:p>
            <a:r>
              <a:rPr lang="en-US" sz="2400" dirty="0" smtClean="0"/>
              <a:t>Quasi-spherical: orbits are like stars in a halo or Elliptical.  Measure galaxies’ Doppler shifts.</a:t>
            </a:r>
          </a:p>
          <a:p>
            <a:r>
              <a:rPr lang="en-US" sz="2400" dirty="0" smtClean="0"/>
              <a:t>Rough estimate: as we did for MW, for a galaxy of mass m orbiting with speed v in a cluster of mass M:</a:t>
            </a:r>
            <a:endParaRPr lang="en-US" sz="2400" baseline="-25000" dirty="0" smtClean="0"/>
          </a:p>
          <a:p>
            <a:endParaRPr lang="en-US" sz="2400" baseline="-25000" dirty="0" smtClean="0"/>
          </a:p>
          <a:p>
            <a:endParaRPr lang="en-US" sz="2400" baseline="-25000" dirty="0" smtClean="0"/>
          </a:p>
          <a:p>
            <a:pPr>
              <a:buNone/>
            </a:pPr>
            <a:endParaRPr lang="en-US" sz="2400" baseline="-25000" dirty="0"/>
          </a:p>
        </p:txBody>
      </p:sp>
      <p:graphicFrame>
        <p:nvGraphicFramePr>
          <p:cNvPr id="1073157" name="Object 5"/>
          <p:cNvGraphicFramePr>
            <a:graphicFrameLocks noChangeAspect="1"/>
          </p:cNvGraphicFramePr>
          <p:nvPr>
            <p:extLst>
              <p:ext uri="{D42A27DB-BD31-4B8C-83A1-F6EECF244321}">
                <p14:modId xmlns:p14="http://schemas.microsoft.com/office/powerpoint/2010/main" val="307221491"/>
              </p:ext>
            </p:extLst>
          </p:nvPr>
        </p:nvGraphicFramePr>
        <p:xfrm>
          <a:off x="3810000" y="3808413"/>
          <a:ext cx="1481138" cy="915987"/>
        </p:xfrm>
        <a:graphic>
          <a:graphicData uri="http://schemas.openxmlformats.org/presentationml/2006/ole">
            <mc:AlternateContent xmlns:mc="http://schemas.openxmlformats.org/markup-compatibility/2006">
              <mc:Choice xmlns:v="urn:schemas-microsoft-com:vml" Requires="v">
                <p:oleObj spid="_x0000_s1073399" name="Equation" r:id="rId4" imgW="635000" imgH="393700" progId="Equation.3">
                  <p:embed/>
                </p:oleObj>
              </mc:Choice>
              <mc:Fallback>
                <p:oleObj name="Equation" r:id="rId4" imgW="635000" imgH="393700" progId="Equation.3">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808413"/>
                        <a:ext cx="1481138" cy="915987"/>
                      </a:xfrm>
                      <a:prstGeom prst="rect">
                        <a:avLst/>
                      </a:prstGeom>
                      <a:solidFill>
                        <a:schemeClr val="tx1"/>
                      </a:solidFill>
                    </p:spPr>
                  </p:pic>
                </p:oleObj>
              </mc:Fallback>
            </mc:AlternateContent>
          </a:graphicData>
        </a:graphic>
      </p:graphicFrame>
      <p:graphicFrame>
        <p:nvGraphicFramePr>
          <p:cNvPr id="1073158" name="Object 6"/>
          <p:cNvGraphicFramePr>
            <a:graphicFrameLocks noChangeAspect="1"/>
          </p:cNvGraphicFramePr>
          <p:nvPr>
            <p:extLst>
              <p:ext uri="{D42A27DB-BD31-4B8C-83A1-F6EECF244321}">
                <p14:modId xmlns:p14="http://schemas.microsoft.com/office/powerpoint/2010/main" val="1042679747"/>
              </p:ext>
            </p:extLst>
          </p:nvPr>
        </p:nvGraphicFramePr>
        <p:xfrm>
          <a:off x="3552825" y="2859087"/>
          <a:ext cx="1885950" cy="835025"/>
        </p:xfrm>
        <a:graphic>
          <a:graphicData uri="http://schemas.openxmlformats.org/presentationml/2006/ole">
            <mc:AlternateContent xmlns:mc="http://schemas.openxmlformats.org/markup-compatibility/2006">
              <mc:Choice xmlns:v="urn:schemas-microsoft-com:vml" Requires="v">
                <p:oleObj spid="_x0000_s1073400" name="Equation" r:id="rId6" imgW="889000" imgH="393700" progId="Equation.3">
                  <p:embed/>
                </p:oleObj>
              </mc:Choice>
              <mc:Fallback>
                <p:oleObj name="Equation" r:id="rId6" imgW="889000" imgH="393700" progId="Equation.3">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2825" y="2859087"/>
                        <a:ext cx="1885950" cy="835025"/>
                      </a:xfrm>
                      <a:prstGeom prst="rect">
                        <a:avLst/>
                      </a:prstGeom>
                      <a:solidFill>
                        <a:schemeClr val="tx1"/>
                      </a:solidFill>
                    </p:spPr>
                  </p:pic>
                </p:oleObj>
              </mc:Fallback>
            </mc:AlternateContent>
          </a:graphicData>
        </a:graphic>
      </p:graphicFrame>
      <p:sp>
        <p:nvSpPr>
          <p:cNvPr id="7" name="TextBox 6"/>
          <p:cNvSpPr txBox="1"/>
          <p:nvPr/>
        </p:nvSpPr>
        <p:spPr>
          <a:xfrm>
            <a:off x="826212" y="3395008"/>
            <a:ext cx="7936788" cy="1938992"/>
          </a:xfrm>
          <a:prstGeom prst="rect">
            <a:avLst/>
          </a:prstGeom>
          <a:noFill/>
        </p:spPr>
        <p:txBody>
          <a:bodyPr wrap="none" rtlCol="0">
            <a:spAutoFit/>
          </a:bodyPr>
          <a:lstStyle/>
          <a:p>
            <a:r>
              <a:rPr lang="en-US" sz="2400" dirty="0" smtClean="0"/>
              <a:t>Then,</a:t>
            </a:r>
          </a:p>
          <a:p>
            <a:endParaRPr lang="en-US" sz="2400" dirty="0" smtClean="0"/>
          </a:p>
          <a:p>
            <a:endParaRPr lang="en-US" sz="2400" dirty="0" smtClean="0"/>
          </a:p>
          <a:p>
            <a:endParaRPr lang="en-US" sz="2400" dirty="0" smtClean="0"/>
          </a:p>
          <a:p>
            <a:r>
              <a:rPr lang="en-US" sz="2400" dirty="0" smtClean="0"/>
              <a:t>(How do we get good estimate of </a:t>
            </a:r>
            <a:r>
              <a:rPr lang="en-US" sz="2400" i="1" dirty="0" smtClean="0"/>
              <a:t>V</a:t>
            </a:r>
            <a:r>
              <a:rPr lang="en-US" sz="2400" dirty="0" smtClean="0"/>
              <a:t>?  How do we get </a:t>
            </a:r>
            <a:r>
              <a:rPr lang="en-US" sz="2400" i="1" dirty="0" smtClean="0"/>
              <a:t>R</a:t>
            </a:r>
            <a:r>
              <a:rPr lang="en-US" sz="2400" dirty="0" smtClean="0"/>
              <a:t>?)</a:t>
            </a:r>
            <a:endParaRPr lang="en-US" sz="2400" dirty="0"/>
          </a:p>
        </p:txBody>
      </p:sp>
      <p:sp>
        <p:nvSpPr>
          <p:cNvPr id="8" name="TextBox 7"/>
          <p:cNvSpPr txBox="1"/>
          <p:nvPr/>
        </p:nvSpPr>
        <p:spPr>
          <a:xfrm>
            <a:off x="457200" y="5410200"/>
            <a:ext cx="8077200" cy="1200329"/>
          </a:xfrm>
          <a:prstGeom prst="rect">
            <a:avLst/>
          </a:prstGeom>
          <a:noFill/>
        </p:spPr>
        <p:txBody>
          <a:bodyPr wrap="square" rtlCol="0">
            <a:spAutoFit/>
          </a:bodyPr>
          <a:lstStyle/>
          <a:p>
            <a:pPr>
              <a:buFont typeface="Arial" pitchFamily="34" charset="0"/>
              <a:buChar char="•"/>
            </a:pPr>
            <a:r>
              <a:rPr lang="en-US" sz="2400" dirty="0" smtClean="0"/>
              <a:t>  Result: typical speeds  400-1200 km/s, radii 1-10 Mpc,</a:t>
            </a:r>
          </a:p>
          <a:p>
            <a:r>
              <a:rPr lang="en-US" sz="2400" dirty="0"/>
              <a:t> </a:t>
            </a:r>
            <a:r>
              <a:rPr lang="en-US" sz="2400" dirty="0" smtClean="0"/>
              <a:t>  so masses up to 10</a:t>
            </a:r>
            <a:r>
              <a:rPr lang="en-US" sz="2400" baseline="30000" dirty="0" smtClean="0"/>
              <a:t>15</a:t>
            </a:r>
            <a:r>
              <a:rPr lang="en-US" sz="2400" dirty="0" smtClean="0"/>
              <a:t> M</a:t>
            </a:r>
            <a:r>
              <a:rPr lang="en-US" sz="2000" dirty="0" smtClean="0">
                <a:sym typeface="Wingdings 2"/>
              </a:rPr>
              <a:t>.</a:t>
            </a:r>
            <a:r>
              <a:rPr lang="en-US" sz="2400" dirty="0" smtClean="0">
                <a:sym typeface="Wingdings 2"/>
              </a:rPr>
              <a:t>  Luminous matter 10x less  =&gt; Dark Matter again!  First done by </a:t>
            </a:r>
            <a:r>
              <a:rPr lang="en-US" sz="2400" dirty="0" err="1" smtClean="0">
                <a:sym typeface="Wingdings 2"/>
              </a:rPr>
              <a:t>Zwicky</a:t>
            </a:r>
            <a:r>
              <a:rPr lang="en-US" sz="2400" dirty="0" smtClean="0">
                <a:sym typeface="Wingdings 2"/>
              </a:rPr>
              <a:t> in 1933.</a:t>
            </a:r>
            <a:endParaRPr lang="en-US" sz="2000" dirty="0"/>
          </a:p>
        </p:txBody>
      </p:sp>
      <p:sp>
        <p:nvSpPr>
          <p:cNvPr id="9" name="Slide Number Placeholder 8"/>
          <p:cNvSpPr>
            <a:spLocks noGrp="1"/>
          </p:cNvSpPr>
          <p:nvPr>
            <p:ph type="sldNum" sz="quarter" idx="12"/>
          </p:nvPr>
        </p:nvSpPr>
        <p:spPr>
          <a:xfrm>
            <a:off x="6858000" y="6400800"/>
            <a:ext cx="1905000" cy="457200"/>
          </a:xfrm>
        </p:spPr>
        <p:txBody>
          <a:bodyPr/>
          <a:lstStyle/>
          <a:p>
            <a:fld id="{E5AAAF5C-DF8C-4373-B17A-01F3A89A83A8}" type="slidenum">
              <a:rPr lang="en-US" smtClean="0"/>
              <a:pPr/>
              <a:t>42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7906" name="Picture 2" descr="http://chandra.harvard.edu/mess/images/prod_thumbs/61.jpg"/>
          <p:cNvPicPr>
            <a:picLocks noChangeAspect="1" noChangeArrowheads="1"/>
          </p:cNvPicPr>
          <p:nvPr/>
        </p:nvPicPr>
        <p:blipFill>
          <a:blip r:embed="rId3" cstate="print"/>
          <a:srcRect/>
          <a:stretch>
            <a:fillRect/>
          </a:stretch>
        </p:blipFill>
        <p:spPr bwMode="auto">
          <a:xfrm>
            <a:off x="1219200" y="1371600"/>
            <a:ext cx="6629400" cy="5126736"/>
          </a:xfrm>
          <a:prstGeom prst="rect">
            <a:avLst/>
          </a:prstGeom>
          <a:noFill/>
        </p:spPr>
      </p:pic>
      <p:sp>
        <p:nvSpPr>
          <p:cNvPr id="3" name="TextBox 2"/>
          <p:cNvSpPr txBox="1"/>
          <p:nvPr/>
        </p:nvSpPr>
        <p:spPr>
          <a:xfrm>
            <a:off x="457200" y="304800"/>
            <a:ext cx="8534400" cy="830997"/>
          </a:xfrm>
          <a:prstGeom prst="rect">
            <a:avLst/>
          </a:prstGeom>
          <a:noFill/>
        </p:spPr>
        <p:txBody>
          <a:bodyPr wrap="square" rtlCol="0">
            <a:spAutoFit/>
          </a:bodyPr>
          <a:lstStyle/>
          <a:p>
            <a:r>
              <a:rPr lang="en-US" sz="2400" dirty="0" smtClean="0">
                <a:latin typeface="+mn-lt"/>
              </a:rPr>
              <a:t>In many clusters, even most of the “normal” matter is not in galaxies, but in hot gas between them (revealed by X-rays).</a:t>
            </a:r>
            <a:endParaRPr lang="en-US" sz="2400" dirty="0">
              <a:latin typeface="+mn-lt"/>
            </a:endParaRPr>
          </a:p>
        </p:txBody>
      </p:sp>
      <p:sp>
        <p:nvSpPr>
          <p:cNvPr id="4" name="Slide Number Placeholder 3"/>
          <p:cNvSpPr>
            <a:spLocks noGrp="1"/>
          </p:cNvSpPr>
          <p:nvPr>
            <p:ph type="sldNum" sz="quarter" idx="12"/>
          </p:nvPr>
        </p:nvSpPr>
        <p:spPr/>
        <p:txBody>
          <a:bodyPr/>
          <a:lstStyle/>
          <a:p>
            <a:fld id="{E5AAAF5C-DF8C-4373-B17A-01F3A89A83A8}" type="slidenum">
              <a:rPr lang="en-US" smtClean="0"/>
              <a:pPr/>
              <a:t>43</a:t>
            </a:fld>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010" name="Rectangle 2"/>
          <p:cNvSpPr>
            <a:spLocks noGrp="1" noChangeArrowheads="1"/>
          </p:cNvSpPr>
          <p:nvPr>
            <p:ph type="title"/>
          </p:nvPr>
        </p:nvSpPr>
        <p:spPr>
          <a:xfrm>
            <a:off x="152400" y="152400"/>
            <a:ext cx="8839200" cy="1143000"/>
          </a:xfrm>
        </p:spPr>
        <p:txBody>
          <a:bodyPr/>
          <a:lstStyle/>
          <a:p>
            <a:r>
              <a:rPr lang="en-US" dirty="0" err="1"/>
              <a:t>Superclusters</a:t>
            </a:r>
            <a:r>
              <a:rPr lang="en-US" dirty="0"/>
              <a:t>: </a:t>
            </a:r>
            <a:r>
              <a:rPr lang="en-US" dirty="0" smtClean="0"/>
              <a:t>they contain clusters and groups</a:t>
            </a:r>
            <a:endParaRPr lang="en-US" dirty="0"/>
          </a:p>
        </p:txBody>
      </p:sp>
      <p:sp>
        <p:nvSpPr>
          <p:cNvPr id="1067011" name="Rectangle 3"/>
          <p:cNvSpPr>
            <a:spLocks noGrp="1" noChangeArrowheads="1"/>
          </p:cNvSpPr>
          <p:nvPr>
            <p:ph type="body" idx="1"/>
          </p:nvPr>
        </p:nvSpPr>
        <p:spPr>
          <a:xfrm>
            <a:off x="381000" y="1600200"/>
            <a:ext cx="8305800" cy="3505200"/>
          </a:xfrm>
        </p:spPr>
        <p:txBody>
          <a:bodyPr/>
          <a:lstStyle/>
          <a:p>
            <a:r>
              <a:rPr lang="en-US" sz="2400" dirty="0"/>
              <a:t>Sizes up to 50 </a:t>
            </a:r>
            <a:r>
              <a:rPr lang="en-US" sz="2400" dirty="0" err="1"/>
              <a:t>Mpc</a:t>
            </a:r>
            <a:r>
              <a:rPr lang="en-US" sz="2400" dirty="0">
                <a:ea typeface="ヒラギノ角ゴ Pro W3" pitchFamily="-128" charset="-128"/>
              </a:rPr>
              <a:t>, </a:t>
            </a:r>
            <a:r>
              <a:rPr lang="en-US" sz="2400" dirty="0"/>
              <a:t>10</a:t>
            </a:r>
            <a:r>
              <a:rPr lang="en-US" sz="2400" baseline="30000" dirty="0"/>
              <a:t>15</a:t>
            </a:r>
            <a:r>
              <a:rPr lang="en-US" sz="2400" dirty="0"/>
              <a:t> - 10</a:t>
            </a:r>
            <a:r>
              <a:rPr lang="en-US" sz="2400" baseline="30000" dirty="0"/>
              <a:t>16</a:t>
            </a:r>
            <a:r>
              <a:rPr lang="en-US" sz="2400" dirty="0"/>
              <a:t> M</a:t>
            </a:r>
            <a:r>
              <a:rPr lang="en-US" sz="2400" baseline="-25000" dirty="0">
                <a:sym typeface="Wingdings" pitchFamily="2" charset="2"/>
              </a:rPr>
              <a:t></a:t>
            </a:r>
            <a:r>
              <a:rPr lang="en-US" sz="2400" dirty="0"/>
              <a:t>.</a:t>
            </a:r>
            <a:endParaRPr lang="en-US" sz="2400" baseline="-25000" dirty="0"/>
          </a:p>
          <a:p>
            <a:pPr>
              <a:buNone/>
            </a:pPr>
            <a:endParaRPr lang="en-US" sz="2400" dirty="0">
              <a:ea typeface="ヒラギノ角ゴ Pro W3" pitchFamily="-128" charset="-128"/>
            </a:endParaRPr>
          </a:p>
          <a:p>
            <a:r>
              <a:rPr lang="en-US" sz="2400" dirty="0"/>
              <a:t>Often long and filamentary in shape. </a:t>
            </a:r>
          </a:p>
          <a:p>
            <a:pPr>
              <a:buNone/>
            </a:pPr>
            <a:endParaRPr lang="en-US" sz="2400" dirty="0"/>
          </a:p>
        </p:txBody>
      </p:sp>
      <p:sp>
        <p:nvSpPr>
          <p:cNvPr id="4" name="Slide Number Placeholder 3"/>
          <p:cNvSpPr>
            <a:spLocks noGrp="1"/>
          </p:cNvSpPr>
          <p:nvPr>
            <p:ph type="sldNum" sz="quarter" idx="12"/>
          </p:nvPr>
        </p:nvSpPr>
        <p:spPr/>
        <p:txBody>
          <a:bodyPr/>
          <a:lstStyle/>
          <a:p>
            <a:fld id="{3AEB77F9-2B45-4A2A-9AA1-49554572984B}" type="slidenum">
              <a:rPr lang="en-US" smtClean="0"/>
              <a:pPr/>
              <a:t>44</a:t>
            </a:fld>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34" name="Rectangle 2"/>
          <p:cNvSpPr>
            <a:spLocks noGrp="1" noChangeArrowheads="1"/>
          </p:cNvSpPr>
          <p:nvPr>
            <p:ph type="title"/>
          </p:nvPr>
        </p:nvSpPr>
        <p:spPr>
          <a:xfrm>
            <a:off x="685800" y="228600"/>
            <a:ext cx="7772400" cy="1143000"/>
          </a:xfrm>
        </p:spPr>
        <p:txBody>
          <a:bodyPr/>
          <a:lstStyle/>
          <a:p>
            <a:r>
              <a:rPr lang="en-US" dirty="0"/>
              <a:t>Local </a:t>
            </a:r>
            <a:r>
              <a:rPr lang="en-US" dirty="0" err="1"/>
              <a:t>Supercluster</a:t>
            </a:r>
            <a:endParaRPr lang="en-US" dirty="0"/>
          </a:p>
        </p:txBody>
      </p:sp>
      <p:sp>
        <p:nvSpPr>
          <p:cNvPr id="1068035" name="Rectangle 3"/>
          <p:cNvSpPr>
            <a:spLocks noGrp="1" noChangeArrowheads="1"/>
          </p:cNvSpPr>
          <p:nvPr>
            <p:ph type="body" idx="1"/>
          </p:nvPr>
        </p:nvSpPr>
        <p:spPr>
          <a:xfrm>
            <a:off x="76200" y="1219200"/>
            <a:ext cx="3886200" cy="5181600"/>
          </a:xfrm>
        </p:spPr>
        <p:txBody>
          <a:bodyPr/>
          <a:lstStyle/>
          <a:p>
            <a:r>
              <a:rPr lang="en-US" sz="2400" dirty="0" smtClean="0"/>
              <a:t>Dominated by </a:t>
            </a:r>
            <a:r>
              <a:rPr lang="en-US" sz="2400" dirty="0"/>
              <a:t>the Virgo Cluster.</a:t>
            </a:r>
          </a:p>
          <a:p>
            <a:endParaRPr lang="en-US" sz="2400" dirty="0"/>
          </a:p>
          <a:p>
            <a:r>
              <a:rPr lang="en-US" sz="2400" dirty="0"/>
              <a:t>Size: </a:t>
            </a:r>
            <a:r>
              <a:rPr lang="en-US" sz="2400" dirty="0" smtClean="0"/>
              <a:t>~30 </a:t>
            </a:r>
            <a:r>
              <a:rPr lang="en-US" sz="2400" dirty="0" err="1"/>
              <a:t>Mpc</a:t>
            </a:r>
            <a:r>
              <a:rPr lang="en-US" sz="2400" dirty="0">
                <a:ea typeface="ヒラギノ角ゴ Pro W3" pitchFamily="-128" charset="-128"/>
              </a:rPr>
              <a:t>, </a:t>
            </a:r>
            <a:r>
              <a:rPr lang="en-US" sz="2400" dirty="0"/>
              <a:t>mass: ~10</a:t>
            </a:r>
            <a:r>
              <a:rPr lang="en-US" sz="2400" baseline="30000" dirty="0"/>
              <a:t>15</a:t>
            </a:r>
            <a:r>
              <a:rPr lang="en-US" sz="2400" dirty="0"/>
              <a:t> M</a:t>
            </a:r>
            <a:r>
              <a:rPr lang="en-US" sz="2400" baseline="-25000" dirty="0">
                <a:sym typeface="Wingdings" pitchFamily="2" charset="2"/>
              </a:rPr>
              <a:t></a:t>
            </a:r>
            <a:r>
              <a:rPr lang="en-US" sz="2400" dirty="0"/>
              <a:t> </a:t>
            </a:r>
            <a:endParaRPr lang="en-US" sz="2400" dirty="0" smtClean="0"/>
          </a:p>
          <a:p>
            <a:pPr>
              <a:buNone/>
            </a:pPr>
            <a:endParaRPr lang="en-US" sz="2400" dirty="0"/>
          </a:p>
          <a:p>
            <a:r>
              <a:rPr lang="en-US" sz="2400" dirty="0"/>
              <a:t>The Local Group is on the outskirts of the Local </a:t>
            </a:r>
            <a:r>
              <a:rPr lang="en-US" sz="2400" dirty="0" err="1"/>
              <a:t>Supercluster</a:t>
            </a:r>
            <a:r>
              <a:rPr lang="en-US" sz="2400" dirty="0"/>
              <a:t>, and </a:t>
            </a:r>
            <a:r>
              <a:rPr lang="en-US" sz="2400" dirty="0" smtClean="0"/>
              <a:t>“falling into” </a:t>
            </a:r>
            <a:r>
              <a:rPr lang="en-US" sz="2400" dirty="0"/>
              <a:t>the Virgo Cluster at about 3</a:t>
            </a:r>
            <a:r>
              <a:rPr lang="en-US" sz="2400" dirty="0" smtClean="0"/>
              <a:t>00 km/s now (how do we measure this, and what do we mean by it?)</a:t>
            </a:r>
          </a:p>
        </p:txBody>
      </p:sp>
      <p:cxnSp>
        <p:nvCxnSpPr>
          <p:cNvPr id="15" name="Straight Arrow Connector 14"/>
          <p:cNvCxnSpPr/>
          <p:nvPr/>
        </p:nvCxnSpPr>
        <p:spPr bwMode="auto">
          <a:xfrm>
            <a:off x="4343400" y="6096000"/>
            <a:ext cx="4267200" cy="1588"/>
          </a:xfrm>
          <a:prstGeom prst="straightConnector1">
            <a:avLst/>
          </a:prstGeom>
          <a:solidFill>
            <a:schemeClr val="accent1"/>
          </a:solidFill>
          <a:ln w="38100" cap="flat" cmpd="sng" algn="ctr">
            <a:solidFill>
              <a:srgbClr val="004080"/>
            </a:solidFill>
            <a:prstDash val="solid"/>
            <a:round/>
            <a:headEnd type="arrow"/>
            <a:tailEnd type="arrow"/>
          </a:ln>
          <a:effectLst/>
        </p:spPr>
      </p:cxnSp>
      <p:sp>
        <p:nvSpPr>
          <p:cNvPr id="16" name="TextBox 15"/>
          <p:cNvSpPr txBox="1"/>
          <p:nvPr/>
        </p:nvSpPr>
        <p:spPr>
          <a:xfrm>
            <a:off x="6019800" y="6172200"/>
            <a:ext cx="941283" cy="369332"/>
          </a:xfrm>
          <a:prstGeom prst="rect">
            <a:avLst/>
          </a:prstGeom>
          <a:noFill/>
        </p:spPr>
        <p:txBody>
          <a:bodyPr wrap="none" rtlCol="0">
            <a:spAutoFit/>
          </a:bodyPr>
          <a:lstStyle/>
          <a:p>
            <a:r>
              <a:rPr lang="en-US" sz="1800" dirty="0" smtClean="0"/>
              <a:t>30 </a:t>
            </a:r>
            <a:r>
              <a:rPr lang="en-US" sz="1800" dirty="0" err="1" smtClean="0"/>
              <a:t>Mpc</a:t>
            </a:r>
            <a:endParaRPr lang="en-US" sz="1800" dirty="0"/>
          </a:p>
        </p:txBody>
      </p:sp>
      <p:sp>
        <p:nvSpPr>
          <p:cNvPr id="7" name="Slide Number Placeholder 6"/>
          <p:cNvSpPr>
            <a:spLocks noGrp="1"/>
          </p:cNvSpPr>
          <p:nvPr>
            <p:ph type="sldNum" sz="quarter" idx="12"/>
          </p:nvPr>
        </p:nvSpPr>
        <p:spPr/>
        <p:txBody>
          <a:bodyPr/>
          <a:lstStyle/>
          <a:p>
            <a:fld id="{3AEB77F9-2B45-4A2A-9AA1-49554572984B}" type="slidenum">
              <a:rPr lang="en-US" smtClean="0"/>
              <a:pPr/>
              <a:t>45</a:t>
            </a:fld>
            <a:endParaRPr lang="en-US"/>
          </a:p>
        </p:txBody>
      </p:sp>
      <p:pic>
        <p:nvPicPr>
          <p:cNvPr id="1162244" name="Picture 4" descr="http://dkl3fnj1o5loa.cloudfront.net/wp-content/uploads/2011/03/virgo-supercluster-630x630.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31000" contrast="1000"/>
                    </a14:imgEffect>
                  </a14:imgLayer>
                </a14:imgProps>
              </a:ext>
              <a:ext uri="{28A0092B-C50C-407E-A947-70E740481C1C}">
                <a14:useLocalDpi xmlns:a14="http://schemas.microsoft.com/office/drawing/2010/main" val="0"/>
              </a:ext>
            </a:extLst>
          </a:blip>
          <a:srcRect t="10866" b="9277"/>
          <a:stretch/>
        </p:blipFill>
        <p:spPr bwMode="auto">
          <a:xfrm>
            <a:off x="3843337" y="1661160"/>
            <a:ext cx="5267325" cy="42062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490" name="Rectangle 2"/>
          <p:cNvSpPr>
            <a:spLocks noGrp="1" noChangeArrowheads="1"/>
          </p:cNvSpPr>
          <p:nvPr>
            <p:ph type="title"/>
          </p:nvPr>
        </p:nvSpPr>
        <p:spPr/>
        <p:txBody>
          <a:bodyPr/>
          <a:lstStyle/>
          <a:p>
            <a:r>
              <a:rPr lang="en-US" dirty="0"/>
              <a:t>Large </a:t>
            </a:r>
            <a:r>
              <a:rPr lang="en-US" dirty="0" smtClean="0"/>
              <a:t>Scale </a:t>
            </a:r>
            <a:r>
              <a:rPr lang="en-US" dirty="0"/>
              <a:t>S</a:t>
            </a:r>
            <a:r>
              <a:rPr lang="en-US" dirty="0" smtClean="0"/>
              <a:t>tructure</a:t>
            </a:r>
            <a:endParaRPr lang="en-US" dirty="0"/>
          </a:p>
        </p:txBody>
      </p:sp>
      <p:sp>
        <p:nvSpPr>
          <p:cNvPr id="1087491" name="Rectangle 3"/>
          <p:cNvSpPr>
            <a:spLocks noGrp="1" noChangeArrowheads="1"/>
          </p:cNvSpPr>
          <p:nvPr>
            <p:ph type="body" idx="1"/>
          </p:nvPr>
        </p:nvSpPr>
        <p:spPr>
          <a:xfrm>
            <a:off x="609600" y="1219200"/>
            <a:ext cx="7924800" cy="5181600"/>
          </a:xfrm>
        </p:spPr>
        <p:txBody>
          <a:bodyPr/>
          <a:lstStyle/>
          <a:p>
            <a:pPr>
              <a:spcBef>
                <a:spcPct val="50000"/>
              </a:spcBef>
            </a:pPr>
            <a:r>
              <a:rPr lang="en-US" sz="2000" dirty="0"/>
              <a:t>Large scale structure of the Universe </a:t>
            </a:r>
            <a:r>
              <a:rPr lang="en-US" sz="2000" dirty="0" smtClean="0"/>
              <a:t>(“2MASS” project):  redshifts for 45,000</a:t>
            </a:r>
            <a:r>
              <a:rPr lang="en-US" sz="2000" baseline="30000" dirty="0" smtClean="0"/>
              <a:t> </a:t>
            </a:r>
            <a:r>
              <a:rPr lang="en-US" sz="2000" dirty="0" smtClean="0"/>
              <a:t>galaxies.  Color coded by redshift.  Furthest here about 115 Mpc.</a:t>
            </a:r>
            <a:endParaRPr lang="en-US" sz="2000" dirty="0"/>
          </a:p>
          <a:p>
            <a:endParaRPr lang="en-US" sz="2000" dirty="0"/>
          </a:p>
        </p:txBody>
      </p:sp>
      <p:pic>
        <p:nvPicPr>
          <p:cNvPr id="1140738" name="Picture 2" descr="http://web.ipac.caltech.edu/staff/jarrett/papers/LSS/jarrett_Fig1.jpg">
            <a:hlinkClick r:id="rId3"/>
          </p:cNvPr>
          <p:cNvPicPr>
            <a:picLocks noChangeAspect="1" noChangeArrowheads="1"/>
          </p:cNvPicPr>
          <p:nvPr/>
        </p:nvPicPr>
        <p:blipFill>
          <a:blip r:embed="rId4" cstate="print"/>
          <a:srcRect/>
          <a:stretch>
            <a:fillRect/>
          </a:stretch>
        </p:blipFill>
        <p:spPr bwMode="auto">
          <a:xfrm>
            <a:off x="457200" y="2356584"/>
            <a:ext cx="8305800" cy="4196616"/>
          </a:xfrm>
          <a:prstGeom prst="rect">
            <a:avLst/>
          </a:prstGeom>
          <a:noFill/>
        </p:spPr>
      </p:pic>
      <p:sp>
        <p:nvSpPr>
          <p:cNvPr id="5" name="Slide Number Placeholder 4"/>
          <p:cNvSpPr>
            <a:spLocks noGrp="1"/>
          </p:cNvSpPr>
          <p:nvPr>
            <p:ph type="sldNum" sz="quarter" idx="12"/>
          </p:nvPr>
        </p:nvSpPr>
        <p:spPr>
          <a:xfrm>
            <a:off x="7162800" y="6553200"/>
            <a:ext cx="1905000" cy="457200"/>
          </a:xfrm>
        </p:spPr>
        <p:txBody>
          <a:bodyPr/>
          <a:lstStyle/>
          <a:p>
            <a:fld id="{3AEB77F9-2B45-4A2A-9AA1-49554572984B}" type="slidenum">
              <a:rPr lang="en-US" smtClean="0"/>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p:cNvCxnSpPr/>
          <p:nvPr/>
        </p:nvCxnSpPr>
        <p:spPr bwMode="auto">
          <a:xfrm flipH="1" flipV="1">
            <a:off x="1808640" y="180019"/>
            <a:ext cx="2" cy="6601783"/>
          </a:xfrm>
          <a:prstGeom prst="straightConnector1">
            <a:avLst/>
          </a:prstGeom>
          <a:solidFill>
            <a:srgbClr val="00B8FF"/>
          </a:solidFill>
          <a:ln w="31750" cap="flat" cmpd="sng" algn="ctr">
            <a:solidFill>
              <a:srgbClr val="0070C0"/>
            </a:solidFill>
            <a:prstDash val="solid"/>
            <a:round/>
            <a:headEnd type="arrow"/>
            <a:tailEnd type="arrow"/>
          </a:ln>
          <a:effectLst/>
        </p:spPr>
      </p:cxnSp>
      <p:sp>
        <p:nvSpPr>
          <p:cNvPr id="5" name="TextBox 4"/>
          <p:cNvSpPr txBox="1"/>
          <p:nvPr/>
        </p:nvSpPr>
        <p:spPr>
          <a:xfrm>
            <a:off x="148319" y="871292"/>
            <a:ext cx="1209462" cy="699309"/>
          </a:xfrm>
          <a:prstGeom prst="rect">
            <a:avLst/>
          </a:prstGeom>
          <a:noFill/>
        </p:spPr>
        <p:txBody>
          <a:bodyPr wrap="none" lIns="82945" tIns="41473" rIns="82945" bIns="41473" rtlCol="0">
            <a:spAutoFit/>
          </a:bodyPr>
          <a:lstStyle/>
          <a:p>
            <a:r>
              <a:rPr lang="en-US" sz="2000" dirty="0" smtClean="0"/>
              <a:t>The local</a:t>
            </a:r>
          </a:p>
          <a:p>
            <a:r>
              <a:rPr lang="en-US" sz="2000" dirty="0" smtClean="0"/>
              <a:t>universe</a:t>
            </a:r>
            <a:endParaRPr lang="en-US" sz="2000" dirty="0"/>
          </a:p>
        </p:txBody>
      </p:sp>
      <p:sp>
        <p:nvSpPr>
          <p:cNvPr id="6" name="TextBox 5"/>
          <p:cNvSpPr txBox="1"/>
          <p:nvPr/>
        </p:nvSpPr>
        <p:spPr>
          <a:xfrm>
            <a:off x="609600" y="3193751"/>
            <a:ext cx="1150151" cy="391533"/>
          </a:xfrm>
          <a:prstGeom prst="rect">
            <a:avLst/>
          </a:prstGeom>
          <a:noFill/>
        </p:spPr>
        <p:txBody>
          <a:bodyPr wrap="none" lIns="82945" tIns="41473" rIns="82945" bIns="41473" rtlCol="0">
            <a:spAutoFit/>
          </a:bodyPr>
          <a:lstStyle/>
          <a:p>
            <a:r>
              <a:rPr lang="en-US" sz="2000" dirty="0" smtClean="0">
                <a:solidFill>
                  <a:schemeClr val="bg2"/>
                </a:solidFill>
              </a:rPr>
              <a:t>500 Mpc</a:t>
            </a:r>
            <a:endParaRPr lang="en-US" sz="2000" dirty="0">
              <a:solidFill>
                <a:schemeClr val="bg2"/>
              </a:solidFill>
            </a:endParaRPr>
          </a:p>
        </p:txBody>
      </p:sp>
      <p:sp>
        <p:nvSpPr>
          <p:cNvPr id="7" name="Slide Number Placeholder 6"/>
          <p:cNvSpPr>
            <a:spLocks noGrp="1"/>
          </p:cNvSpPr>
          <p:nvPr>
            <p:ph type="sldNum" sz="quarter" idx="12"/>
          </p:nvPr>
        </p:nvSpPr>
        <p:spPr>
          <a:xfrm>
            <a:off x="7239000" y="6400800"/>
            <a:ext cx="1905000" cy="457200"/>
          </a:xfrm>
        </p:spPr>
        <p:txBody>
          <a:bodyPr/>
          <a:lstStyle/>
          <a:p>
            <a:fld id="{E5AAAF5C-DF8C-4373-B17A-01F3A89A83A8}" type="slidenum">
              <a:rPr lang="en-US" smtClean="0"/>
              <a:pPr/>
              <a:t>47</a:t>
            </a:fld>
            <a:endParaRPr lang="en-US" dirty="0"/>
          </a:p>
        </p:txBody>
      </p:sp>
      <p:sp>
        <p:nvSpPr>
          <p:cNvPr id="3" name="TextBox 2"/>
          <p:cNvSpPr txBox="1"/>
          <p:nvPr/>
        </p:nvSpPr>
        <p:spPr>
          <a:xfrm>
            <a:off x="76200" y="5105400"/>
            <a:ext cx="1659429" cy="923330"/>
          </a:xfrm>
          <a:prstGeom prst="rect">
            <a:avLst/>
          </a:prstGeom>
          <a:noFill/>
        </p:spPr>
        <p:txBody>
          <a:bodyPr wrap="none" rtlCol="0">
            <a:spAutoFit/>
          </a:bodyPr>
          <a:lstStyle/>
          <a:p>
            <a:r>
              <a:rPr lang="en-US" sz="1800" dirty="0" smtClean="0"/>
              <a:t>What about</a:t>
            </a:r>
          </a:p>
          <a:p>
            <a:r>
              <a:rPr lang="en-US" sz="1800" dirty="0"/>
              <a:t>o</a:t>
            </a:r>
            <a:r>
              <a:rPr lang="en-US" sz="1800" dirty="0" smtClean="0"/>
              <a:t>n even larger</a:t>
            </a:r>
          </a:p>
          <a:p>
            <a:r>
              <a:rPr lang="en-US" sz="1800" dirty="0"/>
              <a:t>s</a:t>
            </a:r>
            <a:r>
              <a:rPr lang="en-US" sz="1800" dirty="0" smtClean="0"/>
              <a:t>cales?</a:t>
            </a:r>
            <a:endParaRPr lang="en-US" sz="1800" dirty="0"/>
          </a:p>
        </p:txBody>
      </p:sp>
      <p:pic>
        <p:nvPicPr>
          <p:cNvPr id="8" name="Picture 2" descr="http://dolio.lh.net/~apw/astro/images/supercls.gif"/>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4000"/>
                    </a14:imgEffect>
                  </a14:imgLayer>
                </a14:imgProps>
              </a:ext>
              <a:ext uri="{28A0092B-C50C-407E-A947-70E740481C1C}">
                <a14:useLocalDpi xmlns:a14="http://schemas.microsoft.com/office/drawing/2010/main" val="0"/>
              </a:ext>
            </a:extLst>
          </a:blip>
          <a:srcRect/>
          <a:stretch>
            <a:fillRect/>
          </a:stretch>
        </p:blipFill>
        <p:spPr bwMode="auto">
          <a:xfrm>
            <a:off x="1981200" y="218983"/>
            <a:ext cx="7000336" cy="65628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514" name="Rectangle 2"/>
          <p:cNvSpPr>
            <a:spLocks noGrp="1" noChangeArrowheads="1"/>
          </p:cNvSpPr>
          <p:nvPr>
            <p:ph type="title"/>
          </p:nvPr>
        </p:nvSpPr>
        <p:spPr/>
        <p:txBody>
          <a:bodyPr/>
          <a:lstStyle/>
          <a:p>
            <a:r>
              <a:rPr lang="en-US" dirty="0"/>
              <a:t>Slices through </a:t>
            </a:r>
            <a:r>
              <a:rPr lang="en-US" dirty="0" smtClean="0"/>
              <a:t>Large </a:t>
            </a:r>
            <a:r>
              <a:rPr lang="en-US" dirty="0"/>
              <a:t>S</a:t>
            </a:r>
            <a:r>
              <a:rPr lang="en-US" dirty="0" smtClean="0"/>
              <a:t>cale </a:t>
            </a:r>
            <a:r>
              <a:rPr lang="en-US" dirty="0"/>
              <a:t>S</a:t>
            </a:r>
            <a:r>
              <a:rPr lang="en-US" dirty="0" smtClean="0"/>
              <a:t>tructure</a:t>
            </a:r>
            <a:endParaRPr lang="en-US" dirty="0"/>
          </a:p>
        </p:txBody>
      </p:sp>
      <p:sp>
        <p:nvSpPr>
          <p:cNvPr id="1088515" name="Rectangle 3"/>
          <p:cNvSpPr>
            <a:spLocks noGrp="1" noChangeArrowheads="1"/>
          </p:cNvSpPr>
          <p:nvPr>
            <p:ph type="body" idx="1"/>
          </p:nvPr>
        </p:nvSpPr>
        <p:spPr>
          <a:xfrm>
            <a:off x="152400" y="1066800"/>
            <a:ext cx="8839200" cy="5181600"/>
          </a:xfrm>
        </p:spPr>
        <p:txBody>
          <a:bodyPr/>
          <a:lstStyle/>
          <a:p>
            <a:pPr>
              <a:spcBef>
                <a:spcPct val="0"/>
              </a:spcBef>
            </a:pPr>
            <a:r>
              <a:rPr lang="en-US" sz="2400" dirty="0" smtClean="0"/>
              <a:t>We see </a:t>
            </a:r>
            <a:r>
              <a:rPr lang="en-US" sz="2400" u="sng" dirty="0" smtClean="0"/>
              <a:t>filaments</a:t>
            </a:r>
            <a:r>
              <a:rPr lang="en-US" sz="2400" dirty="0" smtClean="0"/>
              <a:t> of clusters and </a:t>
            </a:r>
            <a:r>
              <a:rPr lang="en-US" sz="2400" dirty="0" err="1" smtClean="0"/>
              <a:t>superclusters</a:t>
            </a:r>
            <a:r>
              <a:rPr lang="en-US" sz="2400" dirty="0" smtClean="0"/>
              <a:t>, (occupying</a:t>
            </a:r>
            <a:r>
              <a:rPr lang="en-US" sz="2400" dirty="0" smtClean="0">
                <a:solidFill>
                  <a:srgbClr val="000000"/>
                </a:solidFill>
              </a:rPr>
              <a:t> </a:t>
            </a:r>
            <a:r>
              <a:rPr lang="en-US" sz="2400" dirty="0">
                <a:solidFill>
                  <a:srgbClr val="000000"/>
                </a:solidFill>
              </a:rPr>
              <a:t>~10% of the Universe</a:t>
            </a:r>
            <a:r>
              <a:rPr lang="en-US" sz="2400" dirty="0" smtClean="0">
                <a:solidFill>
                  <a:srgbClr val="000000"/>
                </a:solidFill>
              </a:rPr>
              <a:t>), surrounding </a:t>
            </a:r>
            <a:r>
              <a:rPr lang="en-US" sz="2400" u="sng" dirty="0" smtClean="0">
                <a:solidFill>
                  <a:srgbClr val="000000"/>
                </a:solidFill>
              </a:rPr>
              <a:t>voids</a:t>
            </a:r>
            <a:r>
              <a:rPr lang="en-US" sz="2400" dirty="0" smtClean="0">
                <a:solidFill>
                  <a:srgbClr val="000000"/>
                </a:solidFill>
              </a:rPr>
              <a:t> of 25-50 </a:t>
            </a:r>
            <a:r>
              <a:rPr lang="en-US" sz="2400" dirty="0" err="1">
                <a:solidFill>
                  <a:srgbClr val="000000"/>
                </a:solidFill>
              </a:rPr>
              <a:t>Mpc</a:t>
            </a:r>
            <a:r>
              <a:rPr lang="en-US" sz="2400" dirty="0">
                <a:solidFill>
                  <a:srgbClr val="000000"/>
                </a:solidFill>
              </a:rPr>
              <a:t> </a:t>
            </a:r>
            <a:r>
              <a:rPr lang="en-US" sz="2400" dirty="0" smtClean="0">
                <a:solidFill>
                  <a:srgbClr val="000000"/>
                </a:solidFill>
              </a:rPr>
              <a:t>diameter (5-10 </a:t>
            </a:r>
            <a:r>
              <a:rPr lang="en-US" sz="2400" dirty="0">
                <a:solidFill>
                  <a:srgbClr val="000000"/>
                </a:solidFill>
              </a:rPr>
              <a:t>times fewer galaxies than in </a:t>
            </a:r>
            <a:r>
              <a:rPr lang="en-US" sz="2400" dirty="0" err="1" smtClean="0">
                <a:solidFill>
                  <a:srgbClr val="000000"/>
                </a:solidFill>
              </a:rPr>
              <a:t>superclusters</a:t>
            </a:r>
            <a:r>
              <a:rPr lang="en-US" sz="2400" dirty="0" smtClean="0">
                <a:solidFill>
                  <a:srgbClr val="000000"/>
                </a:solidFill>
              </a:rPr>
              <a:t>).</a:t>
            </a:r>
            <a:endParaRPr lang="en-US" sz="2400" dirty="0">
              <a:solidFill>
                <a:schemeClr val="tx1"/>
              </a:solidFill>
              <a:latin typeface="Times New Roman" pitchFamily="18" charset="0"/>
            </a:endParaRPr>
          </a:p>
          <a:p>
            <a:endParaRPr lang="en-US" sz="2400" dirty="0"/>
          </a:p>
        </p:txBody>
      </p:sp>
      <p:pic>
        <p:nvPicPr>
          <p:cNvPr id="1088516" name="Picture 4" descr="ch26_fig26_22a"/>
          <p:cNvPicPr>
            <a:picLocks noChangeAspect="1" noChangeArrowheads="1"/>
          </p:cNvPicPr>
          <p:nvPr/>
        </p:nvPicPr>
        <p:blipFill>
          <a:blip r:embed="rId3" cstate="print"/>
          <a:srcRect/>
          <a:stretch>
            <a:fillRect/>
          </a:stretch>
        </p:blipFill>
        <p:spPr bwMode="auto">
          <a:xfrm>
            <a:off x="2743200" y="2664649"/>
            <a:ext cx="6324600" cy="4117151"/>
          </a:xfrm>
          <a:prstGeom prst="rect">
            <a:avLst/>
          </a:prstGeom>
          <a:noFill/>
        </p:spPr>
      </p:pic>
      <p:pic>
        <p:nvPicPr>
          <p:cNvPr id="5" name="Picture 6" descr="http://www2.aao.gov.au/2dFGRS/Public/Pics/2dF3D.jpg"/>
          <p:cNvPicPr>
            <a:picLocks noChangeAspect="1" noChangeArrowheads="1"/>
          </p:cNvPicPr>
          <p:nvPr/>
        </p:nvPicPr>
        <p:blipFill>
          <a:blip r:embed="rId4" cstate="print">
            <a:lum bright="20000"/>
          </a:blip>
          <a:srcRect l="15852" t="4434" r="1268" b="35473"/>
          <a:stretch>
            <a:fillRect/>
          </a:stretch>
        </p:blipFill>
        <p:spPr bwMode="auto">
          <a:xfrm>
            <a:off x="-1" y="2362201"/>
            <a:ext cx="2694701" cy="1676399"/>
          </a:xfrm>
          <a:prstGeom prst="rect">
            <a:avLst/>
          </a:prstGeom>
          <a:noFill/>
        </p:spPr>
      </p:pic>
      <p:sp>
        <p:nvSpPr>
          <p:cNvPr id="6" name="Slide Number Placeholder 5"/>
          <p:cNvSpPr>
            <a:spLocks noGrp="1"/>
          </p:cNvSpPr>
          <p:nvPr>
            <p:ph type="sldNum" sz="quarter" idx="12"/>
          </p:nvPr>
        </p:nvSpPr>
        <p:spPr>
          <a:xfrm>
            <a:off x="6858000" y="6400800"/>
            <a:ext cx="1905000" cy="457200"/>
          </a:xfrm>
        </p:spPr>
        <p:txBody>
          <a:bodyPr/>
          <a:lstStyle/>
          <a:p>
            <a:fld id="{3AEB77F9-2B45-4A2A-9AA1-49554572984B}" type="slidenum">
              <a:rPr lang="en-US" smtClean="0"/>
              <a:pPr/>
              <a:t>48</a:t>
            </a:fld>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5585" y="76200"/>
            <a:ext cx="4649030" cy="584775"/>
          </a:xfrm>
          <a:prstGeom prst="rect">
            <a:avLst/>
          </a:prstGeom>
          <a:noFill/>
        </p:spPr>
        <p:txBody>
          <a:bodyPr wrap="none" rtlCol="0">
            <a:spAutoFit/>
          </a:bodyPr>
          <a:lstStyle/>
          <a:p>
            <a:r>
              <a:rPr lang="en-US" sz="3200" dirty="0" smtClean="0"/>
              <a:t>How Do Galaxies Form?</a:t>
            </a:r>
            <a:endParaRPr lang="en-US" sz="3200" dirty="0"/>
          </a:p>
        </p:txBody>
      </p:sp>
      <p:sp>
        <p:nvSpPr>
          <p:cNvPr id="3" name="TextBox 2"/>
          <p:cNvSpPr txBox="1"/>
          <p:nvPr/>
        </p:nvSpPr>
        <p:spPr>
          <a:xfrm>
            <a:off x="228600" y="645616"/>
            <a:ext cx="8763000" cy="4154984"/>
          </a:xfrm>
          <a:prstGeom prst="rect">
            <a:avLst/>
          </a:prstGeom>
          <a:noFill/>
        </p:spPr>
        <p:txBody>
          <a:bodyPr wrap="square" rtlCol="0">
            <a:spAutoFit/>
          </a:bodyPr>
          <a:lstStyle/>
          <a:p>
            <a:pPr>
              <a:buFont typeface="Arial" pitchFamily="34" charset="0"/>
              <a:buChar char="•"/>
            </a:pPr>
            <a:r>
              <a:rPr lang="en-US" sz="2400" dirty="0" smtClean="0"/>
              <a:t> More difficult to understand than star formation.  All happened long ago.</a:t>
            </a:r>
          </a:p>
          <a:p>
            <a:pPr>
              <a:buFont typeface="Arial" pitchFamily="34" charset="0"/>
              <a:buChar char="•"/>
            </a:pPr>
            <a:endParaRPr lang="en-US" sz="2400" dirty="0" smtClean="0"/>
          </a:p>
          <a:p>
            <a:pPr>
              <a:buFont typeface="Arial" pitchFamily="34" charset="0"/>
              <a:buChar char="•"/>
            </a:pPr>
            <a:r>
              <a:rPr lang="en-US" sz="2400" dirty="0" smtClean="0"/>
              <a:t> But the further we look, the further back we look in time:</a:t>
            </a:r>
          </a:p>
          <a:p>
            <a:r>
              <a:rPr lang="en-US" sz="2400" dirty="0" smtClean="0"/>
              <a:t>e.g. 1000 </a:t>
            </a:r>
            <a:r>
              <a:rPr lang="en-US" sz="2400" dirty="0" err="1" smtClean="0"/>
              <a:t>Mpc</a:t>
            </a:r>
            <a:r>
              <a:rPr lang="en-US" sz="2400" dirty="0" smtClean="0"/>
              <a:t>  =&gt; 3 </a:t>
            </a:r>
            <a:r>
              <a:rPr lang="en-US" sz="2400" dirty="0" err="1" smtClean="0"/>
              <a:t>Gyr</a:t>
            </a:r>
            <a:endParaRPr lang="en-US" sz="2400" dirty="0" smtClean="0"/>
          </a:p>
          <a:p>
            <a:endParaRPr lang="en-US" sz="2400" dirty="0" smtClean="0"/>
          </a:p>
          <a:p>
            <a:pPr>
              <a:buFont typeface="Arial" pitchFamily="34" charset="0"/>
              <a:buChar char="•"/>
            </a:pPr>
            <a:r>
              <a:rPr lang="en-US" sz="2400" dirty="0" smtClean="0"/>
              <a:t> Hence push to identify the faintest, furthest galaxies in</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400" dirty="0" smtClean="0"/>
              <a:t>order to understand formation and evolution.  Because of the</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400" dirty="0" smtClean="0"/>
              <a:t>distance, angular sizes are small.  Emission greatly </a:t>
            </a:r>
            <a:r>
              <a:rPr lang="en-US" sz="2400" dirty="0" err="1" smtClean="0"/>
              <a:t>redshifted</a:t>
            </a:r>
            <a:r>
              <a:rPr lang="en-US" sz="2400" dirty="0" smtClean="0"/>
              <a:t>.</a:t>
            </a:r>
            <a:br>
              <a:rPr lang="en-US" sz="2400" dirty="0" smtClean="0"/>
            </a:br>
            <a:r>
              <a:rPr lang="en-US" sz="2400" dirty="0" smtClean="0"/>
              <a:t>Can’t watch galaxies evolve but must infer evolution from snapshots of different times.  All this makes </a:t>
            </a:r>
            <a:r>
              <a:rPr lang="en-US" sz="2400" smtClean="0"/>
              <a:t>it difficult</a:t>
            </a:r>
            <a:r>
              <a:rPr lang="en-US" sz="2400" dirty="0" smtClean="0"/>
              <a:t>!</a:t>
            </a:r>
          </a:p>
        </p:txBody>
      </p:sp>
      <p:sp>
        <p:nvSpPr>
          <p:cNvPr id="5" name="TextBox 4"/>
          <p:cNvSpPr txBox="1"/>
          <p:nvPr/>
        </p:nvSpPr>
        <p:spPr>
          <a:xfrm>
            <a:off x="228600" y="4766608"/>
            <a:ext cx="8458200" cy="1938992"/>
          </a:xfrm>
          <a:prstGeom prst="rect">
            <a:avLst/>
          </a:prstGeom>
          <a:noFill/>
        </p:spPr>
        <p:txBody>
          <a:bodyPr wrap="square" rtlCol="0">
            <a:spAutoFit/>
          </a:bodyPr>
          <a:lstStyle/>
          <a:p>
            <a:pPr>
              <a:buFont typeface="Arial" pitchFamily="34" charset="0"/>
              <a:buChar char="•"/>
            </a:pPr>
            <a:r>
              <a:rPr lang="en-GB" sz="2400" u="sng" dirty="0" smtClean="0">
                <a:solidFill>
                  <a:schemeClr val="bg2"/>
                </a:solidFill>
              </a:rPr>
              <a:t> Old idea</a:t>
            </a:r>
            <a:r>
              <a:rPr lang="en-GB" sz="2400" dirty="0" smtClean="0">
                <a:solidFill>
                  <a:schemeClr val="bg2"/>
                </a:solidFill>
              </a:rPr>
              <a:t>: a galaxy forms from a single large collapsing cloud of gas, like Solar Nebula.</a:t>
            </a:r>
            <a:endParaRPr lang="en-US" sz="2400" dirty="0" smtClean="0"/>
          </a:p>
          <a:p>
            <a:pPr>
              <a:buFont typeface="Arial" pitchFamily="34" charset="0"/>
              <a:buChar char="•"/>
            </a:pPr>
            <a:r>
              <a:rPr lang="en-GB" sz="2400" u="sng" dirty="0" smtClean="0">
                <a:solidFill>
                  <a:schemeClr val="bg2"/>
                </a:solidFill>
              </a:rPr>
              <a:t> New idea</a:t>
            </a:r>
            <a:r>
              <a:rPr lang="en-GB" sz="2400" dirty="0" smtClean="0">
                <a:solidFill>
                  <a:schemeClr val="bg2"/>
                </a:solidFill>
              </a:rPr>
              <a:t>: observations and theory indicate that "sub-galactic" fragments of size several hundred parsecs were the first things to form.   Hundreds might merge to form a galaxy.</a:t>
            </a:r>
            <a:endParaRPr lang="en-US" sz="2400" dirty="0" smtClean="0"/>
          </a:p>
        </p:txBody>
      </p:sp>
      <p:sp>
        <p:nvSpPr>
          <p:cNvPr id="6" name="Slide Number Placeholder 5"/>
          <p:cNvSpPr>
            <a:spLocks noGrp="1"/>
          </p:cNvSpPr>
          <p:nvPr>
            <p:ph type="sldNum" sz="quarter" idx="12"/>
          </p:nvPr>
        </p:nvSpPr>
        <p:spPr>
          <a:xfrm>
            <a:off x="6858000" y="6400800"/>
            <a:ext cx="1905000" cy="457200"/>
          </a:xfrm>
        </p:spPr>
        <p:txBody>
          <a:bodyPr/>
          <a:lstStyle/>
          <a:p>
            <a:fld id="{E5AAAF5C-DF8C-4373-B17A-01F3A89A83A8}" type="slidenum">
              <a:rPr lang="en-US" smtClean="0"/>
              <a:pPr/>
              <a:t>49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6342" name="Picture 6" descr="http://starburstfound.org/wp-content/uploads/2012/02/tuningfork.jpg">
            <a:hlinkClick r:id="rId3"/>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2000"/>
                    </a14:imgEffect>
                  </a14:imgLayer>
                </a14:imgProps>
              </a:ext>
              <a:ext uri="{28A0092B-C50C-407E-A947-70E740481C1C}">
                <a14:useLocalDpi xmlns:a14="http://schemas.microsoft.com/office/drawing/2010/main" val="0"/>
              </a:ext>
            </a:extLst>
          </a:blip>
          <a:srcRect t="12506" b="9949"/>
          <a:stretch/>
        </p:blipFill>
        <p:spPr bwMode="auto">
          <a:xfrm>
            <a:off x="609600" y="90551"/>
            <a:ext cx="7415778" cy="3185791"/>
          </a:xfrm>
          <a:prstGeom prst="rect">
            <a:avLst/>
          </a:prstGeom>
          <a:noFill/>
          <a:extLst>
            <a:ext uri="{909E8E84-426E-40DD-AFC4-6F175D3DCCD1}">
              <a14:hiddenFill xmlns:a14="http://schemas.microsoft.com/office/drawing/2010/main">
                <a:solidFill>
                  <a:srgbClr val="FFFFFF"/>
                </a:solidFill>
              </a14:hiddenFill>
            </a:ext>
          </a:extLst>
        </p:spPr>
      </p:pic>
      <p:sp>
        <p:nvSpPr>
          <p:cNvPr id="6146" name="Text Box 2"/>
          <p:cNvSpPr txBox="1">
            <a:spLocks noChangeArrowheads="1"/>
          </p:cNvSpPr>
          <p:nvPr/>
        </p:nvSpPr>
        <p:spPr bwMode="auto">
          <a:xfrm>
            <a:off x="629280" y="3328190"/>
            <a:ext cx="7394400" cy="1107996"/>
          </a:xfrm>
          <a:prstGeom prst="rect">
            <a:avLst/>
          </a:prstGeom>
          <a:noFill/>
          <a:ln w="9525">
            <a:noFill/>
            <a:miter lim="800000"/>
            <a:headEnd/>
            <a:tailEnd/>
          </a:ln>
        </p:spPr>
        <p:txBody>
          <a:bodyPr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400" dirty="0" smtClean="0">
                <a:solidFill>
                  <a:schemeClr val="bg2"/>
                </a:solidFill>
              </a:rPr>
              <a:t>Hubble types still </a:t>
            </a:r>
            <a:r>
              <a:rPr lang="en-GB" sz="2400" dirty="0">
                <a:solidFill>
                  <a:schemeClr val="bg2"/>
                </a:solidFill>
              </a:rPr>
              <a:t>used </a:t>
            </a:r>
            <a:r>
              <a:rPr lang="en-GB" sz="2400" dirty="0" smtClean="0">
                <a:solidFill>
                  <a:schemeClr val="bg2"/>
                </a:solidFill>
              </a:rPr>
              <a:t>today.</a:t>
            </a:r>
            <a:endParaRPr lang="en-GB" sz="2400" dirty="0">
              <a:solidFill>
                <a:schemeClr val="bg2"/>
              </a:solidFill>
            </a:endParaRP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endParaRPr lang="en-GB" sz="2400" dirty="0">
              <a:solidFill>
                <a:schemeClr val="bg2"/>
              </a:solidFill>
            </a:endParaRP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400" dirty="0">
                <a:solidFill>
                  <a:schemeClr val="bg2"/>
                </a:solidFill>
              </a:rPr>
              <a:t>Milky Way is an </a:t>
            </a:r>
            <a:r>
              <a:rPr lang="en-GB" sz="2400" dirty="0" err="1">
                <a:solidFill>
                  <a:schemeClr val="bg2"/>
                </a:solidFill>
              </a:rPr>
              <a:t>SBbc</a:t>
            </a:r>
            <a:r>
              <a:rPr lang="en-GB" sz="2400" dirty="0">
                <a:solidFill>
                  <a:schemeClr val="bg2"/>
                </a:solidFill>
              </a:rPr>
              <a:t>, between </a:t>
            </a:r>
            <a:r>
              <a:rPr lang="en-GB" sz="2400" dirty="0" err="1">
                <a:solidFill>
                  <a:schemeClr val="bg2"/>
                </a:solidFill>
              </a:rPr>
              <a:t>SBb</a:t>
            </a:r>
            <a:r>
              <a:rPr lang="en-GB" sz="2400" dirty="0">
                <a:solidFill>
                  <a:schemeClr val="bg2"/>
                </a:solidFill>
              </a:rPr>
              <a:t> and </a:t>
            </a:r>
            <a:r>
              <a:rPr lang="en-GB" sz="2400" dirty="0" err="1">
                <a:solidFill>
                  <a:schemeClr val="bg2"/>
                </a:solidFill>
              </a:rPr>
              <a:t>SBc</a:t>
            </a:r>
            <a:r>
              <a:rPr lang="en-GB" sz="2400" dirty="0">
                <a:solidFill>
                  <a:schemeClr val="bg2"/>
                </a:solidFill>
              </a:rPr>
              <a:t>.</a:t>
            </a:r>
          </a:p>
        </p:txBody>
      </p:sp>
      <p:sp>
        <p:nvSpPr>
          <p:cNvPr id="7172" name="Text Box 4"/>
          <p:cNvSpPr txBox="1">
            <a:spLocks noChangeArrowheads="1"/>
          </p:cNvSpPr>
          <p:nvPr/>
        </p:nvSpPr>
        <p:spPr bwMode="auto">
          <a:xfrm>
            <a:off x="632160" y="4671536"/>
            <a:ext cx="7394400" cy="1107996"/>
          </a:xfrm>
          <a:prstGeom prst="rect">
            <a:avLst/>
          </a:prstGeom>
          <a:noFill/>
          <a:ln w="9525">
            <a:noFill/>
            <a:miter lim="800000"/>
            <a:headEnd/>
            <a:tailEnd/>
          </a:ln>
        </p:spPr>
        <p:txBody>
          <a:bodyPr wrap="square"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400" dirty="0" smtClean="0">
                <a:solidFill>
                  <a:schemeClr val="bg2"/>
                </a:solidFill>
              </a:rPr>
              <a:t>Ignores </a:t>
            </a:r>
            <a:r>
              <a:rPr lang="en-GB" sz="2400" dirty="0">
                <a:solidFill>
                  <a:schemeClr val="bg2"/>
                </a:solidFill>
              </a:rPr>
              <a:t>some notable features, e.g. viewing angle for </a:t>
            </a:r>
            <a:r>
              <a:rPr lang="en-GB" sz="2400" dirty="0" err="1">
                <a:solidFill>
                  <a:schemeClr val="bg2"/>
                </a:solidFill>
              </a:rPr>
              <a:t>ellipticals</a:t>
            </a:r>
            <a:r>
              <a:rPr lang="en-GB" sz="2400" dirty="0">
                <a:solidFill>
                  <a:schemeClr val="bg2"/>
                </a:solidFill>
              </a:rPr>
              <a:t>, number of spiral arms for spirals</a:t>
            </a:r>
            <a:r>
              <a:rPr lang="en-GB" sz="2400" dirty="0" smtClean="0">
                <a:solidFill>
                  <a:schemeClr val="bg2"/>
                </a:solidFill>
              </a:rPr>
              <a:t>.  Many refinements since, but these are the basics.</a:t>
            </a:r>
            <a:endParaRPr lang="en-GB" sz="2400" dirty="0">
              <a:solidFill>
                <a:schemeClr val="bg2"/>
              </a:solidFill>
            </a:endParaRPr>
          </a:p>
        </p:txBody>
      </p:sp>
      <p:grpSp>
        <p:nvGrpSpPr>
          <p:cNvPr id="2" name="Group 11"/>
          <p:cNvGrpSpPr>
            <a:grpSpLocks/>
          </p:cNvGrpSpPr>
          <p:nvPr/>
        </p:nvGrpSpPr>
        <p:grpSpPr bwMode="auto">
          <a:xfrm>
            <a:off x="1045440" y="228984"/>
            <a:ext cx="6672960" cy="3047358"/>
            <a:chOff x="678" y="2546"/>
            <a:chExt cx="4634" cy="2116"/>
          </a:xfrm>
        </p:grpSpPr>
        <p:sp>
          <p:nvSpPr>
            <p:cNvPr id="6150" name="Text Box 13"/>
            <p:cNvSpPr txBox="1">
              <a:spLocks noChangeArrowheads="1"/>
            </p:cNvSpPr>
            <p:nvPr/>
          </p:nvSpPr>
          <p:spPr bwMode="auto">
            <a:xfrm>
              <a:off x="3392" y="3357"/>
              <a:ext cx="1920" cy="406"/>
            </a:xfrm>
            <a:prstGeom prst="rect">
              <a:avLst/>
            </a:prstGeom>
            <a:solidFill>
              <a:schemeClr val="tx2"/>
            </a:solidFill>
            <a:ln w="9525">
              <a:noFill/>
              <a:miter lim="800000"/>
              <a:headEnd/>
              <a:tailEnd/>
            </a:ln>
          </p:spPr>
          <p:txBody>
            <a:bodyPr>
              <a:spAutoFit/>
            </a:bodyPr>
            <a:lstStyle/>
            <a:p>
              <a:r>
                <a:rPr lang="en-US" sz="1600" dirty="0"/>
                <a:t>bulge less prominent,</a:t>
              </a:r>
            </a:p>
            <a:p>
              <a:r>
                <a:rPr lang="en-US" sz="1600" dirty="0"/>
                <a:t>arms more loosely wrapped</a:t>
              </a:r>
            </a:p>
          </p:txBody>
        </p:sp>
        <p:sp>
          <p:nvSpPr>
            <p:cNvPr id="6151" name="Line 14"/>
            <p:cNvSpPr>
              <a:spLocks noChangeShapeType="1"/>
            </p:cNvSpPr>
            <p:nvPr/>
          </p:nvSpPr>
          <p:spPr bwMode="auto">
            <a:xfrm>
              <a:off x="3723" y="2546"/>
              <a:ext cx="1248" cy="0"/>
            </a:xfrm>
            <a:prstGeom prst="line">
              <a:avLst/>
            </a:prstGeom>
            <a:noFill/>
            <a:ln w="44450">
              <a:solidFill>
                <a:srgbClr val="FF0000"/>
              </a:solidFill>
              <a:round/>
              <a:headEnd/>
              <a:tailEnd type="triangle" w="lg" len="lg"/>
            </a:ln>
          </p:spPr>
          <p:txBody>
            <a:bodyPr/>
            <a:lstStyle/>
            <a:p>
              <a:endParaRPr lang="en-US"/>
            </a:p>
          </p:txBody>
        </p:sp>
        <p:sp>
          <p:nvSpPr>
            <p:cNvPr id="6154" name="Text Box 17"/>
            <p:cNvSpPr txBox="1">
              <a:spLocks noChangeArrowheads="1"/>
            </p:cNvSpPr>
            <p:nvPr/>
          </p:nvSpPr>
          <p:spPr bwMode="auto">
            <a:xfrm>
              <a:off x="1846" y="4256"/>
              <a:ext cx="1440" cy="406"/>
            </a:xfrm>
            <a:prstGeom prst="rect">
              <a:avLst/>
            </a:prstGeom>
            <a:solidFill>
              <a:schemeClr val="tx2"/>
            </a:solidFill>
            <a:ln w="9525">
              <a:noFill/>
              <a:miter lim="800000"/>
              <a:headEnd/>
              <a:tailEnd/>
            </a:ln>
          </p:spPr>
          <p:txBody>
            <a:bodyPr>
              <a:spAutoFit/>
            </a:bodyPr>
            <a:lstStyle/>
            <a:p>
              <a:r>
                <a:rPr lang="en-US" sz="1600" dirty="0"/>
                <a:t>disk and large bulge, but no spiral</a:t>
              </a:r>
            </a:p>
          </p:txBody>
        </p:sp>
        <p:sp>
          <p:nvSpPr>
            <p:cNvPr id="6155" name="Text Box 18"/>
            <p:cNvSpPr txBox="1">
              <a:spLocks noChangeArrowheads="1"/>
            </p:cNvSpPr>
            <p:nvPr/>
          </p:nvSpPr>
          <p:spPr bwMode="auto">
            <a:xfrm>
              <a:off x="678" y="3017"/>
              <a:ext cx="1920" cy="235"/>
            </a:xfrm>
            <a:prstGeom prst="rect">
              <a:avLst/>
            </a:prstGeom>
            <a:solidFill>
              <a:schemeClr val="tx2"/>
            </a:solidFill>
            <a:ln w="9525">
              <a:noFill/>
              <a:miter lim="800000"/>
              <a:headEnd/>
              <a:tailEnd/>
            </a:ln>
          </p:spPr>
          <p:txBody>
            <a:bodyPr>
              <a:spAutoFit/>
            </a:bodyPr>
            <a:lstStyle/>
            <a:p>
              <a:r>
                <a:rPr lang="en-US" sz="1600" dirty="0"/>
                <a:t>increasing apparent flatness</a:t>
              </a:r>
            </a:p>
          </p:txBody>
        </p:sp>
        <p:sp>
          <p:nvSpPr>
            <p:cNvPr id="6156" name="Line 19"/>
            <p:cNvSpPr>
              <a:spLocks noChangeShapeType="1"/>
            </p:cNvSpPr>
            <p:nvPr/>
          </p:nvSpPr>
          <p:spPr bwMode="auto">
            <a:xfrm>
              <a:off x="918" y="3921"/>
              <a:ext cx="1248" cy="0"/>
            </a:xfrm>
            <a:prstGeom prst="line">
              <a:avLst/>
            </a:prstGeom>
            <a:noFill/>
            <a:ln w="44450">
              <a:solidFill>
                <a:srgbClr val="FF0000"/>
              </a:solidFill>
              <a:round/>
              <a:headEnd/>
              <a:tailEnd type="triangle" w="lg" len="lg"/>
            </a:ln>
          </p:spPr>
          <p:txBody>
            <a:bodyPr/>
            <a:lstStyle/>
            <a:p>
              <a:endParaRPr lang="en-US"/>
            </a:p>
          </p:txBody>
        </p:sp>
      </p:grpSp>
      <p:cxnSp>
        <p:nvCxnSpPr>
          <p:cNvPr id="14" name="Straight Arrow Connector 13"/>
          <p:cNvCxnSpPr/>
          <p:nvPr/>
        </p:nvCxnSpPr>
        <p:spPr bwMode="auto">
          <a:xfrm rot="5400000" flipH="1" flipV="1">
            <a:off x="4115594" y="2361406"/>
            <a:ext cx="457200" cy="1588"/>
          </a:xfrm>
          <a:prstGeom prst="straightConnector1">
            <a:avLst/>
          </a:prstGeom>
          <a:solidFill>
            <a:schemeClr val="accent1"/>
          </a:solidFill>
          <a:ln w="38100" cap="flat" cmpd="sng" algn="ctr">
            <a:solidFill>
              <a:srgbClr val="FF0000"/>
            </a:solidFill>
            <a:prstDash val="solid"/>
            <a:round/>
            <a:headEnd type="none" w="med" len="med"/>
            <a:tailEnd type="triangle" w="lg" len="lg"/>
          </a:ln>
          <a:effectLst/>
        </p:spPr>
      </p:cxnSp>
      <p:sp>
        <p:nvSpPr>
          <p:cNvPr id="15" name="Rectangle 14"/>
          <p:cNvSpPr/>
          <p:nvPr/>
        </p:nvSpPr>
        <p:spPr>
          <a:xfrm>
            <a:off x="533400" y="5950803"/>
            <a:ext cx="7010400" cy="830997"/>
          </a:xfrm>
          <a:prstGeom prst="rect">
            <a:avLst/>
          </a:prstGeom>
        </p:spPr>
        <p:txBody>
          <a:bodyPr wrap="square">
            <a:spAutoFit/>
          </a:bodyPr>
          <a:lstStyle/>
          <a:p>
            <a:r>
              <a:rPr lang="en-GB" sz="2400" dirty="0" smtClean="0">
                <a:solidFill>
                  <a:schemeClr val="bg2"/>
                </a:solidFill>
              </a:rPr>
              <a:t>What the current structure says about a galaxy’s evolution is still active research area.</a:t>
            </a:r>
            <a:endParaRPr lang="en-US" sz="2400" dirty="0"/>
          </a:p>
        </p:txBody>
      </p:sp>
      <p:sp>
        <p:nvSpPr>
          <p:cNvPr id="16" name="Slide Number Placeholder 15"/>
          <p:cNvSpPr>
            <a:spLocks noGrp="1"/>
          </p:cNvSpPr>
          <p:nvPr>
            <p:ph type="sldNum" sz="quarter" idx="12"/>
          </p:nvPr>
        </p:nvSpPr>
        <p:spPr/>
        <p:txBody>
          <a:bodyPr/>
          <a:lstStyle/>
          <a:p>
            <a:fld id="{E5AAAF5C-DF8C-4373-B17A-01F3A89A83A8}" type="slidenum">
              <a:rPr lang="en-US" smtClean="0"/>
              <a:pPr/>
              <a:t>5</a:t>
            </a:fld>
            <a:endParaRPr lang="en-US"/>
          </a:p>
        </p:txBody>
      </p:sp>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p:cNvSpPr>
            <a:spLocks noGrp="1" noChangeArrowheads="1"/>
          </p:cNvSpPr>
          <p:nvPr>
            <p:ph type="title"/>
          </p:nvPr>
        </p:nvSpPr>
        <p:spPr>
          <a:xfrm>
            <a:off x="685800" y="76200"/>
            <a:ext cx="7772400" cy="990600"/>
          </a:xfrm>
        </p:spPr>
        <p:txBody>
          <a:bodyPr/>
          <a:lstStyle/>
          <a:p>
            <a:r>
              <a:rPr lang="en-US" dirty="0"/>
              <a:t>The </a:t>
            </a:r>
            <a:r>
              <a:rPr lang="en-US" dirty="0" smtClean="0"/>
              <a:t>Hubble Ultra </a:t>
            </a:r>
            <a:r>
              <a:rPr lang="en-US" dirty="0"/>
              <a:t>Deep Field</a:t>
            </a:r>
          </a:p>
        </p:txBody>
      </p:sp>
      <p:sp>
        <p:nvSpPr>
          <p:cNvPr id="1079299" name="Rectangle 3"/>
          <p:cNvSpPr>
            <a:spLocks noGrp="1" noChangeArrowheads="1"/>
          </p:cNvSpPr>
          <p:nvPr>
            <p:ph type="body" idx="1"/>
          </p:nvPr>
        </p:nvSpPr>
        <p:spPr>
          <a:xfrm>
            <a:off x="152400" y="990600"/>
            <a:ext cx="8839200" cy="4114800"/>
          </a:xfrm>
        </p:spPr>
        <p:txBody>
          <a:bodyPr/>
          <a:lstStyle/>
          <a:p>
            <a:r>
              <a:rPr lang="en-US" sz="2400" dirty="0" smtClean="0"/>
              <a:t>Only about 200” across.</a:t>
            </a:r>
            <a:endParaRPr lang="en-US" sz="2400" dirty="0"/>
          </a:p>
          <a:p>
            <a:r>
              <a:rPr lang="en-US" sz="2400" dirty="0" smtClean="0"/>
              <a:t>Distant (i.e. younger) galaxies </a:t>
            </a:r>
            <a:r>
              <a:rPr lang="en-US" sz="2400" dirty="0"/>
              <a:t>are </a:t>
            </a:r>
            <a:r>
              <a:rPr lang="en-US" sz="2400" dirty="0" smtClean="0"/>
              <a:t>much smaller and disorganized vs. today’s galaxies: consist </a:t>
            </a:r>
            <a:r>
              <a:rPr lang="en-US" sz="2400" dirty="0"/>
              <a:t>of </a:t>
            </a:r>
            <a:r>
              <a:rPr lang="en-US" sz="2400" dirty="0" smtClean="0"/>
              <a:t>“building blocks”.  Looking back as far as only 0.8 </a:t>
            </a:r>
            <a:r>
              <a:rPr lang="en-US" sz="2400" dirty="0" err="1" smtClean="0"/>
              <a:t>Gyr</a:t>
            </a:r>
            <a:r>
              <a:rPr lang="en-US" sz="2400" dirty="0" smtClean="0"/>
              <a:t> after Big Bang, or z </a:t>
            </a:r>
            <a:r>
              <a:rPr lang="en-US" sz="2400" dirty="0" smtClean="0">
                <a:latin typeface="Times New Roman"/>
                <a:cs typeface="Times New Roman"/>
              </a:rPr>
              <a:t>≈ </a:t>
            </a:r>
            <a:r>
              <a:rPr lang="en-US" sz="2400" dirty="0" smtClean="0">
                <a:ea typeface="Segoe UI" panose="020B0502040204020203" pitchFamily="34" charset="0"/>
                <a:cs typeface="Segoe UI" panose="020B0502040204020203" pitchFamily="34" charset="0"/>
              </a:rPr>
              <a:t>6.</a:t>
            </a:r>
            <a:endParaRPr lang="en-US" sz="2400" dirty="0"/>
          </a:p>
          <a:p>
            <a:endParaRPr lang="en-US" sz="2400" dirty="0"/>
          </a:p>
          <a:p>
            <a:endParaRPr lang="en-US" sz="2400" dirty="0"/>
          </a:p>
        </p:txBody>
      </p:sp>
      <p:pic>
        <p:nvPicPr>
          <p:cNvPr id="6" name="Picture 5" descr="HubbleUltraDeepFieldopo0428b.jpg"/>
          <p:cNvPicPr>
            <a:picLocks noChangeAspect="1"/>
          </p:cNvPicPr>
          <p:nvPr/>
        </p:nvPicPr>
        <p:blipFill>
          <a:blip r:embed="rId3" cstate="print"/>
          <a:stretch>
            <a:fillRect/>
          </a:stretch>
        </p:blipFill>
        <p:spPr>
          <a:xfrm>
            <a:off x="0" y="2583178"/>
            <a:ext cx="4499811" cy="4274822"/>
          </a:xfrm>
          <a:prstGeom prst="rect">
            <a:avLst/>
          </a:prstGeom>
        </p:spPr>
      </p:pic>
      <p:pic>
        <p:nvPicPr>
          <p:cNvPr id="8" name="Picture 7" descr="HubbleUltraDeepFieldopo0428b.jpg"/>
          <p:cNvPicPr>
            <a:picLocks noChangeAspect="1"/>
          </p:cNvPicPr>
          <p:nvPr/>
        </p:nvPicPr>
        <p:blipFill>
          <a:blip r:embed="rId3" cstate="print"/>
          <a:srcRect l="36750" t="11842" r="54000" b="79737"/>
          <a:stretch>
            <a:fillRect/>
          </a:stretch>
        </p:blipFill>
        <p:spPr>
          <a:xfrm>
            <a:off x="4648200" y="2667000"/>
            <a:ext cx="4495800" cy="3887354"/>
          </a:xfrm>
          <a:prstGeom prst="rect">
            <a:avLst/>
          </a:prstGeom>
        </p:spPr>
      </p:pic>
      <p:sp>
        <p:nvSpPr>
          <p:cNvPr id="7" name="Slide Number Placeholder 6"/>
          <p:cNvSpPr>
            <a:spLocks noGrp="1"/>
          </p:cNvSpPr>
          <p:nvPr>
            <p:ph type="sldNum" sz="quarter" idx="12"/>
          </p:nvPr>
        </p:nvSpPr>
        <p:spPr>
          <a:xfrm>
            <a:off x="7086600" y="6553200"/>
            <a:ext cx="1905000" cy="457200"/>
          </a:xfrm>
        </p:spPr>
        <p:txBody>
          <a:bodyPr/>
          <a:lstStyle/>
          <a:p>
            <a:fld id="{3AEB77F9-2B45-4A2A-9AA1-49554572984B}" type="slidenum">
              <a:rPr lang="en-US" smtClean="0"/>
              <a:pPr/>
              <a:t>50</a:t>
            </a:fld>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ext Box 5"/>
          <p:cNvSpPr txBox="1">
            <a:spLocks noChangeArrowheads="1"/>
          </p:cNvSpPr>
          <p:nvPr/>
        </p:nvSpPr>
        <p:spPr bwMode="auto">
          <a:xfrm>
            <a:off x="228600" y="381000"/>
            <a:ext cx="8763000" cy="6278642"/>
          </a:xfrm>
          <a:prstGeom prst="rect">
            <a:avLst/>
          </a:prstGeom>
          <a:noFill/>
          <a:ln w="9525">
            <a:noFill/>
            <a:miter lim="800000"/>
            <a:headEnd/>
            <a:tailEnd/>
          </a:ln>
        </p:spPr>
        <p:txBody>
          <a:bodyPr wrap="square"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dirty="0" smtClean="0">
                <a:solidFill>
                  <a:schemeClr val="bg2"/>
                </a:solidFill>
              </a:rPr>
              <a:t>Redshifts determined for many galaxies in this field.  Can relate redshift to distance, and thus get, e.g., true sizes of galaxies.  Can also relate redshift to age of Universe when light was emitted, and thus study how sizes changed with time.</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GB" sz="2400" dirty="0">
              <a:solidFill>
                <a:schemeClr val="bg2"/>
              </a:solidFill>
            </a:endParaRP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dirty="0" smtClean="0">
                <a:solidFill>
                  <a:schemeClr val="bg2"/>
                </a:solidFill>
              </a:rPr>
              <a:t>Result: galaxies grew with time.  Galaxies with z=6 about 10 times smaller in diameter than today.</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GB" sz="2400" dirty="0">
              <a:solidFill>
                <a:schemeClr val="bg2"/>
              </a:solidFill>
            </a:endParaRP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dirty="0" smtClean="0">
                <a:solidFill>
                  <a:schemeClr val="bg2"/>
                </a:solidFill>
              </a:rPr>
              <a:t>What kind of light do we see with optical filters from a galaxy with z=6?</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GB" sz="2400" dirty="0" smtClean="0">
              <a:solidFill>
                <a:schemeClr val="bg2"/>
              </a:solidFill>
            </a:endParaRP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GB" sz="2400" dirty="0">
              <a:solidFill>
                <a:schemeClr val="bg2"/>
              </a:solidFill>
            </a:endParaRP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GB" sz="2400" dirty="0" smtClean="0">
              <a:solidFill>
                <a:schemeClr val="bg2"/>
              </a:solidFill>
            </a:endParaRP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GB" sz="2400" dirty="0" smtClean="0">
              <a:solidFill>
                <a:schemeClr val="bg2"/>
              </a:solidFill>
            </a:endParaRP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dirty="0" smtClean="0">
                <a:solidFill>
                  <a:schemeClr val="bg2"/>
                </a:solidFill>
              </a:rPr>
              <a:t>James Webb Space Telescope will do much</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dirty="0" smtClean="0">
                <a:solidFill>
                  <a:schemeClr val="bg2"/>
                </a:solidFill>
              </a:rPr>
              <a:t>better, being much more sensitive and optimized</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dirty="0" smtClean="0">
                <a:solidFill>
                  <a:schemeClr val="bg2"/>
                </a:solidFill>
              </a:rPr>
              <a:t>for IR observations, with higher resolution.</a:t>
            </a:r>
            <a:endParaRPr lang="en-GB" sz="2400" dirty="0">
              <a:solidFill>
                <a:schemeClr val="bg2"/>
              </a:solidFill>
            </a:endParaRPr>
          </a:p>
        </p:txBody>
      </p:sp>
      <p:sp>
        <p:nvSpPr>
          <p:cNvPr id="11" name="Slide Number Placeholder 10"/>
          <p:cNvSpPr>
            <a:spLocks noGrp="1"/>
          </p:cNvSpPr>
          <p:nvPr>
            <p:ph type="sldNum" sz="quarter" idx="12"/>
          </p:nvPr>
        </p:nvSpPr>
        <p:spPr>
          <a:xfrm>
            <a:off x="7162800" y="6248400"/>
            <a:ext cx="1905000" cy="457200"/>
          </a:xfrm>
        </p:spPr>
        <p:txBody>
          <a:bodyPr/>
          <a:lstStyle/>
          <a:p>
            <a:fld id="{E5AAAF5C-DF8C-4373-B17A-01F3A89A83A8}" type="slidenum">
              <a:rPr lang="en-US" smtClean="0"/>
              <a:pPr/>
              <a:t>51</a:t>
            </a:fld>
            <a:endParaRPr lang="en-US" dirty="0"/>
          </a:p>
        </p:txBody>
      </p:sp>
      <p:pic>
        <p:nvPicPr>
          <p:cNvPr id="1218562" name="Picture 2" descr="http://www.coseti.org/images/jwst.jpg"/>
          <p:cNvPicPr>
            <a:picLocks noChangeAspect="1" noChangeArrowheads="1"/>
          </p:cNvPicPr>
          <p:nvPr/>
        </p:nvPicPr>
        <p:blipFill>
          <a:blip r:embed="rId3" cstate="print"/>
          <a:srcRect/>
          <a:stretch>
            <a:fillRect/>
          </a:stretch>
        </p:blipFill>
        <p:spPr bwMode="auto">
          <a:xfrm>
            <a:off x="6905510" y="5334000"/>
            <a:ext cx="1781290" cy="1485901"/>
          </a:xfrm>
          <a:prstGeom prst="rect">
            <a:avLst/>
          </a:prstGeom>
          <a:noFill/>
        </p:spPr>
      </p:pic>
    </p:spTree>
    <p:extLst>
      <p:ext uri="{BB962C8B-B14F-4D97-AF65-F5344CB8AC3E}">
        <p14:creationId xmlns:p14="http://schemas.microsoft.com/office/powerpoint/2010/main" val="1022281114"/>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3"/>
          <p:cNvSpPr txBox="1">
            <a:spLocks noChangeArrowheads="1"/>
          </p:cNvSpPr>
          <p:nvPr/>
        </p:nvSpPr>
        <p:spPr bwMode="auto">
          <a:xfrm>
            <a:off x="1917480" y="228600"/>
            <a:ext cx="5778720" cy="369332"/>
          </a:xfrm>
          <a:prstGeom prst="rect">
            <a:avLst/>
          </a:prstGeom>
          <a:noFill/>
          <a:ln w="9525">
            <a:noFill/>
            <a:miter lim="800000"/>
            <a:headEnd/>
            <a:tailEnd/>
          </a:ln>
        </p:spPr>
        <p:txBody>
          <a:bodyPr lIns="0" tIns="0" rIns="0" bIns="0">
            <a:spAutoFit/>
          </a:bodyPr>
          <a:lstStyle/>
          <a:p>
            <a:pPr algn="ctr">
              <a:buClr>
                <a:srgbClr val="000000"/>
              </a:buClr>
              <a:buSzPct val="45000"/>
              <a:tabLst>
                <a:tab pos="656650" algn="l"/>
                <a:tab pos="1313299" algn="l"/>
                <a:tab pos="1969949" algn="l"/>
                <a:tab pos="2626599" algn="l"/>
                <a:tab pos="3283248" algn="l"/>
                <a:tab pos="3939898" algn="l"/>
                <a:tab pos="4596548" algn="l"/>
                <a:tab pos="5253198" algn="l"/>
              </a:tabLst>
            </a:pPr>
            <a:r>
              <a:rPr lang="en-GB" sz="2400" dirty="0">
                <a:solidFill>
                  <a:schemeClr val="bg2"/>
                </a:solidFill>
              </a:rPr>
              <a:t>Schematic of galaxy formation</a:t>
            </a:r>
          </a:p>
        </p:txBody>
      </p:sp>
      <p:pic>
        <p:nvPicPr>
          <p:cNvPr id="12289" name="Picture 1" descr="D:\Chaisson\AT424\IMAGES\AACHDIC0.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2000"/>
                    </a14:imgEffect>
                  </a14:imgLayer>
                </a14:imgProps>
              </a:ext>
            </a:extLst>
          </a:blip>
          <a:srcRect l="1" t="-1" r="49611" b="13579"/>
          <a:stretch/>
        </p:blipFill>
        <p:spPr bwMode="auto">
          <a:xfrm>
            <a:off x="2438400" y="533400"/>
            <a:ext cx="4389120" cy="4480560"/>
          </a:xfrm>
          <a:prstGeom prst="rect">
            <a:avLst/>
          </a:prstGeom>
          <a:noFill/>
        </p:spPr>
      </p:pic>
      <p:sp>
        <p:nvSpPr>
          <p:cNvPr id="4" name="TextBox 3"/>
          <p:cNvSpPr txBox="1"/>
          <p:nvPr/>
        </p:nvSpPr>
        <p:spPr>
          <a:xfrm>
            <a:off x="304800" y="5001160"/>
            <a:ext cx="5462393" cy="400110"/>
          </a:xfrm>
          <a:prstGeom prst="rect">
            <a:avLst/>
          </a:prstGeom>
          <a:noFill/>
        </p:spPr>
        <p:txBody>
          <a:bodyPr wrap="none" rtlCol="0">
            <a:spAutoFit/>
          </a:bodyPr>
          <a:lstStyle/>
          <a:p>
            <a:r>
              <a:rPr lang="en-US" sz="2000" dirty="0" smtClean="0"/>
              <a:t>Today’s dwarfs: leftover fragments presumably</a:t>
            </a:r>
            <a:endParaRPr lang="en-US" sz="2000" dirty="0"/>
          </a:p>
        </p:txBody>
      </p:sp>
      <p:sp>
        <p:nvSpPr>
          <p:cNvPr id="5" name="TextBox 4"/>
          <p:cNvSpPr txBox="1"/>
          <p:nvPr/>
        </p:nvSpPr>
        <p:spPr>
          <a:xfrm>
            <a:off x="2444640" y="4191000"/>
            <a:ext cx="2362200" cy="738664"/>
          </a:xfrm>
          <a:prstGeom prst="rect">
            <a:avLst/>
          </a:prstGeom>
          <a:solidFill>
            <a:schemeClr val="tx2">
              <a:alpha val="33000"/>
            </a:schemeClr>
          </a:solidFill>
        </p:spPr>
        <p:txBody>
          <a:bodyPr wrap="square" rtlCol="0">
            <a:spAutoFit/>
          </a:bodyPr>
          <a:lstStyle/>
          <a:p>
            <a:r>
              <a:rPr lang="en-US" dirty="0" smtClean="0"/>
              <a:t>Hundreds of fragments of stars and gas may merge to form one large S or E.</a:t>
            </a:r>
            <a:endParaRPr lang="en-US" dirty="0"/>
          </a:p>
        </p:txBody>
      </p:sp>
      <p:sp>
        <p:nvSpPr>
          <p:cNvPr id="6" name="Slide Number Placeholder 5"/>
          <p:cNvSpPr>
            <a:spLocks noGrp="1"/>
          </p:cNvSpPr>
          <p:nvPr>
            <p:ph type="sldNum" sz="quarter" idx="12"/>
          </p:nvPr>
        </p:nvSpPr>
        <p:spPr>
          <a:xfrm>
            <a:off x="6858000" y="6248400"/>
            <a:ext cx="1905000" cy="457200"/>
          </a:xfrm>
        </p:spPr>
        <p:txBody>
          <a:bodyPr/>
          <a:lstStyle/>
          <a:p>
            <a:fld id="{E5AAAF5C-DF8C-4373-B17A-01F3A89A83A8}" type="slidenum">
              <a:rPr lang="en-US" smtClean="0"/>
              <a:pPr/>
              <a:t>52</a:t>
            </a:fld>
            <a:endParaRPr lang="en-US" dirty="0"/>
          </a:p>
        </p:txBody>
      </p:sp>
      <p:sp>
        <p:nvSpPr>
          <p:cNvPr id="7" name="TextBox 6"/>
          <p:cNvSpPr txBox="1"/>
          <p:nvPr/>
        </p:nvSpPr>
        <p:spPr>
          <a:xfrm>
            <a:off x="304800" y="5455384"/>
            <a:ext cx="8001000" cy="1631216"/>
          </a:xfrm>
          <a:prstGeom prst="rect">
            <a:avLst/>
          </a:prstGeom>
          <a:noFill/>
        </p:spPr>
        <p:txBody>
          <a:bodyPr wrap="square" rtlCol="0">
            <a:spAutoFit/>
          </a:bodyPr>
          <a:lstStyle/>
          <a:p>
            <a:r>
              <a:rPr lang="en-US" sz="2000" dirty="0" smtClean="0"/>
              <a:t>Don’t forget: most of the mass is dark matter and this must govern the way in which galaxies form.  Computer </a:t>
            </a:r>
            <a:r>
              <a:rPr lang="en-US" sz="2000" dirty="0" smtClean="0">
                <a:hlinkClick r:id="rId5"/>
              </a:rPr>
              <a:t>simulations</a:t>
            </a:r>
            <a:r>
              <a:rPr lang="en-US" sz="2000" dirty="0" smtClean="0"/>
              <a:t> </a:t>
            </a:r>
            <a:r>
              <a:rPr lang="en-US" sz="2000" dirty="0" smtClean="0">
                <a:solidFill>
                  <a:schemeClr val="bg2"/>
                </a:solidFill>
              </a:rPr>
              <a:t>of </a:t>
            </a:r>
            <a:r>
              <a:rPr lang="en-US" sz="2000" dirty="0">
                <a:solidFill>
                  <a:schemeClr val="bg2"/>
                </a:solidFill>
              </a:rPr>
              <a:t>galaxy formation and evolution, incorporating as much physics at as high a resolution as is feasible, are a great help.</a:t>
            </a:r>
            <a:r>
              <a:rPr lang="en-US" sz="2000" u="sng" dirty="0">
                <a:solidFill>
                  <a:srgbClr val="7030A0"/>
                </a:solidFill>
              </a:rPr>
              <a:t> </a:t>
            </a:r>
          </a:p>
          <a:p>
            <a:r>
              <a:rPr lang="en-US" sz="2000" dirty="0" smtClean="0"/>
              <a:t> </a:t>
            </a:r>
            <a:endParaRPr lang="en-US" dirty="0"/>
          </a:p>
        </p:txBody>
      </p:sp>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h26_fig26_32a"/>
          <p:cNvPicPr>
            <a:picLocks noChangeAspect="1" noChangeArrowheads="1"/>
          </p:cNvPicPr>
          <p:nvPr/>
        </p:nvPicPr>
        <p:blipFill>
          <a:blip r:embed="rId3" cstate="print"/>
          <a:srcRect/>
          <a:stretch>
            <a:fillRect/>
          </a:stretch>
        </p:blipFill>
        <p:spPr bwMode="auto">
          <a:xfrm>
            <a:off x="0" y="0"/>
            <a:ext cx="6400800" cy="3590925"/>
          </a:xfrm>
          <a:prstGeom prst="rect">
            <a:avLst/>
          </a:prstGeom>
          <a:noFill/>
        </p:spPr>
      </p:pic>
      <p:pic>
        <p:nvPicPr>
          <p:cNvPr id="4" name="Picture 3" descr="ch26_fig26_32b"/>
          <p:cNvPicPr>
            <a:picLocks noChangeAspect="1" noChangeArrowheads="1"/>
          </p:cNvPicPr>
          <p:nvPr/>
        </p:nvPicPr>
        <p:blipFill>
          <a:blip r:embed="rId4" cstate="print"/>
          <a:srcRect/>
          <a:stretch>
            <a:fillRect/>
          </a:stretch>
        </p:blipFill>
        <p:spPr bwMode="auto">
          <a:xfrm>
            <a:off x="3593553" y="3657600"/>
            <a:ext cx="5626647" cy="3200400"/>
          </a:xfrm>
          <a:prstGeom prst="rect">
            <a:avLst/>
          </a:prstGeom>
          <a:noFill/>
        </p:spPr>
      </p:pic>
      <p:sp>
        <p:nvSpPr>
          <p:cNvPr id="5" name="TextBox 4"/>
          <p:cNvSpPr txBox="1"/>
          <p:nvPr/>
        </p:nvSpPr>
        <p:spPr>
          <a:xfrm>
            <a:off x="6370320" y="330368"/>
            <a:ext cx="3002280" cy="1015663"/>
          </a:xfrm>
          <a:prstGeom prst="rect">
            <a:avLst/>
          </a:prstGeom>
          <a:noFill/>
        </p:spPr>
        <p:txBody>
          <a:bodyPr wrap="square" rtlCol="0">
            <a:spAutoFit/>
          </a:bodyPr>
          <a:lstStyle/>
          <a:p>
            <a:r>
              <a:rPr lang="en-US" sz="2000" dirty="0" smtClean="0"/>
              <a:t>Should show star/gas fragments – not uniform looking cloud!  </a:t>
            </a:r>
            <a:endParaRPr lang="en-US" sz="2000" u="sng" dirty="0">
              <a:solidFill>
                <a:srgbClr val="7030A0"/>
              </a:solidFill>
            </a:endParaRPr>
          </a:p>
        </p:txBody>
      </p:sp>
      <p:cxnSp>
        <p:nvCxnSpPr>
          <p:cNvPr id="7" name="Straight Arrow Connector 6"/>
          <p:cNvCxnSpPr/>
          <p:nvPr/>
        </p:nvCxnSpPr>
        <p:spPr bwMode="auto">
          <a:xfrm flipH="1">
            <a:off x="2133600" y="838200"/>
            <a:ext cx="4273276" cy="5334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8" name="Straight Arrow Connector 7"/>
          <p:cNvCxnSpPr/>
          <p:nvPr/>
        </p:nvCxnSpPr>
        <p:spPr bwMode="auto">
          <a:xfrm flipH="1">
            <a:off x="5410200" y="1028700"/>
            <a:ext cx="960120" cy="394936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9" name="Slide Number Placeholder 8"/>
          <p:cNvSpPr>
            <a:spLocks noGrp="1"/>
          </p:cNvSpPr>
          <p:nvPr>
            <p:ph type="sldNum" sz="quarter" idx="12"/>
          </p:nvPr>
        </p:nvSpPr>
        <p:spPr>
          <a:xfrm>
            <a:off x="7086600" y="6553200"/>
            <a:ext cx="1905000" cy="457200"/>
          </a:xfrm>
        </p:spPr>
        <p:txBody>
          <a:bodyPr/>
          <a:lstStyle/>
          <a:p>
            <a:fld id="{E5AAAF5C-DF8C-4373-B17A-01F3A89A83A8}" type="slidenum">
              <a:rPr lang="en-US" smtClean="0"/>
              <a:pPr/>
              <a:t>53</a:t>
            </a:fld>
            <a:endParaRPr lang="en-US" dirty="0"/>
          </a:p>
        </p:txBody>
      </p:sp>
      <p:sp>
        <p:nvSpPr>
          <p:cNvPr id="12" name="TextBox 11"/>
          <p:cNvSpPr txBox="1"/>
          <p:nvPr/>
        </p:nvSpPr>
        <p:spPr>
          <a:xfrm>
            <a:off x="228599" y="3590925"/>
            <a:ext cx="3364953" cy="3170099"/>
          </a:xfrm>
          <a:prstGeom prst="rect">
            <a:avLst/>
          </a:prstGeom>
          <a:noFill/>
        </p:spPr>
        <p:txBody>
          <a:bodyPr wrap="square" rtlCol="0">
            <a:spAutoFit/>
          </a:bodyPr>
          <a:lstStyle/>
          <a:p>
            <a:r>
              <a:rPr lang="en-US" sz="2000" dirty="0" smtClean="0"/>
              <a:t>Also, spirals and </a:t>
            </a:r>
          </a:p>
          <a:p>
            <a:r>
              <a:rPr lang="en-US" sz="2000" dirty="0" err="1" smtClean="0"/>
              <a:t>ellipticals</a:t>
            </a:r>
            <a:r>
              <a:rPr lang="en-US" sz="2000" dirty="0" smtClean="0"/>
              <a:t> have properties so different that they cannot have been formed out of gas clouds with similar initial conditions, e.g. angular momentum.  And it is becoming clear that not all galaxy properties are dictated at formation...</a:t>
            </a:r>
            <a:endParaRPr lang="en-US" sz="20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sag2dwf"/>
          <p:cNvPicPr>
            <a:picLocks noChangeAspect="1" noChangeArrowheads="1"/>
          </p:cNvPicPr>
          <p:nvPr/>
        </p:nvPicPr>
        <p:blipFill>
          <a:blip r:embed="rId3" cstate="print"/>
          <a:srcRect/>
          <a:stretch>
            <a:fillRect/>
          </a:stretch>
        </p:blipFill>
        <p:spPr bwMode="auto">
          <a:xfrm>
            <a:off x="148320" y="990600"/>
            <a:ext cx="5391360" cy="3731431"/>
          </a:xfrm>
          <a:prstGeom prst="rect">
            <a:avLst/>
          </a:prstGeom>
          <a:noFill/>
          <a:ln w="9525">
            <a:noFill/>
            <a:miter lim="800000"/>
            <a:headEnd/>
            <a:tailEnd/>
          </a:ln>
        </p:spPr>
      </p:pic>
      <p:sp>
        <p:nvSpPr>
          <p:cNvPr id="33795" name="Text Box 5"/>
          <p:cNvSpPr txBox="1">
            <a:spLocks noChangeArrowheads="1"/>
          </p:cNvSpPr>
          <p:nvPr/>
        </p:nvSpPr>
        <p:spPr bwMode="auto">
          <a:xfrm>
            <a:off x="1066800" y="180020"/>
            <a:ext cx="6934079" cy="738664"/>
          </a:xfrm>
          <a:prstGeom prst="rect">
            <a:avLst/>
          </a:prstGeom>
          <a:noFill/>
          <a:ln w="9525">
            <a:noFill/>
            <a:miter lim="800000"/>
            <a:headEnd/>
            <a:tailEnd/>
          </a:ln>
        </p:spPr>
        <p:txBody>
          <a:bodyPr wrap="square" lIns="0" tIns="0" rIns="0" bIns="0">
            <a:spAutoFit/>
          </a:bodyPr>
          <a:lstStyle/>
          <a:p>
            <a:pPr algn="ctr">
              <a:buClr>
                <a:srgbClr val="000000"/>
              </a:buClr>
              <a:buSzPct val="45000"/>
              <a:tabLst>
                <a:tab pos="656650" algn="l"/>
                <a:tab pos="1313299" algn="l"/>
                <a:tab pos="1969949" algn="l"/>
                <a:tab pos="2626599" algn="l"/>
                <a:tab pos="3283248" algn="l"/>
                <a:tab pos="3939898" algn="l"/>
                <a:tab pos="4596548" algn="l"/>
                <a:tab pos="5253198" algn="l"/>
              </a:tabLst>
            </a:pPr>
            <a:r>
              <a:rPr lang="en-GB" sz="2400" dirty="0">
                <a:solidFill>
                  <a:schemeClr val="bg2"/>
                </a:solidFill>
              </a:rPr>
              <a:t>The Milky Way is still accreting dwarf </a:t>
            </a:r>
            <a:r>
              <a:rPr lang="en-GB" sz="2400" dirty="0" smtClean="0">
                <a:solidFill>
                  <a:schemeClr val="bg2"/>
                </a:solidFill>
              </a:rPr>
              <a:t>galaxies (“minor mergers”)</a:t>
            </a:r>
            <a:endParaRPr lang="en-GB" sz="2400" dirty="0">
              <a:solidFill>
                <a:schemeClr val="bg2"/>
              </a:solidFill>
            </a:endParaRPr>
          </a:p>
        </p:txBody>
      </p:sp>
      <p:pic>
        <p:nvPicPr>
          <p:cNvPr id="33796" name="Picture 6" descr="sag1cann">
            <a:hlinkClick r:id="rId4"/>
          </p:cNvPr>
          <p:cNvPicPr>
            <a:picLocks noChangeAspect="1" noChangeArrowheads="1"/>
          </p:cNvPicPr>
          <p:nvPr/>
        </p:nvPicPr>
        <p:blipFill>
          <a:blip r:embed="rId5" cstate="print"/>
          <a:srcRect/>
          <a:stretch>
            <a:fillRect/>
          </a:stretch>
        </p:blipFill>
        <p:spPr bwMode="auto">
          <a:xfrm>
            <a:off x="4813920" y="3359874"/>
            <a:ext cx="4250880" cy="3401637"/>
          </a:xfrm>
          <a:prstGeom prst="rect">
            <a:avLst/>
          </a:prstGeom>
          <a:noFill/>
          <a:ln w="9525">
            <a:noFill/>
            <a:miter lim="800000"/>
            <a:headEnd/>
            <a:tailEnd/>
          </a:ln>
        </p:spPr>
      </p:pic>
      <p:sp>
        <p:nvSpPr>
          <p:cNvPr id="33797" name="Text Box 7"/>
          <p:cNvSpPr txBox="1">
            <a:spLocks noChangeArrowheads="1"/>
          </p:cNvSpPr>
          <p:nvPr/>
        </p:nvSpPr>
        <p:spPr bwMode="auto">
          <a:xfrm>
            <a:off x="914400" y="5068316"/>
            <a:ext cx="4070409" cy="1561084"/>
          </a:xfrm>
          <a:prstGeom prst="rect">
            <a:avLst/>
          </a:prstGeom>
          <a:noFill/>
          <a:ln w="9525">
            <a:noFill/>
            <a:miter lim="800000"/>
            <a:headEnd/>
            <a:tailEnd/>
          </a:ln>
        </p:spPr>
        <p:txBody>
          <a:bodyPr wrap="square" lIns="82945" tIns="41473" rIns="82945" bIns="41473">
            <a:spAutoFit/>
          </a:bodyPr>
          <a:lstStyle/>
          <a:p>
            <a:r>
              <a:rPr lang="en-US" sz="1600" dirty="0" smtClean="0"/>
              <a:t>Tidal force stretches dwarfs out</a:t>
            </a:r>
          </a:p>
          <a:p>
            <a:r>
              <a:rPr lang="en-US" sz="1600" dirty="0"/>
              <a:t>w</a:t>
            </a:r>
            <a:r>
              <a:rPr lang="en-US" sz="1600" dirty="0" smtClean="0"/>
              <a:t>hen they approach MW, removing</a:t>
            </a:r>
          </a:p>
          <a:p>
            <a:r>
              <a:rPr lang="en-US" sz="1600" dirty="0"/>
              <a:t>m</a:t>
            </a:r>
            <a:r>
              <a:rPr lang="en-US" sz="1600" dirty="0" smtClean="0"/>
              <a:t>any stars from dwarf.  Artist’s </a:t>
            </a:r>
          </a:p>
          <a:p>
            <a:r>
              <a:rPr lang="en-US" sz="1600" dirty="0" smtClean="0"/>
              <a:t>impression of tidally </a:t>
            </a:r>
            <a:r>
              <a:rPr lang="en-US" sz="1600" dirty="0"/>
              <a:t>stripped stream of </a:t>
            </a:r>
            <a:r>
              <a:rPr lang="en-US" sz="1600" dirty="0" smtClean="0"/>
              <a:t>stars from </a:t>
            </a:r>
            <a:r>
              <a:rPr lang="en-US" sz="1600" dirty="0"/>
              <a:t>Sag. dwarf.  Predicted in</a:t>
            </a:r>
          </a:p>
          <a:p>
            <a:r>
              <a:rPr lang="en-US" sz="1600" dirty="0"/>
              <a:t>simulations.  Later </a:t>
            </a:r>
            <a:r>
              <a:rPr lang="en-US" sz="1600" dirty="0" smtClean="0"/>
              <a:t>found observationally</a:t>
            </a:r>
            <a:r>
              <a:rPr lang="en-US" sz="1600" dirty="0"/>
              <a:t>.</a:t>
            </a:r>
          </a:p>
        </p:txBody>
      </p:sp>
      <p:sp>
        <p:nvSpPr>
          <p:cNvPr id="6" name="Slide Number Placeholder 5"/>
          <p:cNvSpPr>
            <a:spLocks noGrp="1"/>
          </p:cNvSpPr>
          <p:nvPr>
            <p:ph type="sldNum" sz="quarter" idx="12"/>
          </p:nvPr>
        </p:nvSpPr>
        <p:spPr>
          <a:xfrm>
            <a:off x="-1295400" y="6400800"/>
            <a:ext cx="1905000" cy="457200"/>
          </a:xfrm>
        </p:spPr>
        <p:txBody>
          <a:bodyPr/>
          <a:lstStyle/>
          <a:p>
            <a:fld id="{E5AAAF5C-DF8C-4373-B17A-01F3A89A83A8}" type="slidenum">
              <a:rPr lang="en-US" smtClean="0"/>
              <a:pPr/>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dailygalaxy.com/photos/uncategorized/2008/06/19/ngc5907_gabany_rcl_2.jpg"/>
          <p:cNvPicPr>
            <a:picLocks noChangeAspect="1" noChangeArrowheads="1"/>
          </p:cNvPicPr>
          <p:nvPr/>
        </p:nvPicPr>
        <p:blipFill>
          <a:blip r:embed="rId3" cstate="print"/>
          <a:srcRect/>
          <a:stretch>
            <a:fillRect/>
          </a:stretch>
        </p:blipFill>
        <p:spPr bwMode="auto">
          <a:xfrm>
            <a:off x="1143000" y="1371600"/>
            <a:ext cx="6912000" cy="5184544"/>
          </a:xfrm>
          <a:prstGeom prst="rect">
            <a:avLst/>
          </a:prstGeom>
          <a:noFill/>
        </p:spPr>
      </p:pic>
      <p:sp>
        <p:nvSpPr>
          <p:cNvPr id="3" name="TextBox 2"/>
          <p:cNvSpPr txBox="1"/>
          <p:nvPr/>
        </p:nvSpPr>
        <p:spPr>
          <a:xfrm>
            <a:off x="1254240" y="733037"/>
            <a:ext cx="6982004" cy="391533"/>
          </a:xfrm>
          <a:prstGeom prst="rect">
            <a:avLst/>
          </a:prstGeom>
          <a:noFill/>
        </p:spPr>
        <p:txBody>
          <a:bodyPr wrap="none" lIns="82945" tIns="41473" rIns="82945" bIns="41473" rtlCol="0">
            <a:spAutoFit/>
          </a:bodyPr>
          <a:lstStyle/>
          <a:p>
            <a:r>
              <a:rPr lang="en-US" sz="2000" dirty="0" smtClean="0"/>
              <a:t>Tidally stripped stars from a small galaxy orbiting NGC 5907</a:t>
            </a:r>
            <a:endParaRPr lang="en-US" sz="2000" dirty="0"/>
          </a:p>
        </p:txBody>
      </p:sp>
      <p:sp>
        <p:nvSpPr>
          <p:cNvPr id="4" name="Slide Number Placeholder 3"/>
          <p:cNvSpPr>
            <a:spLocks noGrp="1"/>
          </p:cNvSpPr>
          <p:nvPr>
            <p:ph type="sldNum" sz="quarter" idx="12"/>
          </p:nvPr>
        </p:nvSpPr>
        <p:spPr/>
        <p:txBody>
          <a:bodyPr/>
          <a:lstStyle/>
          <a:p>
            <a:fld id="{E5AAAF5C-DF8C-4373-B17A-01F3A89A83A8}" type="slidenum">
              <a:rPr lang="en-US" smtClean="0"/>
              <a:pPr/>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AAAF5C-DF8C-4373-B17A-01F3A89A83A8}" type="slidenum">
              <a:rPr lang="en-US" smtClean="0"/>
              <a:pPr/>
              <a:t>56</a:t>
            </a:fld>
            <a:endParaRPr lang="en-US"/>
          </a:p>
        </p:txBody>
      </p:sp>
      <p:pic>
        <p:nvPicPr>
          <p:cNvPr id="1171458" name="Picture 2"/>
          <p:cNvPicPr>
            <a:picLocks noChangeAspect="1" noChangeArrowheads="1"/>
          </p:cNvPicPr>
          <p:nvPr/>
        </p:nvPicPr>
        <p:blipFill>
          <a:blip r:embed="rId3" cstate="print"/>
          <a:srcRect/>
          <a:stretch>
            <a:fillRect/>
          </a:stretch>
        </p:blipFill>
        <p:spPr bwMode="auto">
          <a:xfrm>
            <a:off x="1295400" y="609600"/>
            <a:ext cx="6705600" cy="6240834"/>
          </a:xfrm>
          <a:prstGeom prst="rect">
            <a:avLst/>
          </a:prstGeom>
          <a:noFill/>
          <a:ln w="9525">
            <a:noFill/>
            <a:miter lim="800000"/>
            <a:headEnd/>
            <a:tailEnd/>
          </a:ln>
        </p:spPr>
      </p:pic>
      <p:sp>
        <p:nvSpPr>
          <p:cNvPr id="4" name="TextBox 3"/>
          <p:cNvSpPr txBox="1"/>
          <p:nvPr/>
        </p:nvSpPr>
        <p:spPr>
          <a:xfrm>
            <a:off x="1524000" y="228600"/>
            <a:ext cx="6491357" cy="391533"/>
          </a:xfrm>
          <a:prstGeom prst="rect">
            <a:avLst/>
          </a:prstGeom>
          <a:noFill/>
        </p:spPr>
        <p:txBody>
          <a:bodyPr wrap="none" lIns="82945" tIns="41473" rIns="82945" bIns="41473" rtlCol="0">
            <a:spAutoFit/>
          </a:bodyPr>
          <a:lstStyle/>
          <a:p>
            <a:r>
              <a:rPr lang="en-US" sz="2000" dirty="0" smtClean="0"/>
              <a:t>New dwarfs found and tidally stripped stars around M31</a:t>
            </a:r>
            <a:endParaRPr lang="en-US" sz="20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1671840" y="266428"/>
            <a:ext cx="6140160" cy="984885"/>
          </a:xfrm>
          <a:prstGeom prst="rect">
            <a:avLst/>
          </a:prstGeom>
          <a:noFill/>
          <a:ln w="9525">
            <a:noFill/>
            <a:miter lim="800000"/>
            <a:headEnd/>
            <a:tailEnd/>
          </a:ln>
        </p:spPr>
        <p:txBody>
          <a:bodyPr lIns="0" tIns="0" rIns="0" bIns="0">
            <a:spAutoFit/>
          </a:bodyPr>
          <a:lstStyle/>
          <a:p>
            <a:pPr algn="ctr">
              <a:buClr>
                <a:srgbClr val="000000"/>
              </a:buClr>
              <a:buSzPct val="45000"/>
              <a:tabLst>
                <a:tab pos="656650" algn="l"/>
                <a:tab pos="1313299" algn="l"/>
                <a:tab pos="1969949" algn="l"/>
                <a:tab pos="2626599" algn="l"/>
                <a:tab pos="3283248" algn="l"/>
                <a:tab pos="3939898" algn="l"/>
                <a:tab pos="4596548" algn="l"/>
                <a:tab pos="5253198" algn="l"/>
                <a:tab pos="5909847" algn="l"/>
              </a:tabLst>
            </a:pPr>
            <a:r>
              <a:rPr lang="en-GB" sz="3200" dirty="0" smtClean="0">
                <a:solidFill>
                  <a:schemeClr val="bg2"/>
                </a:solidFill>
              </a:rPr>
              <a:t>Large Galaxy </a:t>
            </a:r>
            <a:r>
              <a:rPr lang="en-GB" sz="3200" dirty="0">
                <a:solidFill>
                  <a:schemeClr val="bg2"/>
                </a:solidFill>
              </a:rPr>
              <a:t>Interactions and </a:t>
            </a:r>
            <a:r>
              <a:rPr lang="en-GB" sz="3200" dirty="0" smtClean="0">
                <a:solidFill>
                  <a:schemeClr val="bg2"/>
                </a:solidFill>
              </a:rPr>
              <a:t>“Major” Mergers</a:t>
            </a:r>
            <a:endParaRPr lang="en-GB" sz="3200" dirty="0">
              <a:solidFill>
                <a:schemeClr val="bg2"/>
              </a:solidFill>
            </a:endParaRPr>
          </a:p>
        </p:txBody>
      </p:sp>
      <p:sp>
        <p:nvSpPr>
          <p:cNvPr id="24579" name="Text Box 2"/>
          <p:cNvSpPr txBox="1">
            <a:spLocks noChangeArrowheads="1"/>
          </p:cNvSpPr>
          <p:nvPr/>
        </p:nvSpPr>
        <p:spPr bwMode="auto">
          <a:xfrm>
            <a:off x="152400" y="1219200"/>
            <a:ext cx="2438400" cy="1538883"/>
          </a:xfrm>
          <a:prstGeom prst="rect">
            <a:avLst/>
          </a:prstGeom>
          <a:noFill/>
          <a:ln w="9525">
            <a:noFill/>
            <a:miter lim="800000"/>
            <a:headEnd/>
            <a:tailEnd/>
          </a:ln>
        </p:spPr>
        <p:txBody>
          <a:bodyPr wrap="square" lIns="0" tIns="0" rIns="0" bIns="0">
            <a:spAutoFit/>
          </a:bodyPr>
          <a:lstStyle/>
          <a:p>
            <a:pPr>
              <a:buClr>
                <a:srgbClr val="000000"/>
              </a:buClr>
              <a:buSzPct val="100000"/>
              <a:buFont typeface="Arial" pitchFamily="34" charset="0"/>
              <a:buChar char="•"/>
              <a:tabLst>
                <a:tab pos="656650" algn="l"/>
                <a:tab pos="1313299" algn="l"/>
                <a:tab pos="1969949" algn="l"/>
                <a:tab pos="2626599" algn="l"/>
                <a:tab pos="3283248" algn="l"/>
                <a:tab pos="3939898" algn="l"/>
                <a:tab pos="4596548" algn="l"/>
              </a:tabLst>
            </a:pPr>
            <a:r>
              <a:rPr lang="en-GB" sz="2000" dirty="0" smtClean="0">
                <a:solidFill>
                  <a:schemeClr val="bg2"/>
                </a:solidFill>
              </a:rPr>
              <a:t> Large galaxies </a:t>
            </a:r>
            <a:r>
              <a:rPr lang="en-GB" sz="2000" dirty="0">
                <a:solidFill>
                  <a:schemeClr val="bg2"/>
                </a:solidFill>
              </a:rPr>
              <a:t>sometimes come near each other, especially in groups and clusters</a:t>
            </a:r>
            <a:r>
              <a:rPr lang="en-GB" sz="2000" dirty="0" smtClean="0">
                <a:solidFill>
                  <a:schemeClr val="bg2"/>
                </a:solidFill>
              </a:rPr>
              <a:t>.</a:t>
            </a:r>
            <a:endParaRPr lang="en-GB" sz="2000" dirty="0">
              <a:solidFill>
                <a:schemeClr val="bg2"/>
              </a:solidFill>
            </a:endParaRPr>
          </a:p>
        </p:txBody>
      </p:sp>
      <p:pic>
        <p:nvPicPr>
          <p:cNvPr id="3" name="Picture 4" descr="http://imgsrc.hubblesite.org/hu/db/2008/16/images/a/formats/web_print.jpg"/>
          <p:cNvPicPr>
            <a:picLocks noChangeAspect="1" noChangeArrowheads="1"/>
          </p:cNvPicPr>
          <p:nvPr/>
        </p:nvPicPr>
        <p:blipFill>
          <a:blip r:embed="rId3" cstate="print"/>
          <a:srcRect l="1200" t="1500" r="1200"/>
          <a:stretch>
            <a:fillRect/>
          </a:stretch>
        </p:blipFill>
        <p:spPr bwMode="auto">
          <a:xfrm>
            <a:off x="2590800" y="1566542"/>
            <a:ext cx="6553200" cy="5291458"/>
          </a:xfrm>
          <a:prstGeom prst="rect">
            <a:avLst/>
          </a:prstGeom>
          <a:noFill/>
        </p:spPr>
      </p:pic>
      <p:sp>
        <p:nvSpPr>
          <p:cNvPr id="9" name="Text Box 2"/>
          <p:cNvSpPr txBox="1">
            <a:spLocks noChangeArrowheads="1"/>
          </p:cNvSpPr>
          <p:nvPr/>
        </p:nvSpPr>
        <p:spPr bwMode="auto">
          <a:xfrm>
            <a:off x="152400" y="2819400"/>
            <a:ext cx="2419200" cy="4308872"/>
          </a:xfrm>
          <a:prstGeom prst="rect">
            <a:avLst/>
          </a:prstGeom>
          <a:noFill/>
          <a:ln w="9525">
            <a:noFill/>
            <a:miter lim="800000"/>
            <a:headEnd/>
            <a:tailEnd/>
          </a:ln>
        </p:spPr>
        <p:txBody>
          <a:bodyPr wrap="square" lIns="0" tIns="0" rIns="0" bIns="0">
            <a:spAutoFit/>
          </a:bodyPr>
          <a:lstStyle/>
          <a:p>
            <a:pPr>
              <a:buClr>
                <a:srgbClr val="000000"/>
              </a:buClr>
              <a:buSzPct val="100000"/>
              <a:buFont typeface="Arial" pitchFamily="34" charset="0"/>
              <a:buChar char="•"/>
              <a:tabLst>
                <a:tab pos="656650" algn="l"/>
                <a:tab pos="1313299" algn="l"/>
                <a:tab pos="1969949" algn="l"/>
                <a:tab pos="2626599" algn="l"/>
                <a:tab pos="3283248" algn="l"/>
                <a:tab pos="3939898" algn="l"/>
                <a:tab pos="4596548" algn="l"/>
              </a:tabLst>
            </a:pPr>
            <a:r>
              <a:rPr lang="en-GB" sz="2000" dirty="0" smtClean="0">
                <a:solidFill>
                  <a:schemeClr val="bg2"/>
                </a:solidFill>
              </a:rPr>
              <a:t> </a:t>
            </a:r>
            <a:r>
              <a:rPr lang="en-GB" sz="2000" u="sng" dirty="0" smtClean="0">
                <a:solidFill>
                  <a:schemeClr val="bg2"/>
                </a:solidFill>
              </a:rPr>
              <a:t>Tidal </a:t>
            </a:r>
            <a:r>
              <a:rPr lang="en-GB" sz="2000" u="sng" dirty="0">
                <a:solidFill>
                  <a:schemeClr val="bg2"/>
                </a:solidFill>
              </a:rPr>
              <a:t>force</a:t>
            </a:r>
            <a:r>
              <a:rPr lang="en-GB" sz="2000" dirty="0">
                <a:solidFill>
                  <a:schemeClr val="bg2"/>
                </a:solidFill>
              </a:rPr>
              <a:t> can draw stars and gas out of them =&gt; tidal </a:t>
            </a:r>
            <a:r>
              <a:rPr lang="en-GB" sz="2000" dirty="0" smtClean="0">
                <a:solidFill>
                  <a:schemeClr val="bg2"/>
                </a:solidFill>
              </a:rPr>
              <a:t>tails in spirals.</a:t>
            </a:r>
          </a:p>
          <a:p>
            <a:pPr>
              <a:buClr>
                <a:srgbClr val="000000"/>
              </a:buClr>
              <a:buSzPct val="45000"/>
              <a:buFont typeface="Arial" pitchFamily="34" charset="0"/>
              <a:buChar char="•"/>
              <a:tabLst>
                <a:tab pos="656650" algn="l"/>
                <a:tab pos="1313299" algn="l"/>
                <a:tab pos="1969949" algn="l"/>
                <a:tab pos="2626599" algn="l"/>
                <a:tab pos="3283248" algn="l"/>
                <a:tab pos="3939898" algn="l"/>
                <a:tab pos="4596548" algn="l"/>
              </a:tabLst>
            </a:pPr>
            <a:endParaRPr lang="en-GB" sz="2000" dirty="0">
              <a:solidFill>
                <a:schemeClr val="bg2"/>
              </a:solidFill>
            </a:endParaRPr>
          </a:p>
          <a:p>
            <a:pPr>
              <a:buClr>
                <a:srgbClr val="000000"/>
              </a:buClr>
              <a:buSzPct val="100000"/>
              <a:buFont typeface="Arial" pitchFamily="34" charset="0"/>
              <a:buChar char="•"/>
              <a:tabLst>
                <a:tab pos="656650" algn="l"/>
                <a:tab pos="1313299" algn="l"/>
                <a:tab pos="1969949" algn="l"/>
                <a:tab pos="2626599" algn="l"/>
                <a:tab pos="3283248" algn="l"/>
                <a:tab pos="3939898" algn="l"/>
                <a:tab pos="4596548" algn="l"/>
              </a:tabLst>
            </a:pPr>
            <a:r>
              <a:rPr lang="en-GB" sz="2000" dirty="0" smtClean="0">
                <a:solidFill>
                  <a:schemeClr val="bg2"/>
                </a:solidFill>
              </a:rPr>
              <a:t> Galaxy </a:t>
            </a:r>
            <a:r>
              <a:rPr lang="en-GB" sz="2000" dirty="0">
                <a:solidFill>
                  <a:schemeClr val="bg2"/>
                </a:solidFill>
              </a:rPr>
              <a:t>shapes can become badly distorted</a:t>
            </a:r>
            <a:r>
              <a:rPr lang="en-GB" sz="2000" dirty="0" smtClean="0">
                <a:solidFill>
                  <a:schemeClr val="bg2"/>
                </a:solidFill>
              </a:rPr>
              <a:t>.</a:t>
            </a:r>
          </a:p>
          <a:p>
            <a:pPr>
              <a:buClr>
                <a:srgbClr val="000000"/>
              </a:buClr>
              <a:buSzPct val="45000"/>
              <a:buFont typeface="Arial" pitchFamily="34" charset="0"/>
              <a:buChar char="•"/>
              <a:tabLst>
                <a:tab pos="656650" algn="l"/>
                <a:tab pos="1313299" algn="l"/>
                <a:tab pos="1969949" algn="l"/>
                <a:tab pos="2626599" algn="l"/>
                <a:tab pos="3283248" algn="l"/>
                <a:tab pos="3939898" algn="l"/>
                <a:tab pos="4596548" algn="l"/>
              </a:tabLst>
            </a:pPr>
            <a:endParaRPr lang="en-GB" sz="2000" dirty="0" smtClean="0">
              <a:solidFill>
                <a:schemeClr val="bg2"/>
              </a:solidFill>
            </a:endParaRPr>
          </a:p>
          <a:p>
            <a:pPr>
              <a:buClr>
                <a:srgbClr val="000000"/>
              </a:buClr>
              <a:buSzPct val="100000"/>
              <a:buFont typeface="Arial" pitchFamily="34" charset="0"/>
              <a:buChar char="•"/>
              <a:tabLst>
                <a:tab pos="656650" algn="l"/>
                <a:tab pos="1313299" algn="l"/>
                <a:tab pos="1969949" algn="l"/>
                <a:tab pos="2626599" algn="l"/>
                <a:tab pos="3283248" algn="l"/>
                <a:tab pos="3939898" algn="l"/>
                <a:tab pos="4596548" algn="l"/>
              </a:tabLst>
            </a:pPr>
            <a:r>
              <a:rPr lang="en-GB" sz="2000" dirty="0" smtClean="0">
                <a:solidFill>
                  <a:schemeClr val="bg2"/>
                </a:solidFill>
              </a:rPr>
              <a:t> “Major mergers”: two large galaxies</a:t>
            </a:r>
          </a:p>
          <a:p>
            <a:pPr>
              <a:buClr>
                <a:srgbClr val="000000"/>
              </a:buClr>
              <a:buSzPct val="100000"/>
              <a:tabLst>
                <a:tab pos="656650" algn="l"/>
                <a:tab pos="1313299" algn="l"/>
                <a:tab pos="1969949" algn="l"/>
                <a:tab pos="2626599" algn="l"/>
                <a:tab pos="3283248" algn="l"/>
                <a:tab pos="3939898" algn="l"/>
                <a:tab pos="4596548" algn="l"/>
              </a:tabLst>
            </a:pPr>
            <a:endParaRPr lang="en-GB" sz="2000" dirty="0" smtClean="0">
              <a:solidFill>
                <a:schemeClr val="bg2"/>
              </a:solidFill>
            </a:endParaRPr>
          </a:p>
          <a:p>
            <a:pPr>
              <a:buClr>
                <a:srgbClr val="000000"/>
              </a:buClr>
              <a:buSzPct val="100000"/>
              <a:buFont typeface="Arial" pitchFamily="34" charset="0"/>
              <a:buChar char="•"/>
              <a:tabLst>
                <a:tab pos="656650" algn="l"/>
                <a:tab pos="1313299" algn="l"/>
                <a:tab pos="1969949" algn="l"/>
                <a:tab pos="2626599" algn="l"/>
                <a:tab pos="3283248" algn="l"/>
                <a:tab pos="3939898" algn="l"/>
                <a:tab pos="4596548" algn="l"/>
              </a:tabLst>
            </a:pPr>
            <a:r>
              <a:rPr lang="en-GB" sz="2000" dirty="0" smtClean="0">
                <a:solidFill>
                  <a:schemeClr val="bg2"/>
                </a:solidFill>
              </a:rPr>
              <a:t>  </a:t>
            </a:r>
            <a:r>
              <a:rPr lang="en-GB" sz="2000" u="sng" dirty="0" smtClean="0">
                <a:solidFill>
                  <a:srgbClr val="7030A0"/>
                </a:solidFill>
                <a:hlinkClick r:id="rId4"/>
              </a:rPr>
              <a:t>Simulation</a:t>
            </a:r>
            <a:endParaRPr lang="en-GB" sz="2000" u="sng" dirty="0">
              <a:solidFill>
                <a:srgbClr val="7030A0"/>
              </a:solidFill>
            </a:endParaRPr>
          </a:p>
          <a:p>
            <a:pPr>
              <a:buClr>
                <a:srgbClr val="000000"/>
              </a:buClr>
              <a:buSzPct val="45000"/>
              <a:buFont typeface="Arial" pitchFamily="34" charset="0"/>
              <a:buChar char="•"/>
              <a:tabLst>
                <a:tab pos="656650" algn="l"/>
                <a:tab pos="1313299" algn="l"/>
                <a:tab pos="1969949" algn="l"/>
                <a:tab pos="2626599" algn="l"/>
                <a:tab pos="3283248" algn="l"/>
                <a:tab pos="3939898" algn="l"/>
                <a:tab pos="4596548" algn="l"/>
              </a:tabLst>
            </a:pPr>
            <a:endParaRPr lang="en-GB" sz="2000" dirty="0">
              <a:solidFill>
                <a:schemeClr val="bg2"/>
              </a:solidFill>
            </a:endParaRPr>
          </a:p>
        </p:txBody>
      </p:sp>
      <p:sp>
        <p:nvSpPr>
          <p:cNvPr id="6" name="Slide Number Placeholder 5"/>
          <p:cNvSpPr>
            <a:spLocks noGrp="1"/>
          </p:cNvSpPr>
          <p:nvPr>
            <p:ph type="sldNum" sz="quarter" idx="12"/>
          </p:nvPr>
        </p:nvSpPr>
        <p:spPr>
          <a:xfrm>
            <a:off x="-1600200" y="6553200"/>
            <a:ext cx="1905000" cy="457200"/>
          </a:xfrm>
        </p:spPr>
        <p:txBody>
          <a:bodyPr/>
          <a:lstStyle/>
          <a:p>
            <a:fld id="{E5AAAF5C-DF8C-4373-B17A-01F3A89A83A8}" type="slidenum">
              <a:rPr lang="en-US" smtClean="0"/>
              <a:pPr/>
              <a:t>57</a:t>
            </a:fld>
            <a:r>
              <a:rPr lang="en-US" dirty="0" smtClean="0"/>
              <a:t> </a:t>
            </a:r>
            <a:endParaRPr lang="en-US" dirty="0"/>
          </a:p>
        </p:txBody>
      </p:sp>
    </p:spTree>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
          <p:cNvSpPr txBox="1">
            <a:spLocks noChangeArrowheads="1"/>
          </p:cNvSpPr>
          <p:nvPr/>
        </p:nvSpPr>
        <p:spPr bwMode="auto">
          <a:xfrm>
            <a:off x="563040" y="456527"/>
            <a:ext cx="8276160" cy="1477328"/>
          </a:xfrm>
          <a:prstGeom prst="rect">
            <a:avLst/>
          </a:prstGeom>
          <a:noFill/>
          <a:ln w="9525">
            <a:noFill/>
            <a:miter lim="800000"/>
            <a:headEnd/>
            <a:tailEnd/>
          </a:ln>
        </p:spPr>
        <p:txBody>
          <a:bodyPr wrap="square"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Lst>
            </a:pPr>
            <a:r>
              <a:rPr lang="en-GB" sz="2400" dirty="0">
                <a:solidFill>
                  <a:schemeClr val="bg2"/>
                </a:solidFill>
              </a:rPr>
              <a:t>Interactions and mergers also lead to "</a:t>
            </a:r>
            <a:r>
              <a:rPr lang="en-GB" sz="2400" u="sng" dirty="0">
                <a:solidFill>
                  <a:schemeClr val="bg2"/>
                </a:solidFill>
              </a:rPr>
              <a:t>starbursts</a:t>
            </a:r>
            <a:r>
              <a:rPr lang="en-GB" sz="2400" dirty="0">
                <a:solidFill>
                  <a:schemeClr val="bg2"/>
                </a:solidFill>
              </a:rPr>
              <a:t>": unusually high rates of star </a:t>
            </a:r>
            <a:r>
              <a:rPr lang="en-GB" sz="2400" dirty="0" smtClean="0">
                <a:solidFill>
                  <a:schemeClr val="bg2"/>
                </a:solidFill>
              </a:rPr>
              <a:t>formation at </a:t>
            </a:r>
            <a:r>
              <a:rPr lang="en-GB" sz="2400" dirty="0" err="1" smtClean="0">
                <a:solidFill>
                  <a:schemeClr val="bg2"/>
                </a:solidFill>
              </a:rPr>
              <a:t>centers</a:t>
            </a:r>
            <a:r>
              <a:rPr lang="en-GB" sz="2400" dirty="0" smtClean="0">
                <a:solidFill>
                  <a:schemeClr val="bg2"/>
                </a:solidFill>
              </a:rPr>
              <a:t> of merging pairs, lasting probably only 10</a:t>
            </a:r>
            <a:r>
              <a:rPr lang="en-GB" sz="2400" baseline="30000" dirty="0" smtClean="0">
                <a:solidFill>
                  <a:schemeClr val="bg2"/>
                </a:solidFill>
              </a:rPr>
              <a:t>8</a:t>
            </a:r>
            <a:r>
              <a:rPr lang="en-GB" sz="2400" dirty="0" smtClean="0">
                <a:solidFill>
                  <a:schemeClr val="bg2"/>
                </a:solidFill>
              </a:rPr>
              <a:t>-10</a:t>
            </a:r>
            <a:r>
              <a:rPr lang="en-GB" sz="2400" baseline="30000" dirty="0" smtClean="0">
                <a:solidFill>
                  <a:schemeClr val="bg2"/>
                </a:solidFill>
              </a:rPr>
              <a:t>9</a:t>
            </a:r>
            <a:r>
              <a:rPr lang="en-GB" sz="2400" dirty="0" smtClean="0">
                <a:solidFill>
                  <a:schemeClr val="bg2"/>
                </a:solidFill>
              </a:rPr>
              <a:t> years.  Can be 10’s to 1000’s times brighter than Milky Way.</a:t>
            </a:r>
            <a:endParaRPr lang="en-GB" sz="2400" dirty="0">
              <a:solidFill>
                <a:schemeClr val="bg2"/>
              </a:solidFill>
            </a:endParaRPr>
          </a:p>
        </p:txBody>
      </p:sp>
      <p:pic>
        <p:nvPicPr>
          <p:cNvPr id="27651" name="Picture 2"/>
          <p:cNvPicPr>
            <a:picLocks noChangeAspect="1" noChangeArrowheads="1"/>
          </p:cNvPicPr>
          <p:nvPr/>
        </p:nvPicPr>
        <p:blipFill>
          <a:blip r:embed="rId3" cstate="print"/>
          <a:srcRect/>
          <a:stretch>
            <a:fillRect/>
          </a:stretch>
        </p:blipFill>
        <p:spPr bwMode="auto">
          <a:xfrm>
            <a:off x="355679" y="2168580"/>
            <a:ext cx="3944160" cy="4003620"/>
          </a:xfrm>
          <a:prstGeom prst="rect">
            <a:avLst/>
          </a:prstGeom>
          <a:noFill/>
          <a:ln w="9525">
            <a:noFill/>
            <a:miter lim="800000"/>
            <a:headEnd/>
            <a:tailEnd/>
          </a:ln>
        </p:spPr>
      </p:pic>
      <p:pic>
        <p:nvPicPr>
          <p:cNvPr id="27652" name="Picture 3"/>
          <p:cNvPicPr>
            <a:picLocks noChangeAspect="1" noChangeArrowheads="1"/>
          </p:cNvPicPr>
          <p:nvPr/>
        </p:nvPicPr>
        <p:blipFill>
          <a:blip r:embed="rId4" cstate="print">
            <a:lum contrast="10000"/>
          </a:blip>
          <a:srcRect/>
          <a:stretch>
            <a:fillRect/>
          </a:stretch>
        </p:blipFill>
        <p:spPr bwMode="auto">
          <a:xfrm>
            <a:off x="4572000" y="2168580"/>
            <a:ext cx="4134240" cy="400362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E5AAAF5C-DF8C-4373-B17A-01F3A89A83A8}" type="slidenum">
              <a:rPr lang="en-US" smtClean="0"/>
              <a:pPr/>
              <a:t>58</a:t>
            </a:fld>
            <a:endParaRPr lang="en-US"/>
          </a:p>
        </p:txBody>
      </p:sp>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2"/>
          <p:cNvPicPr>
            <a:picLocks noChangeAspect="1" noChangeArrowheads="1"/>
          </p:cNvPicPr>
          <p:nvPr/>
        </p:nvPicPr>
        <p:blipFill>
          <a:blip r:embed="rId3" cstate="print"/>
          <a:srcRect/>
          <a:stretch>
            <a:fillRect/>
          </a:stretch>
        </p:blipFill>
        <p:spPr bwMode="auto">
          <a:xfrm>
            <a:off x="522721" y="0"/>
            <a:ext cx="8164800" cy="375879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E5AAAF5C-DF8C-4373-B17A-01F3A89A83A8}" type="slidenum">
              <a:rPr lang="en-US" smtClean="0"/>
              <a:pPr/>
              <a:t>59</a:t>
            </a:fld>
            <a:endParaRPr lang="en-US"/>
          </a:p>
        </p:txBody>
      </p:sp>
      <p:sp>
        <p:nvSpPr>
          <p:cNvPr id="5" name="Text Box 5"/>
          <p:cNvSpPr txBox="1">
            <a:spLocks noChangeArrowheads="1"/>
          </p:cNvSpPr>
          <p:nvPr/>
        </p:nvSpPr>
        <p:spPr bwMode="auto">
          <a:xfrm>
            <a:off x="217440" y="3733800"/>
            <a:ext cx="8432640" cy="1846659"/>
          </a:xfrm>
          <a:prstGeom prst="rect">
            <a:avLst/>
          </a:prstGeom>
          <a:noFill/>
          <a:ln w="9525">
            <a:noFill/>
            <a:miter lim="800000"/>
            <a:headEnd/>
            <a:tailEnd/>
          </a:ln>
        </p:spPr>
        <p:txBody>
          <a:bodyPr wrap="square"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Lst>
            </a:pPr>
            <a:r>
              <a:rPr lang="en-GB" sz="2400" dirty="0" smtClean="0">
                <a:solidFill>
                  <a:schemeClr val="bg2"/>
                </a:solidFill>
                <a:hlinkClick r:id="rId4"/>
              </a:rPr>
              <a:t>Simulations</a:t>
            </a:r>
            <a:r>
              <a:rPr lang="en-GB" sz="2400" dirty="0" smtClean="0">
                <a:solidFill>
                  <a:schemeClr val="bg2"/>
                </a:solidFill>
              </a:rPr>
              <a:t> show giant </a:t>
            </a:r>
            <a:r>
              <a:rPr lang="en-GB" sz="2400" dirty="0" err="1" smtClean="0">
                <a:solidFill>
                  <a:schemeClr val="bg2"/>
                </a:solidFill>
              </a:rPr>
              <a:t>ellipticals</a:t>
            </a:r>
            <a:r>
              <a:rPr lang="en-GB" sz="2400" dirty="0" smtClean="0">
                <a:solidFill>
                  <a:schemeClr val="bg2"/>
                </a:solidFill>
              </a:rPr>
              <a:t> </a:t>
            </a:r>
            <a:r>
              <a:rPr lang="en-GB" sz="2400" dirty="0">
                <a:solidFill>
                  <a:schemeClr val="bg2"/>
                </a:solidFill>
              </a:rPr>
              <a:t>may be mergers of two or more </a:t>
            </a:r>
            <a:r>
              <a:rPr lang="en-GB" sz="2400" dirty="0" smtClean="0">
                <a:solidFill>
                  <a:schemeClr val="bg2"/>
                </a:solidFill>
              </a:rPr>
              <a:t>spirals.  Rotational motion of spirals disrupted, orbits randomized.  Gas rapidly consumed into stars in a starburst – little left over.  Since </a:t>
            </a:r>
            <a:r>
              <a:rPr lang="en-GB" sz="2400" dirty="0" err="1" smtClean="0">
                <a:solidFill>
                  <a:schemeClr val="bg2"/>
                </a:solidFill>
              </a:rPr>
              <a:t>ellipticals</a:t>
            </a:r>
            <a:r>
              <a:rPr lang="en-GB" sz="2400" dirty="0" smtClean="0">
                <a:solidFill>
                  <a:schemeClr val="bg2"/>
                </a:solidFill>
              </a:rPr>
              <a:t> </a:t>
            </a:r>
            <a:r>
              <a:rPr lang="en-GB" sz="2400" dirty="0">
                <a:solidFill>
                  <a:schemeClr val="bg2"/>
                </a:solidFill>
              </a:rPr>
              <a:t>have old stars, </a:t>
            </a:r>
            <a:r>
              <a:rPr lang="en-GB" sz="2400" dirty="0" smtClean="0">
                <a:solidFill>
                  <a:schemeClr val="bg2"/>
                </a:solidFill>
              </a:rPr>
              <a:t>such </a:t>
            </a:r>
            <a:r>
              <a:rPr lang="en-GB" sz="2400" dirty="0">
                <a:solidFill>
                  <a:schemeClr val="bg2"/>
                </a:solidFill>
              </a:rPr>
              <a:t>mergers must have </a:t>
            </a:r>
            <a:r>
              <a:rPr lang="en-GB" sz="2400" dirty="0" smtClean="0">
                <a:solidFill>
                  <a:schemeClr val="bg2"/>
                </a:solidFill>
              </a:rPr>
              <a:t>peaked </a:t>
            </a:r>
            <a:r>
              <a:rPr lang="en-GB" sz="2400" dirty="0">
                <a:solidFill>
                  <a:schemeClr val="bg2"/>
                </a:solidFill>
              </a:rPr>
              <a:t>long ago.</a:t>
            </a:r>
          </a:p>
        </p:txBody>
      </p:sp>
      <p:sp>
        <p:nvSpPr>
          <p:cNvPr id="6" name="TextBox 5"/>
          <p:cNvSpPr txBox="1"/>
          <p:nvPr/>
        </p:nvSpPr>
        <p:spPr>
          <a:xfrm>
            <a:off x="152400" y="5867400"/>
            <a:ext cx="8153400" cy="830997"/>
          </a:xfrm>
          <a:prstGeom prst="rect">
            <a:avLst/>
          </a:prstGeom>
          <a:noFill/>
        </p:spPr>
        <p:txBody>
          <a:bodyPr wrap="square" rtlCol="0">
            <a:spAutoFit/>
          </a:bodyPr>
          <a:lstStyle/>
          <a:p>
            <a:r>
              <a:rPr lang="en-US" sz="2400" dirty="0" smtClean="0"/>
              <a:t>It now seems galaxy properties are set by both formation and subsequent merger (major and minor) activity.</a:t>
            </a:r>
            <a:endParaRPr lang="en-US" sz="2400" dirty="0"/>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081"/>
          <p:cNvPicPr>
            <a:picLocks noChangeAspect="1" noChangeArrowheads="1"/>
          </p:cNvPicPr>
          <p:nvPr/>
        </p:nvPicPr>
        <p:blipFill>
          <a:blip r:embed="rId3" cstate="print"/>
          <a:srcRect/>
          <a:stretch>
            <a:fillRect/>
          </a:stretch>
        </p:blipFill>
        <p:spPr bwMode="auto">
          <a:xfrm>
            <a:off x="355680" y="1355182"/>
            <a:ext cx="3801600" cy="4435666"/>
          </a:xfrm>
          <a:prstGeom prst="rect">
            <a:avLst/>
          </a:prstGeom>
          <a:noFill/>
        </p:spPr>
      </p:pic>
      <p:pic>
        <p:nvPicPr>
          <p:cNvPr id="3" name="Picture 3" descr="M101"/>
          <p:cNvPicPr>
            <a:picLocks noChangeAspect="1" noChangeArrowheads="1"/>
          </p:cNvPicPr>
          <p:nvPr/>
        </p:nvPicPr>
        <p:blipFill>
          <a:blip r:embed="rId4" cstate="print"/>
          <a:srcRect/>
          <a:stretch>
            <a:fillRect/>
          </a:stretch>
        </p:blipFill>
        <p:spPr bwMode="auto">
          <a:xfrm>
            <a:off x="4295520" y="1389745"/>
            <a:ext cx="4389120" cy="4389581"/>
          </a:xfrm>
          <a:prstGeom prst="rect">
            <a:avLst/>
          </a:prstGeom>
          <a:noFill/>
        </p:spPr>
      </p:pic>
      <p:sp>
        <p:nvSpPr>
          <p:cNvPr id="4" name="Text Box 5"/>
          <p:cNvSpPr txBox="1">
            <a:spLocks noChangeArrowheads="1"/>
          </p:cNvSpPr>
          <p:nvPr/>
        </p:nvSpPr>
        <p:spPr bwMode="auto">
          <a:xfrm>
            <a:off x="1046879" y="5986708"/>
            <a:ext cx="2565602" cy="360755"/>
          </a:xfrm>
          <a:prstGeom prst="rect">
            <a:avLst/>
          </a:prstGeom>
          <a:noFill/>
          <a:ln w="9525">
            <a:noFill/>
            <a:miter lim="800000"/>
            <a:headEnd/>
            <a:tailEnd/>
          </a:ln>
          <a:effectLst/>
        </p:spPr>
        <p:txBody>
          <a:bodyPr wrap="none" lIns="82945" tIns="41473" rIns="82945" bIns="41473">
            <a:spAutoFit/>
          </a:bodyPr>
          <a:lstStyle/>
          <a:p>
            <a:r>
              <a:rPr lang="en-US" sz="1800" dirty="0"/>
              <a:t>Messier 81 – Sa galaxy</a:t>
            </a:r>
          </a:p>
        </p:txBody>
      </p:sp>
      <p:sp>
        <p:nvSpPr>
          <p:cNvPr id="5" name="Text Box 6"/>
          <p:cNvSpPr txBox="1">
            <a:spLocks noChangeArrowheads="1"/>
          </p:cNvSpPr>
          <p:nvPr/>
        </p:nvSpPr>
        <p:spPr bwMode="auto">
          <a:xfrm>
            <a:off x="5263199" y="5986708"/>
            <a:ext cx="2681019" cy="360755"/>
          </a:xfrm>
          <a:prstGeom prst="rect">
            <a:avLst/>
          </a:prstGeom>
          <a:noFill/>
          <a:ln w="9525">
            <a:noFill/>
            <a:miter lim="800000"/>
            <a:headEnd/>
            <a:tailEnd/>
          </a:ln>
          <a:effectLst/>
        </p:spPr>
        <p:txBody>
          <a:bodyPr wrap="none" lIns="82945" tIns="41473" rIns="82945" bIns="41473">
            <a:spAutoFit/>
          </a:bodyPr>
          <a:lstStyle/>
          <a:p>
            <a:r>
              <a:rPr lang="en-US" sz="1800" dirty="0"/>
              <a:t>Messier 101 – Sc galaxy</a:t>
            </a:r>
          </a:p>
        </p:txBody>
      </p:sp>
      <p:sp>
        <p:nvSpPr>
          <p:cNvPr id="6" name="TextBox 5"/>
          <p:cNvSpPr txBox="1"/>
          <p:nvPr/>
        </p:nvSpPr>
        <p:spPr>
          <a:xfrm>
            <a:off x="3189599" y="387400"/>
            <a:ext cx="3766252" cy="468477"/>
          </a:xfrm>
          <a:prstGeom prst="rect">
            <a:avLst/>
          </a:prstGeom>
          <a:noFill/>
        </p:spPr>
        <p:txBody>
          <a:bodyPr wrap="none" lIns="82945" tIns="41473" rIns="82945" bIns="41473" rtlCol="0">
            <a:spAutoFit/>
          </a:bodyPr>
          <a:lstStyle/>
          <a:p>
            <a:r>
              <a:rPr lang="en-US" sz="2500" dirty="0">
                <a:solidFill>
                  <a:schemeClr val="bg2"/>
                </a:solidFill>
              </a:rPr>
              <a:t>Sa vs. </a:t>
            </a:r>
            <a:r>
              <a:rPr lang="en-US" sz="2500" dirty="0" err="1" smtClean="0">
                <a:solidFill>
                  <a:schemeClr val="bg2"/>
                </a:solidFill>
              </a:rPr>
              <a:t>Sb</a:t>
            </a:r>
            <a:r>
              <a:rPr lang="en-US" sz="2500" dirty="0" smtClean="0">
                <a:solidFill>
                  <a:schemeClr val="bg2"/>
                </a:solidFill>
              </a:rPr>
              <a:t> vs. Sc </a:t>
            </a:r>
            <a:r>
              <a:rPr lang="en-US" sz="2500" dirty="0">
                <a:solidFill>
                  <a:schemeClr val="bg2"/>
                </a:solidFill>
              </a:rPr>
              <a:t>galaxies</a:t>
            </a:r>
          </a:p>
        </p:txBody>
      </p:sp>
      <p:sp>
        <p:nvSpPr>
          <p:cNvPr id="7" name="Slide Number Placeholder 6"/>
          <p:cNvSpPr>
            <a:spLocks noGrp="1"/>
          </p:cNvSpPr>
          <p:nvPr>
            <p:ph type="sldNum" sz="quarter" idx="12"/>
          </p:nvPr>
        </p:nvSpPr>
        <p:spPr/>
        <p:txBody>
          <a:bodyPr/>
          <a:lstStyle/>
          <a:p>
            <a:fld id="{E5AAAF5C-DF8C-4373-B17A-01F3A89A83A8}" type="slidenum">
              <a:rPr lang="en-US" smtClean="0"/>
              <a:pPr/>
              <a:t>6</a:t>
            </a:fld>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AAAF5C-DF8C-4373-B17A-01F3A89A83A8}" type="slidenum">
              <a:rPr lang="en-US" smtClean="0"/>
              <a:pPr/>
              <a:t>60</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394" name="Rectangle 2"/>
          <p:cNvSpPr>
            <a:spLocks noGrp="1" noChangeArrowheads="1"/>
          </p:cNvSpPr>
          <p:nvPr>
            <p:ph type="title"/>
          </p:nvPr>
        </p:nvSpPr>
        <p:spPr>
          <a:xfrm>
            <a:off x="685800" y="228600"/>
            <a:ext cx="7772400" cy="990600"/>
          </a:xfrm>
        </p:spPr>
        <p:txBody>
          <a:bodyPr/>
          <a:lstStyle/>
          <a:p>
            <a:r>
              <a:rPr lang="en-US"/>
              <a:t>Density effects</a:t>
            </a:r>
          </a:p>
        </p:txBody>
      </p:sp>
      <p:sp>
        <p:nvSpPr>
          <p:cNvPr id="1083395" name="Rectangle 3"/>
          <p:cNvSpPr>
            <a:spLocks noGrp="1" noChangeArrowheads="1"/>
          </p:cNvSpPr>
          <p:nvPr>
            <p:ph type="body" idx="1"/>
          </p:nvPr>
        </p:nvSpPr>
        <p:spPr>
          <a:xfrm>
            <a:off x="152400" y="1600200"/>
            <a:ext cx="3276600" cy="4038600"/>
          </a:xfrm>
        </p:spPr>
        <p:txBody>
          <a:bodyPr/>
          <a:lstStyle/>
          <a:p>
            <a:r>
              <a:rPr lang="en-US" sz="2400" dirty="0"/>
              <a:t>E and S0 galaxies appear in the highest density regions - the cores of rich clusters.</a:t>
            </a:r>
          </a:p>
          <a:p>
            <a:endParaRPr lang="en-US" sz="2400" dirty="0"/>
          </a:p>
          <a:p>
            <a:r>
              <a:rPr lang="en-US" sz="2400" dirty="0"/>
              <a:t>S galaxies are found in the </a:t>
            </a:r>
            <a:r>
              <a:rPr lang="en-US" sz="2400" dirty="0" smtClean="0"/>
              <a:t>outskirts, and in groups.</a:t>
            </a:r>
            <a:endParaRPr lang="en-US" sz="2400" dirty="0"/>
          </a:p>
        </p:txBody>
      </p:sp>
      <p:pic>
        <p:nvPicPr>
          <p:cNvPr id="1083396" name="Picture 4" descr="a2199_cfa"/>
          <p:cNvPicPr>
            <a:picLocks noChangeAspect="1" noChangeArrowheads="1"/>
          </p:cNvPicPr>
          <p:nvPr/>
        </p:nvPicPr>
        <p:blipFill>
          <a:blip r:embed="rId3" cstate="print"/>
          <a:srcRect/>
          <a:stretch>
            <a:fillRect/>
          </a:stretch>
        </p:blipFill>
        <p:spPr bwMode="auto">
          <a:xfrm>
            <a:off x="3657600" y="1524000"/>
            <a:ext cx="4724400" cy="4438650"/>
          </a:xfrm>
          <a:prstGeom prst="rect">
            <a:avLst/>
          </a:prstGeom>
          <a:noFill/>
        </p:spPr>
      </p:pic>
      <p:sp>
        <p:nvSpPr>
          <p:cNvPr id="1083397" name="Comment 5"/>
          <p:cNvSpPr>
            <a:spLocks noChangeArrowheads="1"/>
          </p:cNvSpPr>
          <p:nvPr/>
        </p:nvSpPr>
        <p:spPr bwMode="auto">
          <a:xfrm>
            <a:off x="6019800" y="1676400"/>
            <a:ext cx="2117725" cy="739775"/>
          </a:xfrm>
          <a:prstGeom prst="rect">
            <a:avLst/>
          </a:prstGeom>
          <a:solidFill>
            <a:srgbClr val="FCFF91"/>
          </a:solidFill>
          <a:ln w="9525">
            <a:solidFill>
              <a:srgbClr val="000000"/>
            </a:solidFill>
            <a:miter lim="800000"/>
            <a:headEnd/>
            <a:tailEnd/>
          </a:ln>
          <a:effectLst>
            <a:outerShdw algn="ctr" rotWithShape="0">
              <a:srgbClr val="808080"/>
            </a:outerShdw>
          </a:effectLst>
        </p:spPr>
        <p:txBody>
          <a:bodyPr>
            <a:spAutoFit/>
          </a:bodyPr>
          <a:lstStyle/>
          <a:p>
            <a:pPr>
              <a:spcBef>
                <a:spcPct val="50000"/>
              </a:spcBef>
            </a:pPr>
            <a:r>
              <a:rPr lang="en-US" b="1" dirty="0"/>
              <a:t>The cluster </a:t>
            </a:r>
            <a:r>
              <a:rPr lang="en-US" b="1" dirty="0" err="1"/>
              <a:t>Abell</a:t>
            </a:r>
            <a:r>
              <a:rPr lang="en-US" b="1" dirty="0"/>
              <a:t> 2199 and its dominant </a:t>
            </a:r>
            <a:r>
              <a:rPr lang="en-US" b="1" dirty="0" err="1"/>
              <a:t>cD</a:t>
            </a:r>
            <a:r>
              <a:rPr lang="en-US" b="1" dirty="0"/>
              <a:t> galaxy NGC 6166</a:t>
            </a:r>
            <a:endParaRPr lang="en-US" dirty="0"/>
          </a:p>
        </p:txBody>
      </p:sp>
      <p:sp>
        <p:nvSpPr>
          <p:cNvPr id="1083398" name="Comment 6"/>
          <p:cNvSpPr>
            <a:spLocks noChangeArrowheads="1"/>
          </p:cNvSpPr>
          <p:nvPr/>
        </p:nvSpPr>
        <p:spPr bwMode="auto">
          <a:xfrm>
            <a:off x="3886200" y="6096000"/>
            <a:ext cx="3657600" cy="307777"/>
          </a:xfrm>
          <a:prstGeom prst="rect">
            <a:avLst/>
          </a:prstGeom>
          <a:solidFill>
            <a:srgbClr val="FCFF91"/>
          </a:solidFill>
          <a:ln w="9525">
            <a:solidFill>
              <a:srgbClr val="000000"/>
            </a:solidFill>
            <a:miter lim="800000"/>
            <a:headEnd/>
            <a:tailEnd/>
          </a:ln>
          <a:effectLst>
            <a:outerShdw algn="ctr" rotWithShape="0">
              <a:srgbClr val="808080"/>
            </a:outerShdw>
          </a:effectLst>
        </p:spPr>
        <p:txBody>
          <a:bodyPr wrap="square">
            <a:spAutoFit/>
          </a:bodyPr>
          <a:lstStyle/>
          <a:p>
            <a:pPr>
              <a:spcBef>
                <a:spcPct val="50000"/>
              </a:spcBef>
            </a:pPr>
            <a:r>
              <a:rPr lang="en-US" b="1" dirty="0"/>
              <a:t>Giant elliptical formed by </a:t>
            </a:r>
            <a:r>
              <a:rPr lang="en-US" b="1" dirty="0" smtClean="0"/>
              <a:t>many mergers.</a:t>
            </a:r>
            <a:endParaRPr lang="en-US" dirty="0"/>
          </a:p>
        </p:txBody>
      </p:sp>
      <p:sp>
        <p:nvSpPr>
          <p:cNvPr id="7" name="Slide Number Placeholder 6"/>
          <p:cNvSpPr>
            <a:spLocks noGrp="1"/>
          </p:cNvSpPr>
          <p:nvPr>
            <p:ph type="sldNum" sz="quarter" idx="12"/>
          </p:nvPr>
        </p:nvSpPr>
        <p:spPr/>
        <p:txBody>
          <a:bodyPr/>
          <a:lstStyle/>
          <a:p>
            <a:fld id="{3AEB77F9-2B45-4A2A-9AA1-49554572984B}" type="slidenum">
              <a:rPr lang="en-US" smtClean="0"/>
              <a:pPr/>
              <a:t>61</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1"/>
          <p:cNvSpPr txBox="1">
            <a:spLocks noChangeArrowheads="1"/>
          </p:cNvSpPr>
          <p:nvPr/>
        </p:nvSpPr>
        <p:spPr bwMode="auto">
          <a:xfrm>
            <a:off x="735840" y="388841"/>
            <a:ext cx="7549920" cy="215444"/>
          </a:xfrm>
          <a:prstGeom prst="rect">
            <a:avLst/>
          </a:prstGeom>
          <a:noFill/>
          <a:ln w="9525">
            <a:noFill/>
            <a:miter lim="800000"/>
            <a:headEnd/>
            <a:tailEnd/>
          </a:ln>
        </p:spPr>
        <p:txBody>
          <a:bodyPr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dirty="0">
                <a:solidFill>
                  <a:srgbClr val="FFFFFF"/>
                </a:solidFill>
              </a:rPr>
              <a:t>Sometimes a galaxy may pass right through another one, creating a </a:t>
            </a:r>
            <a:r>
              <a:rPr lang="en-GB" u="sng" dirty="0">
                <a:solidFill>
                  <a:srgbClr val="FFFFFF"/>
                </a:solidFill>
              </a:rPr>
              <a:t>ring galaxy</a:t>
            </a:r>
            <a:r>
              <a:rPr lang="en-GB" dirty="0">
                <a:solidFill>
                  <a:srgbClr val="FFFFFF"/>
                </a:solidFill>
              </a:rPr>
              <a:t>.</a:t>
            </a:r>
          </a:p>
        </p:txBody>
      </p:sp>
      <p:sp>
        <p:nvSpPr>
          <p:cNvPr id="29699" name="Text Box 2"/>
          <p:cNvSpPr txBox="1">
            <a:spLocks noChangeArrowheads="1"/>
          </p:cNvSpPr>
          <p:nvPr/>
        </p:nvSpPr>
        <p:spPr bwMode="auto">
          <a:xfrm>
            <a:off x="2351521" y="1355183"/>
            <a:ext cx="4783680" cy="276509"/>
          </a:xfrm>
          <a:prstGeom prst="rect">
            <a:avLst/>
          </a:prstGeom>
          <a:noFill/>
          <a:ln w="9525">
            <a:noFill/>
            <a:miter lim="800000"/>
            <a:headEnd/>
            <a:tailEnd/>
          </a:ln>
        </p:spPr>
        <p:txBody>
          <a:bodyPr lIns="0" tIns="0" rIns="0" bIns="0">
            <a:spAutoFit/>
          </a:bodyPr>
          <a:lstStyle/>
          <a:p>
            <a:pPr algn="ctr">
              <a:buClr>
                <a:srgbClr val="000000"/>
              </a:buClr>
              <a:buSzPct val="45000"/>
              <a:tabLst>
                <a:tab pos="656650" algn="l"/>
                <a:tab pos="1313299" algn="l"/>
                <a:tab pos="1969949" algn="l"/>
                <a:tab pos="2626599" algn="l"/>
                <a:tab pos="3283248" algn="l"/>
                <a:tab pos="3939898" algn="l"/>
                <a:tab pos="4596548" algn="l"/>
              </a:tabLst>
            </a:pPr>
            <a:r>
              <a:rPr lang="en-GB" sz="1800" dirty="0">
                <a:solidFill>
                  <a:srgbClr val="FFFFFF"/>
                </a:solidFill>
              </a:rPr>
              <a:t>Hubble image of The “Cartwheel” galaxy</a:t>
            </a:r>
          </a:p>
        </p:txBody>
      </p:sp>
      <p:pic>
        <p:nvPicPr>
          <p:cNvPr id="29700" name="Picture 3"/>
          <p:cNvPicPr>
            <a:picLocks noChangeAspect="1" noChangeArrowheads="1"/>
          </p:cNvPicPr>
          <p:nvPr/>
        </p:nvPicPr>
        <p:blipFill>
          <a:blip r:embed="rId3" cstate="print"/>
          <a:srcRect/>
          <a:stretch>
            <a:fillRect/>
          </a:stretch>
        </p:blipFill>
        <p:spPr bwMode="auto">
          <a:xfrm>
            <a:off x="1600200" y="1219200"/>
            <a:ext cx="5875200" cy="4965641"/>
          </a:xfrm>
          <a:prstGeom prst="rect">
            <a:avLst/>
          </a:prstGeom>
          <a:noFill/>
          <a:ln w="9525">
            <a:noFill/>
            <a:miter lim="800000"/>
            <a:headEnd/>
            <a:tailEnd/>
          </a:ln>
        </p:spPr>
      </p:pic>
      <p:sp>
        <p:nvSpPr>
          <p:cNvPr id="5" name="TextBox 4"/>
          <p:cNvSpPr txBox="1"/>
          <p:nvPr/>
        </p:nvSpPr>
        <p:spPr>
          <a:xfrm>
            <a:off x="1676400" y="304800"/>
            <a:ext cx="5832046" cy="830997"/>
          </a:xfrm>
          <a:prstGeom prst="rect">
            <a:avLst/>
          </a:prstGeom>
          <a:noFill/>
        </p:spPr>
        <p:txBody>
          <a:bodyPr wrap="none" rtlCol="0">
            <a:spAutoFit/>
          </a:bodyPr>
          <a:lstStyle/>
          <a:p>
            <a:r>
              <a:rPr lang="en-US" sz="2400" dirty="0" smtClean="0"/>
              <a:t>Ring galaxies: where one galaxy passes</a:t>
            </a:r>
          </a:p>
          <a:p>
            <a:r>
              <a:rPr lang="en-US" sz="2400" dirty="0" smtClean="0"/>
              <a:t>vertically near the center of a disk galaxy</a:t>
            </a:r>
            <a:endParaRPr lang="en-US" sz="2400" dirty="0"/>
          </a:p>
        </p:txBody>
      </p:sp>
      <p:sp>
        <p:nvSpPr>
          <p:cNvPr id="6" name="TextBox 5"/>
          <p:cNvSpPr txBox="1"/>
          <p:nvPr/>
        </p:nvSpPr>
        <p:spPr>
          <a:xfrm>
            <a:off x="2895600" y="6324600"/>
            <a:ext cx="2483372" cy="307777"/>
          </a:xfrm>
          <a:prstGeom prst="rect">
            <a:avLst/>
          </a:prstGeom>
          <a:noFill/>
        </p:spPr>
        <p:txBody>
          <a:bodyPr wrap="none" rtlCol="0">
            <a:spAutoFit/>
          </a:bodyPr>
          <a:lstStyle/>
          <a:p>
            <a:r>
              <a:rPr lang="en-US" dirty="0" smtClean="0"/>
              <a:t>Which galaxy is the intruder?</a:t>
            </a:r>
            <a:endParaRPr lang="en-US" dirty="0"/>
          </a:p>
        </p:txBody>
      </p:sp>
      <p:sp>
        <p:nvSpPr>
          <p:cNvPr id="7" name="Slide Number Placeholder 6"/>
          <p:cNvSpPr>
            <a:spLocks noGrp="1"/>
          </p:cNvSpPr>
          <p:nvPr>
            <p:ph type="sldNum" sz="quarter" idx="12"/>
          </p:nvPr>
        </p:nvSpPr>
        <p:spPr/>
        <p:txBody>
          <a:bodyPr/>
          <a:lstStyle/>
          <a:p>
            <a:fld id="{E5AAAF5C-DF8C-4373-B17A-01F3A89A83A8}" type="slidenum">
              <a:rPr lang="en-US" smtClean="0"/>
              <a:pPr/>
              <a:t>62</a:t>
            </a:fld>
            <a:endParaRPr lang="en-US"/>
          </a:p>
        </p:txBody>
      </p:sp>
    </p:spTree>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AAAF5C-DF8C-4373-B17A-01F3A89A83A8}" type="slidenum">
              <a:rPr lang="en-US" smtClean="0"/>
              <a:pPr/>
              <a:t>63</a:t>
            </a:fld>
            <a:endParaRPr lang="en-US"/>
          </a:p>
        </p:txBody>
      </p:sp>
      <p:pic>
        <p:nvPicPr>
          <p:cNvPr id="3" name="Picture 1"/>
          <p:cNvPicPr>
            <a:picLocks noChangeAspect="1" noChangeArrowheads="1"/>
          </p:cNvPicPr>
          <p:nvPr/>
        </p:nvPicPr>
        <p:blipFill>
          <a:blip r:embed="rId3" cstate="print"/>
          <a:srcRect/>
          <a:stretch>
            <a:fillRect/>
          </a:stretch>
        </p:blipFill>
        <p:spPr bwMode="auto">
          <a:xfrm>
            <a:off x="1143000" y="2316162"/>
            <a:ext cx="6870614" cy="3627438"/>
          </a:xfrm>
          <a:prstGeom prst="rect">
            <a:avLst/>
          </a:prstGeom>
          <a:noFill/>
          <a:ln w="9525">
            <a:noFill/>
            <a:miter lim="800000"/>
            <a:headEnd/>
            <a:tailEnd/>
          </a:ln>
        </p:spPr>
      </p:pic>
      <p:sp>
        <p:nvSpPr>
          <p:cNvPr id="4" name="TextBox 3"/>
          <p:cNvSpPr txBox="1"/>
          <p:nvPr/>
        </p:nvSpPr>
        <p:spPr>
          <a:xfrm>
            <a:off x="1066800" y="762000"/>
            <a:ext cx="7467600" cy="1200329"/>
          </a:xfrm>
          <a:prstGeom prst="rect">
            <a:avLst/>
          </a:prstGeom>
          <a:noFill/>
        </p:spPr>
        <p:txBody>
          <a:bodyPr wrap="square" rtlCol="0">
            <a:spAutoFit/>
          </a:bodyPr>
          <a:lstStyle/>
          <a:p>
            <a:r>
              <a:rPr lang="en-US" sz="2400" dirty="0" smtClean="0"/>
              <a:t>Neither: a bridge of atomic gas connects to a more distant galaxy.  The gas was stripped  out of the small galaxy by the tidal force during the interaction.</a:t>
            </a:r>
            <a:endParaRPr lang="en-US" sz="24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Blue Stars Ring Nucleus of Galaxy AM 0644-741"/>
          <p:cNvPicPr>
            <a:picLocks noChangeAspect="1" noChangeArrowheads="1"/>
          </p:cNvPicPr>
          <p:nvPr/>
        </p:nvPicPr>
        <p:blipFill>
          <a:blip r:embed="rId3" cstate="print"/>
          <a:srcRect/>
          <a:stretch>
            <a:fillRect/>
          </a:stretch>
        </p:blipFill>
        <p:spPr bwMode="auto">
          <a:xfrm>
            <a:off x="563040" y="940419"/>
            <a:ext cx="8087040" cy="5246470"/>
          </a:xfrm>
          <a:prstGeom prst="rect">
            <a:avLst/>
          </a:prstGeom>
          <a:noFill/>
          <a:ln w="9525">
            <a:noFill/>
            <a:miter lim="800000"/>
            <a:headEnd/>
            <a:tailEnd/>
          </a:ln>
        </p:spPr>
      </p:pic>
      <p:sp>
        <p:nvSpPr>
          <p:cNvPr id="30723" name="Text Box 6"/>
          <p:cNvSpPr txBox="1">
            <a:spLocks noChangeArrowheads="1"/>
          </p:cNvSpPr>
          <p:nvPr/>
        </p:nvSpPr>
        <p:spPr bwMode="auto">
          <a:xfrm>
            <a:off x="2309761" y="387401"/>
            <a:ext cx="5029418" cy="453088"/>
          </a:xfrm>
          <a:prstGeom prst="rect">
            <a:avLst/>
          </a:prstGeom>
          <a:noFill/>
          <a:ln w="9525">
            <a:noFill/>
            <a:miter lim="800000"/>
            <a:headEnd/>
            <a:tailEnd/>
          </a:ln>
        </p:spPr>
        <p:txBody>
          <a:bodyPr wrap="none" lIns="82945" tIns="41473" rIns="82945" bIns="41473">
            <a:spAutoFit/>
          </a:bodyPr>
          <a:lstStyle/>
          <a:p>
            <a:r>
              <a:rPr lang="en-US" sz="2400" dirty="0"/>
              <a:t>Another Ring Galaxy: AM 0644-741</a:t>
            </a:r>
          </a:p>
        </p:txBody>
      </p:sp>
      <p:sp>
        <p:nvSpPr>
          <p:cNvPr id="68615" name="Text Box 7"/>
          <p:cNvSpPr txBox="1">
            <a:spLocks noChangeArrowheads="1"/>
          </p:cNvSpPr>
          <p:nvPr/>
        </p:nvSpPr>
        <p:spPr bwMode="auto">
          <a:xfrm>
            <a:off x="2100234" y="6263218"/>
            <a:ext cx="4681566" cy="360755"/>
          </a:xfrm>
          <a:prstGeom prst="rect">
            <a:avLst/>
          </a:prstGeom>
          <a:noFill/>
          <a:ln w="9525">
            <a:noFill/>
            <a:miter lim="800000"/>
            <a:headEnd/>
            <a:tailEnd/>
          </a:ln>
        </p:spPr>
        <p:txBody>
          <a:bodyPr wrap="none" lIns="82945" tIns="41473" rIns="82945" bIns="41473">
            <a:spAutoFit/>
          </a:bodyPr>
          <a:lstStyle/>
          <a:p>
            <a:r>
              <a:rPr lang="en-US" sz="1800" dirty="0"/>
              <a:t>(as seen at Satellite Coffee on Montgomery)</a:t>
            </a:r>
          </a:p>
        </p:txBody>
      </p:sp>
      <p:sp>
        <p:nvSpPr>
          <p:cNvPr id="5" name="Slide Number Placeholder 4"/>
          <p:cNvSpPr>
            <a:spLocks noGrp="1"/>
          </p:cNvSpPr>
          <p:nvPr>
            <p:ph type="sldNum" sz="quarter" idx="12"/>
          </p:nvPr>
        </p:nvSpPr>
        <p:spPr/>
        <p:txBody>
          <a:bodyPr/>
          <a:lstStyle/>
          <a:p>
            <a:fld id="{E5AAAF5C-DF8C-4373-B17A-01F3A89A83A8}" type="slidenum">
              <a:rPr lang="en-US" smtClean="0"/>
              <a:pPr/>
              <a:t>64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615"/>
                                        </p:tgtEl>
                                        <p:attrNameLst>
                                          <p:attrName>style.visibility</p:attrName>
                                        </p:attrNameLst>
                                      </p:cBhvr>
                                      <p:to>
                                        <p:strVal val="visible"/>
                                      </p:to>
                                    </p:set>
                                    <p:anim calcmode="lin" valueType="num">
                                      <p:cBhvr additive="base">
                                        <p:cTn id="7" dur="500" fill="hold"/>
                                        <p:tgtEl>
                                          <p:spTgt spid="68615"/>
                                        </p:tgtEl>
                                        <p:attrNameLst>
                                          <p:attrName>ppt_x</p:attrName>
                                        </p:attrNameLst>
                                      </p:cBhvr>
                                      <p:tavLst>
                                        <p:tav tm="0">
                                          <p:val>
                                            <p:strVal val="#ppt_x"/>
                                          </p:val>
                                        </p:tav>
                                        <p:tav tm="100000">
                                          <p:val>
                                            <p:strVal val="#ppt_x"/>
                                          </p:val>
                                        </p:tav>
                                      </p:tavLst>
                                    </p:anim>
                                    <p:anim calcmode="lin" valueType="num">
                                      <p:cBhvr additive="base">
                                        <p:cTn id="8" dur="500" fill="hold"/>
                                        <p:tgtEl>
                                          <p:spTgt spid="686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9" name="Picture 5" descr="Holmberg_II"/>
          <p:cNvPicPr>
            <a:picLocks noChangeAspect="1" noChangeArrowheads="1"/>
          </p:cNvPicPr>
          <p:nvPr/>
        </p:nvPicPr>
        <p:blipFill>
          <a:blip r:embed="rId3" cstate="print">
            <a:lum bright="-22000" contrast="-32000"/>
          </a:blip>
          <a:srcRect/>
          <a:stretch>
            <a:fillRect/>
          </a:stretch>
        </p:blipFill>
        <p:spPr bwMode="auto">
          <a:xfrm>
            <a:off x="691201" y="2115582"/>
            <a:ext cx="3466080" cy="4216763"/>
          </a:xfrm>
          <a:prstGeom prst="rect">
            <a:avLst/>
          </a:prstGeom>
          <a:noFill/>
          <a:ln w="9525">
            <a:noFill/>
            <a:miter lim="800000"/>
            <a:headEnd/>
            <a:tailEnd/>
          </a:ln>
        </p:spPr>
      </p:pic>
      <p:sp>
        <p:nvSpPr>
          <p:cNvPr id="139270" name="Text Box 6"/>
          <p:cNvSpPr txBox="1">
            <a:spLocks noChangeArrowheads="1"/>
          </p:cNvSpPr>
          <p:nvPr/>
        </p:nvSpPr>
        <p:spPr bwMode="auto">
          <a:xfrm>
            <a:off x="5110561" y="2567790"/>
            <a:ext cx="917715" cy="1007086"/>
          </a:xfrm>
          <a:prstGeom prst="rect">
            <a:avLst/>
          </a:prstGeom>
          <a:noFill/>
          <a:ln w="9525">
            <a:noFill/>
            <a:miter lim="800000"/>
            <a:headEnd/>
            <a:tailEnd/>
          </a:ln>
          <a:effectLst/>
        </p:spPr>
        <p:txBody>
          <a:bodyPr wrap="none" lIns="82945" tIns="41473" rIns="82945" bIns="41473">
            <a:spAutoFit/>
          </a:bodyPr>
          <a:lstStyle/>
          <a:p>
            <a:pPr marL="414726" indent="-414726"/>
            <a:r>
              <a:rPr lang="en-US" sz="2000" dirty="0"/>
              <a:t>a) </a:t>
            </a:r>
            <a:r>
              <a:rPr lang="en-US" sz="2000" dirty="0" err="1"/>
              <a:t>Irr</a:t>
            </a:r>
            <a:r>
              <a:rPr lang="en-US" sz="2000" dirty="0"/>
              <a:t> II</a:t>
            </a:r>
          </a:p>
          <a:p>
            <a:pPr marL="414726" indent="-414726"/>
            <a:r>
              <a:rPr lang="en-US" sz="2000" dirty="0"/>
              <a:t>b) Sc</a:t>
            </a:r>
          </a:p>
          <a:p>
            <a:pPr marL="414726" indent="-414726"/>
            <a:r>
              <a:rPr lang="en-US" sz="2000" dirty="0"/>
              <a:t>c) </a:t>
            </a:r>
            <a:r>
              <a:rPr lang="en-US" sz="2000" dirty="0" err="1"/>
              <a:t>Irr</a:t>
            </a:r>
            <a:r>
              <a:rPr lang="en-US" sz="2000" dirty="0"/>
              <a:t> I</a:t>
            </a:r>
          </a:p>
        </p:txBody>
      </p:sp>
      <p:sp>
        <p:nvSpPr>
          <p:cNvPr id="139271" name="Text Box 7"/>
          <p:cNvSpPr txBox="1">
            <a:spLocks noChangeArrowheads="1"/>
          </p:cNvSpPr>
          <p:nvPr/>
        </p:nvSpPr>
        <p:spPr bwMode="auto">
          <a:xfrm>
            <a:off x="1599841" y="1493437"/>
            <a:ext cx="1759292" cy="453088"/>
          </a:xfrm>
          <a:prstGeom prst="rect">
            <a:avLst/>
          </a:prstGeom>
          <a:noFill/>
          <a:ln w="9525">
            <a:noFill/>
            <a:miter lim="800000"/>
            <a:headEnd/>
            <a:tailEnd/>
          </a:ln>
          <a:effectLst/>
        </p:spPr>
        <p:txBody>
          <a:bodyPr wrap="none" lIns="82945" tIns="41473" rIns="82945" bIns="41473">
            <a:spAutoFit/>
          </a:bodyPr>
          <a:lstStyle/>
          <a:p>
            <a:r>
              <a:rPr lang="en-US" sz="2400" dirty="0"/>
              <a:t>Holmberg II</a:t>
            </a:r>
          </a:p>
        </p:txBody>
      </p:sp>
      <p:sp>
        <p:nvSpPr>
          <p:cNvPr id="5" name="Slide Number Placeholder 4"/>
          <p:cNvSpPr>
            <a:spLocks noGrp="1"/>
          </p:cNvSpPr>
          <p:nvPr>
            <p:ph type="sldNum" sz="quarter" idx="12"/>
          </p:nvPr>
        </p:nvSpPr>
        <p:spPr/>
        <p:txBody>
          <a:bodyPr/>
          <a:lstStyle/>
          <a:p>
            <a:fld id="{E5AAAF5C-DF8C-4373-B17A-01F3A89A83A8}" type="slidenum">
              <a:rPr lang="en-US" smtClean="0"/>
              <a:pPr/>
              <a:t>65</a:t>
            </a:fld>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AAAF5C-DF8C-4373-B17A-01F3A89A83A8}" type="slidenum">
              <a:rPr lang="en-US" smtClean="0"/>
              <a:pPr/>
              <a:t>66</a:t>
            </a:fld>
            <a:endParaRPr lang="en-US"/>
          </a:p>
        </p:txBody>
      </p:sp>
      <p:pic>
        <p:nvPicPr>
          <p:cNvPr id="1162242" name="Picture 2" descr="HW6figur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7630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bwMode="auto">
          <a:xfrm flipH="1" flipV="1">
            <a:off x="3429000" y="2895600"/>
            <a:ext cx="1371600" cy="390525"/>
          </a:xfrm>
          <a:prstGeom prst="line">
            <a:avLst/>
          </a:prstGeom>
          <a:solidFill>
            <a:schemeClr val="accent1"/>
          </a:solidFill>
          <a:ln w="31750" cap="flat" cmpd="sng" algn="ctr">
            <a:solidFill>
              <a:srgbClr val="FF0000"/>
            </a:solidFill>
            <a:prstDash val="solid"/>
            <a:round/>
            <a:headEnd type="none" w="med" len="med"/>
            <a:tailEnd type="none" w="med" len="med"/>
          </a:ln>
          <a:effectLst/>
        </p:spPr>
      </p:cxnSp>
      <p:cxnSp>
        <p:nvCxnSpPr>
          <p:cNvPr id="6" name="Straight Connector 5"/>
          <p:cNvCxnSpPr/>
          <p:nvPr/>
        </p:nvCxnSpPr>
        <p:spPr bwMode="auto">
          <a:xfrm flipV="1">
            <a:off x="4800600" y="2057400"/>
            <a:ext cx="914400" cy="1228725"/>
          </a:xfrm>
          <a:prstGeom prst="line">
            <a:avLst/>
          </a:prstGeom>
          <a:solidFill>
            <a:schemeClr val="accent1"/>
          </a:solidFill>
          <a:ln w="31750" cap="flat" cmpd="sng" algn="ctr">
            <a:solidFill>
              <a:srgbClr val="FF0000"/>
            </a:solidFill>
            <a:prstDash val="solid"/>
            <a:round/>
            <a:headEnd type="none" w="med" len="med"/>
            <a:tailEnd type="none" w="med" len="med"/>
          </a:ln>
          <a:effectLst/>
        </p:spPr>
      </p:cxnSp>
      <p:cxnSp>
        <p:nvCxnSpPr>
          <p:cNvPr id="23" name="Straight Connector 22"/>
          <p:cNvCxnSpPr/>
          <p:nvPr/>
        </p:nvCxnSpPr>
        <p:spPr bwMode="auto">
          <a:xfrm flipV="1">
            <a:off x="4409136" y="2595562"/>
            <a:ext cx="200964" cy="93054"/>
          </a:xfrm>
          <a:prstGeom prst="line">
            <a:avLst/>
          </a:prstGeom>
          <a:solidFill>
            <a:schemeClr val="accent1"/>
          </a:solidFill>
          <a:ln w="31750" cap="flat" cmpd="sng" algn="ctr">
            <a:solidFill>
              <a:srgbClr val="FF0000"/>
            </a:solidFill>
            <a:prstDash val="solid"/>
            <a:round/>
            <a:headEnd type="none" w="med" len="med"/>
            <a:tailEnd type="none" w="med" len="med"/>
          </a:ln>
          <a:effectLst/>
        </p:spPr>
      </p:cxnSp>
      <p:cxnSp>
        <p:nvCxnSpPr>
          <p:cNvPr id="25" name="Straight Connector 24"/>
          <p:cNvCxnSpPr/>
          <p:nvPr/>
        </p:nvCxnSpPr>
        <p:spPr bwMode="auto">
          <a:xfrm flipH="1" flipV="1">
            <a:off x="4343400" y="2514600"/>
            <a:ext cx="65736" cy="174016"/>
          </a:xfrm>
          <a:prstGeom prst="line">
            <a:avLst/>
          </a:prstGeom>
          <a:solidFill>
            <a:schemeClr val="accent1"/>
          </a:solidFill>
          <a:ln w="31750" cap="flat" cmpd="sng" algn="ctr">
            <a:solidFill>
              <a:srgbClr val="FF0000"/>
            </a:solidFill>
            <a:prstDash val="solid"/>
            <a:round/>
            <a:headEnd type="none" w="med" len="med"/>
            <a:tailEnd type="none" w="med" len="med"/>
          </a:ln>
          <a:effectLst/>
        </p:spPr>
      </p:cxnSp>
      <p:sp>
        <p:nvSpPr>
          <p:cNvPr id="1162260" name="Arc 1162259"/>
          <p:cNvSpPr/>
          <p:nvPr/>
        </p:nvSpPr>
        <p:spPr bwMode="auto">
          <a:xfrm>
            <a:off x="3581400" y="2743200"/>
            <a:ext cx="228600" cy="478816"/>
          </a:xfrm>
          <a:prstGeom prst="arc">
            <a:avLst/>
          </a:prstGeom>
          <a:solidFill>
            <a:schemeClr val="accent1"/>
          </a:solidFill>
          <a:ln w="31750" cap="flat" cmpd="sng" algn="ctr">
            <a:solidFill>
              <a:srgbClr val="FF0000"/>
            </a:solidFill>
            <a:prstDash val="solid"/>
            <a:round/>
            <a:headEnd type="none" w="med" len="med"/>
            <a:tailEnd type="none" w="med" len="med"/>
          </a:ln>
          <a:effectLst/>
          <a:scene3d>
            <a:camera prst="orthographicFront">
              <a:rot lat="0" lon="0" rev="18600000"/>
            </a:camera>
            <a:lightRig rig="threePt" dir="t"/>
          </a:scene3d>
        </p:spPr>
        <p:txBody>
          <a:bodyPr rtlCol="0" anchor="ctr"/>
          <a:lstStyle/>
          <a:p>
            <a:pPr algn="ctr"/>
            <a:endParaRPr lang="en-US"/>
          </a:p>
        </p:txBody>
      </p:sp>
      <p:sp>
        <p:nvSpPr>
          <p:cNvPr id="54" name="Arc 53"/>
          <p:cNvSpPr/>
          <p:nvPr/>
        </p:nvSpPr>
        <p:spPr bwMode="auto">
          <a:xfrm>
            <a:off x="5257800" y="2163273"/>
            <a:ext cx="228600" cy="478816"/>
          </a:xfrm>
          <a:prstGeom prst="arc">
            <a:avLst/>
          </a:prstGeom>
          <a:solidFill>
            <a:schemeClr val="accent1"/>
          </a:solidFill>
          <a:ln w="31750" cap="flat" cmpd="sng" algn="ctr">
            <a:solidFill>
              <a:srgbClr val="FF0000"/>
            </a:solidFill>
            <a:prstDash val="solid"/>
            <a:round/>
            <a:headEnd type="none" w="med" len="med"/>
            <a:tailEnd type="none" w="med" len="med"/>
          </a:ln>
          <a:effectLst/>
          <a:scene3d>
            <a:camera prst="orthographicFront">
              <a:rot lat="0" lon="0" rev="12300001"/>
            </a:camera>
            <a:lightRig rig="threePt" dir="t"/>
          </a:scene3d>
        </p:spPr>
        <p:txBody>
          <a:bodyPr rtlCol="0" anchor="ctr"/>
          <a:lstStyle/>
          <a:p>
            <a:pPr algn="ctr"/>
            <a:endParaRPr lang="en-US"/>
          </a:p>
        </p:txBody>
      </p:sp>
    </p:spTree>
    <p:extLst>
      <p:ext uri="{BB962C8B-B14F-4D97-AF65-F5344CB8AC3E}">
        <p14:creationId xmlns:p14="http://schemas.microsoft.com/office/powerpoint/2010/main" val="136396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622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2260" grpId="0" animBg="1"/>
      <p:bldP spid="5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3" cstate="print"/>
          <a:srcRect/>
          <a:stretch>
            <a:fillRect/>
          </a:stretch>
        </p:blipFill>
        <p:spPr bwMode="auto">
          <a:xfrm>
            <a:off x="221760" y="762000"/>
            <a:ext cx="4345920" cy="2219273"/>
          </a:xfrm>
          <a:prstGeom prst="rect">
            <a:avLst/>
          </a:prstGeom>
          <a:noFill/>
          <a:ln w="9525">
            <a:noFill/>
            <a:miter lim="800000"/>
            <a:headEnd/>
            <a:tailEnd/>
          </a:ln>
        </p:spPr>
      </p:pic>
      <p:pic>
        <p:nvPicPr>
          <p:cNvPr id="30724" name="Picture 4"/>
          <p:cNvPicPr>
            <a:picLocks noChangeAspect="1" noChangeArrowheads="1"/>
          </p:cNvPicPr>
          <p:nvPr/>
        </p:nvPicPr>
        <p:blipFill>
          <a:blip r:embed="rId4" cstate="print"/>
          <a:srcRect/>
          <a:stretch>
            <a:fillRect/>
          </a:stretch>
        </p:blipFill>
        <p:spPr bwMode="auto">
          <a:xfrm>
            <a:off x="4690081" y="762000"/>
            <a:ext cx="4340160" cy="2204871"/>
          </a:xfrm>
          <a:prstGeom prst="rect">
            <a:avLst/>
          </a:prstGeom>
          <a:noFill/>
          <a:ln w="9525">
            <a:noFill/>
            <a:miter lim="800000"/>
            <a:headEnd/>
            <a:tailEnd/>
          </a:ln>
        </p:spPr>
      </p:pic>
      <p:sp>
        <p:nvSpPr>
          <p:cNvPr id="30725" name="Text Box 5"/>
          <p:cNvSpPr txBox="1">
            <a:spLocks noChangeArrowheads="1"/>
          </p:cNvSpPr>
          <p:nvPr/>
        </p:nvSpPr>
        <p:spPr bwMode="auto">
          <a:xfrm>
            <a:off x="228600" y="3780472"/>
            <a:ext cx="8763000" cy="2585323"/>
          </a:xfrm>
          <a:prstGeom prst="rect">
            <a:avLst/>
          </a:prstGeom>
          <a:noFill/>
          <a:ln w="9525">
            <a:noFill/>
            <a:miter lim="800000"/>
            <a:headEnd/>
            <a:tailEnd/>
          </a:ln>
        </p:spPr>
        <p:txBody>
          <a:bodyPr wrap="square"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dirty="0" smtClean="0">
                <a:solidFill>
                  <a:schemeClr val="bg2"/>
                </a:solidFill>
              </a:rPr>
              <a:t>Another deep </a:t>
            </a:r>
            <a:r>
              <a:rPr lang="en-GB" sz="2400" dirty="0">
                <a:solidFill>
                  <a:schemeClr val="bg2"/>
                </a:solidFill>
              </a:rPr>
              <a:t>Hubble </a:t>
            </a:r>
            <a:r>
              <a:rPr lang="en-GB" sz="2400" dirty="0" smtClean="0">
                <a:solidFill>
                  <a:schemeClr val="bg2"/>
                </a:solidFill>
              </a:rPr>
              <a:t>image.  </a:t>
            </a:r>
            <a:r>
              <a:rPr lang="en-GB" sz="2400" dirty="0">
                <a:solidFill>
                  <a:schemeClr val="bg2"/>
                </a:solidFill>
              </a:rPr>
              <a:t>Small fragments </a:t>
            </a:r>
            <a:r>
              <a:rPr lang="en-GB" sz="2400" dirty="0" smtClean="0">
                <a:solidFill>
                  <a:schemeClr val="bg2"/>
                </a:solidFill>
              </a:rPr>
              <a:t>contain </a:t>
            </a:r>
            <a:r>
              <a:rPr lang="en-GB" sz="2400" dirty="0">
                <a:solidFill>
                  <a:schemeClr val="bg2"/>
                </a:solidFill>
              </a:rPr>
              <a:t>several billion stars </a:t>
            </a:r>
            <a:r>
              <a:rPr lang="en-GB" sz="2400" dirty="0" smtClean="0">
                <a:solidFill>
                  <a:schemeClr val="bg2"/>
                </a:solidFill>
              </a:rPr>
              <a:t>each (and gas, presumably).  </a:t>
            </a:r>
            <a:r>
              <a:rPr lang="en-GB" sz="2400" dirty="0">
                <a:solidFill>
                  <a:schemeClr val="bg2"/>
                </a:solidFill>
              </a:rPr>
              <a:t>May merge to form one large </a:t>
            </a:r>
            <a:r>
              <a:rPr lang="en-GB" sz="2400" dirty="0" smtClean="0">
                <a:solidFill>
                  <a:schemeClr val="bg2"/>
                </a:solidFill>
              </a:rPr>
              <a:t>galaxy or a few.  Looking back 10 </a:t>
            </a:r>
            <a:r>
              <a:rPr lang="en-GB" sz="2400" dirty="0" err="1" smtClean="0">
                <a:solidFill>
                  <a:schemeClr val="bg2"/>
                </a:solidFill>
              </a:rPr>
              <a:t>Gyr</a:t>
            </a:r>
            <a:r>
              <a:rPr lang="en-GB" sz="2400" dirty="0" smtClean="0">
                <a:solidFill>
                  <a:schemeClr val="bg2"/>
                </a:solidFill>
              </a:rPr>
              <a:t> (to age 3.7 </a:t>
            </a:r>
            <a:r>
              <a:rPr lang="en-GB" sz="2400" dirty="0" err="1" smtClean="0">
                <a:solidFill>
                  <a:schemeClr val="bg2"/>
                </a:solidFill>
              </a:rPr>
              <a:t>Gyr</a:t>
            </a:r>
            <a:r>
              <a:rPr lang="en-GB" sz="2400" dirty="0" smtClean="0">
                <a:solidFill>
                  <a:schemeClr val="bg2"/>
                </a:solidFill>
              </a:rPr>
              <a:t>).</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GB" sz="2400" dirty="0" smtClean="0">
              <a:solidFill>
                <a:schemeClr val="bg2"/>
              </a:solidFill>
            </a:endParaRP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dirty="0" smtClean="0">
                <a:solidFill>
                  <a:schemeClr val="bg2"/>
                </a:solidFill>
              </a:rPr>
              <a:t>James Webb Space Telescope will do much</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dirty="0" smtClean="0">
                <a:solidFill>
                  <a:schemeClr val="bg2"/>
                </a:solidFill>
              </a:rPr>
              <a:t>better, being much more sensitive and optimized</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dirty="0" smtClean="0">
                <a:solidFill>
                  <a:schemeClr val="bg2"/>
                </a:solidFill>
              </a:rPr>
              <a:t>for IR observations, with higher resolution.</a:t>
            </a:r>
            <a:endParaRPr lang="en-GB" sz="2400" dirty="0">
              <a:solidFill>
                <a:schemeClr val="bg2"/>
              </a:solidFill>
            </a:endParaRPr>
          </a:p>
        </p:txBody>
      </p:sp>
      <p:sp>
        <p:nvSpPr>
          <p:cNvPr id="7" name="TextBox 6"/>
          <p:cNvSpPr txBox="1"/>
          <p:nvPr/>
        </p:nvSpPr>
        <p:spPr>
          <a:xfrm>
            <a:off x="1945440" y="3352800"/>
            <a:ext cx="975423" cy="360755"/>
          </a:xfrm>
          <a:prstGeom prst="rect">
            <a:avLst/>
          </a:prstGeom>
          <a:noFill/>
        </p:spPr>
        <p:txBody>
          <a:bodyPr wrap="none" lIns="82945" tIns="41473" rIns="82945" bIns="41473" rtlCol="0">
            <a:spAutoFit/>
          </a:bodyPr>
          <a:lstStyle/>
          <a:p>
            <a:r>
              <a:rPr lang="en-US" sz="1800" dirty="0" smtClean="0"/>
              <a:t>600 </a:t>
            </a:r>
            <a:r>
              <a:rPr lang="en-US" sz="1800" dirty="0" err="1" smtClean="0"/>
              <a:t>kpc</a:t>
            </a:r>
            <a:endParaRPr lang="en-US" sz="1800" dirty="0"/>
          </a:p>
        </p:txBody>
      </p:sp>
      <p:cxnSp>
        <p:nvCxnSpPr>
          <p:cNvPr id="9" name="Straight Arrow Connector 8"/>
          <p:cNvCxnSpPr/>
          <p:nvPr/>
        </p:nvCxnSpPr>
        <p:spPr bwMode="auto">
          <a:xfrm>
            <a:off x="217440" y="3200400"/>
            <a:ext cx="4354560" cy="1441"/>
          </a:xfrm>
          <a:prstGeom prst="straightConnector1">
            <a:avLst/>
          </a:prstGeom>
          <a:solidFill>
            <a:srgbClr val="00B8FF"/>
          </a:solidFill>
          <a:ln w="25400" cap="flat" cmpd="sng" algn="ctr">
            <a:solidFill>
              <a:srgbClr val="0070C0"/>
            </a:solidFill>
            <a:prstDash val="solid"/>
            <a:round/>
            <a:headEnd type="arrow"/>
            <a:tailEnd type="arrow"/>
          </a:ln>
          <a:effectLst/>
        </p:spPr>
      </p:cxnSp>
      <p:cxnSp>
        <p:nvCxnSpPr>
          <p:cNvPr id="10" name="Straight Arrow Connector 9"/>
          <p:cNvCxnSpPr/>
          <p:nvPr/>
        </p:nvCxnSpPr>
        <p:spPr bwMode="auto">
          <a:xfrm>
            <a:off x="6300000" y="3200400"/>
            <a:ext cx="414720" cy="1441"/>
          </a:xfrm>
          <a:prstGeom prst="straightConnector1">
            <a:avLst/>
          </a:prstGeom>
          <a:solidFill>
            <a:srgbClr val="00B8FF"/>
          </a:solidFill>
          <a:ln w="25400" cap="flat" cmpd="sng" algn="ctr">
            <a:solidFill>
              <a:srgbClr val="0070C0"/>
            </a:solidFill>
            <a:prstDash val="solid"/>
            <a:round/>
            <a:headEnd type="arrow"/>
            <a:tailEnd type="arrow"/>
          </a:ln>
          <a:effectLst/>
        </p:spPr>
      </p:cxnSp>
      <p:sp>
        <p:nvSpPr>
          <p:cNvPr id="12" name="TextBox 11"/>
          <p:cNvSpPr txBox="1"/>
          <p:nvPr/>
        </p:nvSpPr>
        <p:spPr>
          <a:xfrm>
            <a:off x="5608800" y="3276600"/>
            <a:ext cx="2168058" cy="360755"/>
          </a:xfrm>
          <a:prstGeom prst="rect">
            <a:avLst/>
          </a:prstGeom>
          <a:noFill/>
        </p:spPr>
        <p:txBody>
          <a:bodyPr wrap="none" lIns="82945" tIns="41473" rIns="82945" bIns="41473" rtlCol="0">
            <a:spAutoFit/>
          </a:bodyPr>
          <a:lstStyle/>
          <a:p>
            <a:r>
              <a:rPr lang="en-US" sz="1800" dirty="0" smtClean="0"/>
              <a:t>Several hundred pc</a:t>
            </a:r>
            <a:endParaRPr lang="en-US" sz="1800" dirty="0"/>
          </a:p>
        </p:txBody>
      </p:sp>
      <p:sp>
        <p:nvSpPr>
          <p:cNvPr id="11" name="Slide Number Placeholder 10"/>
          <p:cNvSpPr>
            <a:spLocks noGrp="1"/>
          </p:cNvSpPr>
          <p:nvPr>
            <p:ph type="sldNum" sz="quarter" idx="12"/>
          </p:nvPr>
        </p:nvSpPr>
        <p:spPr>
          <a:xfrm>
            <a:off x="7162800" y="6248400"/>
            <a:ext cx="1905000" cy="457200"/>
          </a:xfrm>
        </p:spPr>
        <p:txBody>
          <a:bodyPr/>
          <a:lstStyle/>
          <a:p>
            <a:fld id="{E5AAAF5C-DF8C-4373-B17A-01F3A89A83A8}" type="slidenum">
              <a:rPr lang="en-US" smtClean="0"/>
              <a:pPr/>
              <a:t>67</a:t>
            </a:fld>
            <a:endParaRPr lang="en-US" dirty="0"/>
          </a:p>
        </p:txBody>
      </p:sp>
      <p:pic>
        <p:nvPicPr>
          <p:cNvPr id="1218562" name="Picture 2" descr="http://www.coseti.org/images/jwst.jpg"/>
          <p:cNvPicPr>
            <a:picLocks noChangeAspect="1" noChangeArrowheads="1"/>
          </p:cNvPicPr>
          <p:nvPr/>
        </p:nvPicPr>
        <p:blipFill>
          <a:blip r:embed="rId5" cstate="print"/>
          <a:srcRect/>
          <a:stretch>
            <a:fillRect/>
          </a:stretch>
        </p:blipFill>
        <p:spPr bwMode="auto">
          <a:xfrm>
            <a:off x="6905510" y="5334000"/>
            <a:ext cx="1781290" cy="1485901"/>
          </a:xfrm>
          <a:prstGeom prst="rect">
            <a:avLst/>
          </a:prstGeom>
          <a:noFill/>
        </p:spPr>
      </p:pic>
    </p:spTree>
    <p:extLst>
      <p:ext uri="{BB962C8B-B14F-4D97-AF65-F5344CB8AC3E}">
        <p14:creationId xmlns:p14="http://schemas.microsoft.com/office/powerpoint/2010/main" val="1992602425"/>
      </p:ext>
    </p:extLst>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Happy Sweet Sixteen, Hubble Telescope!"/>
          <p:cNvPicPr>
            <a:picLocks noChangeAspect="1" noChangeArrowheads="1"/>
          </p:cNvPicPr>
          <p:nvPr/>
        </p:nvPicPr>
        <p:blipFill>
          <a:blip r:embed="rId3" cstate="print"/>
          <a:srcRect/>
          <a:stretch>
            <a:fillRect/>
          </a:stretch>
        </p:blipFill>
        <p:spPr bwMode="auto">
          <a:xfrm>
            <a:off x="0" y="1078674"/>
            <a:ext cx="6013440" cy="4690572"/>
          </a:xfrm>
          <a:prstGeom prst="rect">
            <a:avLst/>
          </a:prstGeom>
          <a:noFill/>
          <a:ln w="9525">
            <a:noFill/>
            <a:miter lim="800000"/>
            <a:headEnd/>
            <a:tailEnd/>
          </a:ln>
        </p:spPr>
      </p:pic>
      <p:pic>
        <p:nvPicPr>
          <p:cNvPr id="28675" name="Picture 7" descr="Gaseous Bubble in Core of Galaxy NGC 3079"/>
          <p:cNvPicPr>
            <a:picLocks noChangeAspect="1" noChangeArrowheads="1"/>
          </p:cNvPicPr>
          <p:nvPr/>
        </p:nvPicPr>
        <p:blipFill>
          <a:blip r:embed="rId4" cstate="print"/>
          <a:srcRect/>
          <a:stretch>
            <a:fillRect/>
          </a:stretch>
        </p:blipFill>
        <p:spPr bwMode="auto">
          <a:xfrm>
            <a:off x="5601720" y="3352800"/>
            <a:ext cx="3466080" cy="3466444"/>
          </a:xfrm>
          <a:prstGeom prst="rect">
            <a:avLst/>
          </a:prstGeom>
          <a:noFill/>
          <a:ln w="9525">
            <a:noFill/>
            <a:miter lim="800000"/>
            <a:headEnd/>
            <a:tailEnd/>
          </a:ln>
        </p:spPr>
      </p:pic>
      <p:sp>
        <p:nvSpPr>
          <p:cNvPr id="28676" name="Text Box 8"/>
          <p:cNvSpPr txBox="1">
            <a:spLocks noChangeArrowheads="1"/>
          </p:cNvSpPr>
          <p:nvPr/>
        </p:nvSpPr>
        <p:spPr bwMode="auto">
          <a:xfrm>
            <a:off x="82081" y="110893"/>
            <a:ext cx="8223720" cy="822420"/>
          </a:xfrm>
          <a:prstGeom prst="rect">
            <a:avLst/>
          </a:prstGeom>
          <a:noFill/>
          <a:ln w="9525">
            <a:noFill/>
            <a:miter lim="800000"/>
            <a:headEnd/>
            <a:tailEnd/>
          </a:ln>
        </p:spPr>
        <p:txBody>
          <a:bodyPr wrap="square" lIns="82945" tIns="41473" rIns="82945" bIns="41473">
            <a:spAutoFit/>
          </a:bodyPr>
          <a:lstStyle/>
          <a:p>
            <a:r>
              <a:rPr lang="en-US" sz="2400" dirty="0"/>
              <a:t>In some starbursts, supernova rate so high that the </a:t>
            </a:r>
            <a:r>
              <a:rPr lang="en-US" sz="2400" dirty="0" smtClean="0"/>
              <a:t>gas is ejected from disk in a powerful outflow.</a:t>
            </a:r>
            <a:endParaRPr lang="en-US" sz="2400" dirty="0"/>
          </a:p>
        </p:txBody>
      </p:sp>
      <p:sp>
        <p:nvSpPr>
          <p:cNvPr id="5" name="TextBox 4"/>
          <p:cNvSpPr txBox="1"/>
          <p:nvPr/>
        </p:nvSpPr>
        <p:spPr>
          <a:xfrm>
            <a:off x="2133600" y="5867400"/>
            <a:ext cx="633507" cy="369332"/>
          </a:xfrm>
          <a:prstGeom prst="rect">
            <a:avLst/>
          </a:prstGeom>
          <a:noFill/>
        </p:spPr>
        <p:txBody>
          <a:bodyPr wrap="none" rtlCol="0">
            <a:spAutoFit/>
          </a:bodyPr>
          <a:lstStyle/>
          <a:p>
            <a:r>
              <a:rPr lang="en-US" sz="1800" dirty="0" smtClean="0"/>
              <a:t>M82</a:t>
            </a:r>
            <a:endParaRPr lang="en-US" sz="1800" dirty="0"/>
          </a:p>
        </p:txBody>
      </p:sp>
      <p:sp>
        <p:nvSpPr>
          <p:cNvPr id="6" name="TextBox 5"/>
          <p:cNvSpPr txBox="1"/>
          <p:nvPr/>
        </p:nvSpPr>
        <p:spPr>
          <a:xfrm>
            <a:off x="6934200" y="2895600"/>
            <a:ext cx="1274708" cy="369332"/>
          </a:xfrm>
          <a:prstGeom prst="rect">
            <a:avLst/>
          </a:prstGeom>
          <a:noFill/>
        </p:spPr>
        <p:txBody>
          <a:bodyPr wrap="none" rtlCol="0">
            <a:spAutoFit/>
          </a:bodyPr>
          <a:lstStyle/>
          <a:p>
            <a:r>
              <a:rPr lang="en-US" sz="1800" dirty="0" smtClean="0"/>
              <a:t>NGC 3079</a:t>
            </a:r>
            <a:endParaRPr lang="en-US" sz="1800" dirty="0"/>
          </a:p>
        </p:txBody>
      </p:sp>
      <p:sp>
        <p:nvSpPr>
          <p:cNvPr id="7" name="Slide Number Placeholder 6"/>
          <p:cNvSpPr>
            <a:spLocks noGrp="1"/>
          </p:cNvSpPr>
          <p:nvPr>
            <p:ph type="sldNum" sz="quarter" idx="12"/>
          </p:nvPr>
        </p:nvSpPr>
        <p:spPr>
          <a:xfrm>
            <a:off x="-1295400" y="6400800"/>
            <a:ext cx="1905000" cy="457200"/>
          </a:xfrm>
        </p:spPr>
        <p:txBody>
          <a:bodyPr/>
          <a:lstStyle/>
          <a:p>
            <a:fld id="{E5AAAF5C-DF8C-4373-B17A-01F3A89A83A8}" type="slidenum">
              <a:rPr lang="en-US" smtClean="0"/>
              <a:pPr/>
              <a:t>68</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5943600"/>
            <a:ext cx="7872091" cy="338554"/>
          </a:xfrm>
          <a:prstGeom prst="rect">
            <a:avLst/>
          </a:prstGeom>
          <a:noFill/>
        </p:spPr>
        <p:txBody>
          <a:bodyPr wrap="none" rtlCol="0">
            <a:spAutoFit/>
          </a:bodyPr>
          <a:lstStyle/>
          <a:p>
            <a:r>
              <a:rPr lang="en-US" sz="1600" dirty="0" smtClean="0"/>
              <a:t>M104 – The “Sombrero” galaxy.  Technically an Sa, but gives a sense of SO galaxies</a:t>
            </a:r>
            <a:endParaRPr lang="en-US" sz="1600" dirty="0"/>
          </a:p>
        </p:txBody>
      </p:sp>
      <p:sp>
        <p:nvSpPr>
          <p:cNvPr id="4" name="TextBox 3"/>
          <p:cNvSpPr txBox="1"/>
          <p:nvPr/>
        </p:nvSpPr>
        <p:spPr>
          <a:xfrm>
            <a:off x="3429000" y="381000"/>
            <a:ext cx="2201244" cy="523220"/>
          </a:xfrm>
          <a:prstGeom prst="rect">
            <a:avLst/>
          </a:prstGeom>
          <a:noFill/>
        </p:spPr>
        <p:txBody>
          <a:bodyPr wrap="none" rtlCol="0">
            <a:spAutoFit/>
          </a:bodyPr>
          <a:lstStyle/>
          <a:p>
            <a:r>
              <a:rPr lang="en-US" sz="2800" dirty="0" smtClean="0"/>
              <a:t>SO Galaxies</a:t>
            </a:r>
            <a:endParaRPr lang="en-US" sz="2800" dirty="0"/>
          </a:p>
        </p:txBody>
      </p:sp>
      <p:sp>
        <p:nvSpPr>
          <p:cNvPr id="5" name="Slide Number Placeholder 4"/>
          <p:cNvSpPr>
            <a:spLocks noGrp="1"/>
          </p:cNvSpPr>
          <p:nvPr>
            <p:ph type="sldNum" sz="quarter" idx="12"/>
          </p:nvPr>
        </p:nvSpPr>
        <p:spPr/>
        <p:txBody>
          <a:bodyPr/>
          <a:lstStyle/>
          <a:p>
            <a:fld id="{E5AAAF5C-DF8C-4373-B17A-01F3A89A83A8}" type="slidenum">
              <a:rPr lang="en-US" smtClean="0"/>
              <a:pPr/>
              <a:t>7</a:t>
            </a:fld>
            <a:endParaRPr lang="en-US"/>
          </a:p>
        </p:txBody>
      </p:sp>
      <p:pic>
        <p:nvPicPr>
          <p:cNvPr id="1167362" name="Picture 2" descr="http://scienceblogs.com/startswithabang/files/2013/05/hs-2003-28-a-pri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987178"/>
            <a:ext cx="6005028" cy="48040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
          <p:cNvSpPr txBox="1">
            <a:spLocks noChangeArrowheads="1"/>
          </p:cNvSpPr>
          <p:nvPr/>
        </p:nvSpPr>
        <p:spPr bwMode="auto">
          <a:xfrm>
            <a:off x="1988640" y="495412"/>
            <a:ext cx="5281920" cy="384721"/>
          </a:xfrm>
          <a:prstGeom prst="rect">
            <a:avLst/>
          </a:prstGeom>
          <a:noFill/>
          <a:ln w="9525">
            <a:noFill/>
            <a:miter lim="800000"/>
            <a:headEnd/>
            <a:tailEnd/>
          </a:ln>
        </p:spPr>
        <p:txBody>
          <a:bodyPr lIns="0" tIns="0" rIns="0" bIns="0">
            <a:spAutoFit/>
          </a:bodyPr>
          <a:lstStyle/>
          <a:p>
            <a:pPr algn="ctr">
              <a:buClr>
                <a:srgbClr val="000000"/>
              </a:buClr>
              <a:buSzPct val="45000"/>
              <a:tabLst>
                <a:tab pos="656650" algn="l"/>
                <a:tab pos="1313299" algn="l"/>
                <a:tab pos="1969949" algn="l"/>
                <a:tab pos="2626599" algn="l"/>
                <a:tab pos="3283248" algn="l"/>
                <a:tab pos="3939898" algn="l"/>
                <a:tab pos="4596548" algn="l"/>
                <a:tab pos="5253198" algn="l"/>
              </a:tabLst>
            </a:pPr>
            <a:r>
              <a:rPr lang="en-GB" sz="2500" dirty="0" err="1">
                <a:solidFill>
                  <a:schemeClr val="bg2"/>
                </a:solidFill>
              </a:rPr>
              <a:t>Irr</a:t>
            </a:r>
            <a:r>
              <a:rPr lang="en-GB" sz="2500" dirty="0">
                <a:solidFill>
                  <a:schemeClr val="bg2"/>
                </a:solidFill>
              </a:rPr>
              <a:t> I vs. </a:t>
            </a:r>
            <a:r>
              <a:rPr lang="en-GB" sz="2500" dirty="0" err="1">
                <a:solidFill>
                  <a:schemeClr val="bg2"/>
                </a:solidFill>
              </a:rPr>
              <a:t>Irr</a:t>
            </a:r>
            <a:r>
              <a:rPr lang="en-GB" sz="2500" dirty="0">
                <a:solidFill>
                  <a:schemeClr val="bg2"/>
                </a:solidFill>
              </a:rPr>
              <a:t> II</a:t>
            </a:r>
          </a:p>
        </p:txBody>
      </p:sp>
      <p:pic>
        <p:nvPicPr>
          <p:cNvPr id="7171" name="Picture 2"/>
          <p:cNvPicPr>
            <a:picLocks noChangeAspect="1" noChangeArrowheads="1"/>
          </p:cNvPicPr>
          <p:nvPr/>
        </p:nvPicPr>
        <p:blipFill>
          <a:blip r:embed="rId3" cstate="print"/>
          <a:srcRect/>
          <a:stretch>
            <a:fillRect/>
          </a:stretch>
        </p:blipFill>
        <p:spPr bwMode="auto">
          <a:xfrm>
            <a:off x="343800" y="1821792"/>
            <a:ext cx="4456800" cy="3178413"/>
          </a:xfrm>
          <a:prstGeom prst="rect">
            <a:avLst/>
          </a:prstGeom>
          <a:noFill/>
          <a:ln w="9525">
            <a:noFill/>
            <a:miter lim="800000"/>
            <a:headEnd/>
            <a:tailEnd/>
          </a:ln>
        </p:spPr>
      </p:pic>
      <p:sp>
        <p:nvSpPr>
          <p:cNvPr id="7174" name="Text Box 5"/>
          <p:cNvSpPr txBox="1">
            <a:spLocks noChangeArrowheads="1"/>
          </p:cNvSpPr>
          <p:nvPr/>
        </p:nvSpPr>
        <p:spPr bwMode="auto">
          <a:xfrm>
            <a:off x="5677920" y="1369585"/>
            <a:ext cx="2488320" cy="215444"/>
          </a:xfrm>
          <a:prstGeom prst="rect">
            <a:avLst/>
          </a:prstGeom>
          <a:noFill/>
          <a:ln w="9525">
            <a:noFill/>
            <a:miter lim="800000"/>
            <a:headEnd/>
            <a:tailEnd/>
          </a:ln>
        </p:spPr>
        <p:txBody>
          <a:bodyPr lIns="0" tIns="0" rIns="0" bIns="0">
            <a:spAutoFit/>
          </a:bodyPr>
          <a:lstStyle/>
          <a:p>
            <a:pPr eaLnBrk="1">
              <a:buClr>
                <a:srgbClr val="000000"/>
              </a:buClr>
              <a:buSzPct val="45000"/>
              <a:buFont typeface="StarSymbol" charset="0"/>
              <a:buNone/>
            </a:pPr>
            <a:r>
              <a:rPr lang="en-GB">
                <a:solidFill>
                  <a:srgbClr val="FFFFFF"/>
                </a:solidFill>
              </a:rPr>
              <a:t>Irr II (truly irregular)</a:t>
            </a:r>
          </a:p>
        </p:txBody>
      </p:sp>
      <p:sp>
        <p:nvSpPr>
          <p:cNvPr id="7175" name="Text Box 6"/>
          <p:cNvSpPr txBox="1">
            <a:spLocks noChangeArrowheads="1"/>
          </p:cNvSpPr>
          <p:nvPr/>
        </p:nvSpPr>
        <p:spPr bwMode="auto">
          <a:xfrm>
            <a:off x="632161" y="5088055"/>
            <a:ext cx="3624480" cy="276999"/>
          </a:xfrm>
          <a:prstGeom prst="rect">
            <a:avLst/>
          </a:prstGeom>
          <a:noFill/>
          <a:ln w="9525">
            <a:noFill/>
            <a:miter lim="800000"/>
            <a:headEnd/>
            <a:tailEnd/>
          </a:ln>
        </p:spPr>
        <p:txBody>
          <a:bodyPr lIns="0" tIns="0" rIns="0" bIns="0">
            <a:spAutoFit/>
          </a:bodyPr>
          <a:lstStyle/>
          <a:p>
            <a:pPr algn="ctr">
              <a:buClr>
                <a:srgbClr val="000000"/>
              </a:buClr>
              <a:buSzPct val="45000"/>
              <a:tabLst>
                <a:tab pos="656650" algn="l"/>
                <a:tab pos="1313299" algn="l"/>
                <a:tab pos="1969949" algn="l"/>
                <a:tab pos="2626599" algn="l"/>
                <a:tab pos="3283248" algn="l"/>
              </a:tabLst>
            </a:pPr>
            <a:r>
              <a:rPr lang="en-GB" sz="1800" dirty="0">
                <a:solidFill>
                  <a:schemeClr val="bg2"/>
                </a:solidFill>
              </a:rPr>
              <a:t>Large </a:t>
            </a:r>
            <a:r>
              <a:rPr lang="en-GB" sz="1800" dirty="0" err="1">
                <a:solidFill>
                  <a:schemeClr val="bg2"/>
                </a:solidFill>
              </a:rPr>
              <a:t>Magellanic</a:t>
            </a:r>
            <a:r>
              <a:rPr lang="en-GB" sz="1800" dirty="0">
                <a:solidFill>
                  <a:schemeClr val="bg2"/>
                </a:solidFill>
              </a:rPr>
              <a:t> </a:t>
            </a:r>
            <a:r>
              <a:rPr lang="en-GB" sz="1800" dirty="0" smtClean="0">
                <a:solidFill>
                  <a:schemeClr val="bg2"/>
                </a:solidFill>
              </a:rPr>
              <a:t>Cloud – </a:t>
            </a:r>
            <a:r>
              <a:rPr lang="en-GB" sz="1800" dirty="0" err="1" smtClean="0">
                <a:solidFill>
                  <a:schemeClr val="bg2"/>
                </a:solidFill>
              </a:rPr>
              <a:t>Irr</a:t>
            </a:r>
            <a:r>
              <a:rPr lang="en-GB" sz="1800" dirty="0" smtClean="0">
                <a:solidFill>
                  <a:schemeClr val="bg2"/>
                </a:solidFill>
              </a:rPr>
              <a:t> I</a:t>
            </a:r>
            <a:endParaRPr lang="en-GB" sz="1800" dirty="0">
              <a:solidFill>
                <a:schemeClr val="bg2"/>
              </a:solidFill>
            </a:endParaRPr>
          </a:p>
        </p:txBody>
      </p:sp>
      <p:sp>
        <p:nvSpPr>
          <p:cNvPr id="7176" name="Text Box 7"/>
          <p:cNvSpPr txBox="1">
            <a:spLocks noChangeArrowheads="1"/>
          </p:cNvSpPr>
          <p:nvPr/>
        </p:nvSpPr>
        <p:spPr bwMode="auto">
          <a:xfrm>
            <a:off x="5124961" y="5088055"/>
            <a:ext cx="3624480" cy="830997"/>
          </a:xfrm>
          <a:prstGeom prst="rect">
            <a:avLst/>
          </a:prstGeom>
          <a:noFill/>
          <a:ln w="9525">
            <a:noFill/>
            <a:miter lim="800000"/>
            <a:headEnd/>
            <a:tailEnd/>
          </a:ln>
        </p:spPr>
        <p:txBody>
          <a:bodyPr lIns="0" tIns="0" rIns="0" bIns="0">
            <a:spAutoFit/>
          </a:bodyPr>
          <a:lstStyle/>
          <a:p>
            <a:pPr algn="ctr">
              <a:buClr>
                <a:srgbClr val="000000"/>
              </a:buClr>
              <a:buSzPct val="45000"/>
              <a:tabLst>
                <a:tab pos="656650" algn="l"/>
                <a:tab pos="1313299" algn="l"/>
                <a:tab pos="1969949" algn="l"/>
                <a:tab pos="2626599" algn="l"/>
                <a:tab pos="3283248" algn="l"/>
              </a:tabLst>
            </a:pPr>
            <a:r>
              <a:rPr lang="en-GB" sz="1800" dirty="0" smtClean="0">
                <a:solidFill>
                  <a:schemeClr val="bg2"/>
                </a:solidFill>
              </a:rPr>
              <a:t>Holmberg II – </a:t>
            </a:r>
            <a:r>
              <a:rPr lang="en-GB" sz="1800" dirty="0" err="1" smtClean="0">
                <a:solidFill>
                  <a:schemeClr val="bg2"/>
                </a:solidFill>
              </a:rPr>
              <a:t>Irr</a:t>
            </a:r>
            <a:r>
              <a:rPr lang="en-GB" sz="1800" dirty="0" smtClean="0">
                <a:solidFill>
                  <a:schemeClr val="bg2"/>
                </a:solidFill>
              </a:rPr>
              <a:t> II</a:t>
            </a:r>
          </a:p>
          <a:p>
            <a:pPr algn="ctr">
              <a:buClr>
                <a:srgbClr val="000000"/>
              </a:buClr>
              <a:buSzPct val="45000"/>
              <a:tabLst>
                <a:tab pos="656650" algn="l"/>
                <a:tab pos="1313299" algn="l"/>
                <a:tab pos="1969949" algn="l"/>
                <a:tab pos="2626599" algn="l"/>
                <a:tab pos="3283248" algn="l"/>
              </a:tabLst>
            </a:pPr>
            <a:r>
              <a:rPr lang="en-GB" sz="1800" dirty="0" smtClean="0">
                <a:solidFill>
                  <a:schemeClr val="bg2"/>
                </a:solidFill>
              </a:rPr>
              <a:t>(this is a rather heterogeneous class, not so useful)</a:t>
            </a:r>
            <a:endParaRPr lang="en-GB" sz="1800" dirty="0">
              <a:solidFill>
                <a:schemeClr val="bg2"/>
              </a:solidFill>
            </a:endParaRPr>
          </a:p>
        </p:txBody>
      </p:sp>
      <p:sp>
        <p:nvSpPr>
          <p:cNvPr id="7177" name="Text Box 8"/>
          <p:cNvSpPr txBox="1">
            <a:spLocks noChangeArrowheads="1"/>
          </p:cNvSpPr>
          <p:nvPr/>
        </p:nvSpPr>
        <p:spPr bwMode="auto">
          <a:xfrm>
            <a:off x="563041" y="5986709"/>
            <a:ext cx="6700320" cy="215444"/>
          </a:xfrm>
          <a:prstGeom prst="rect">
            <a:avLst/>
          </a:prstGeom>
          <a:noFill/>
          <a:ln w="9525">
            <a:noFill/>
            <a:miter lim="800000"/>
            <a:headEnd/>
            <a:tailEnd/>
          </a:ln>
        </p:spPr>
        <p:txBody>
          <a:bodyPr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Lst>
            </a:pPr>
            <a:r>
              <a:rPr lang="en-GB" dirty="0">
                <a:solidFill>
                  <a:srgbClr val="FFFFFF"/>
                </a:solidFill>
              </a:rPr>
              <a:t>These are both companion galaxies of the Milky Way.</a:t>
            </a:r>
          </a:p>
        </p:txBody>
      </p:sp>
      <p:sp>
        <p:nvSpPr>
          <p:cNvPr id="7178" name="Oval 10"/>
          <p:cNvSpPr>
            <a:spLocks noChangeArrowheads="1"/>
          </p:cNvSpPr>
          <p:nvPr/>
        </p:nvSpPr>
        <p:spPr bwMode="auto">
          <a:xfrm rot="-1683507">
            <a:off x="1268400" y="3290746"/>
            <a:ext cx="2419200" cy="691273"/>
          </a:xfrm>
          <a:prstGeom prst="ellipse">
            <a:avLst/>
          </a:prstGeom>
          <a:noFill/>
          <a:ln w="19050">
            <a:solidFill>
              <a:srgbClr val="FF0000"/>
            </a:solidFill>
            <a:round/>
            <a:headEnd/>
            <a:tailEnd/>
          </a:ln>
        </p:spPr>
        <p:txBody>
          <a:bodyPr wrap="none" lIns="82945" tIns="41473" rIns="82945" bIns="41473" anchor="ctr"/>
          <a:lstStyle/>
          <a:p>
            <a:endParaRPr lang="en-US"/>
          </a:p>
        </p:txBody>
      </p:sp>
      <p:sp>
        <p:nvSpPr>
          <p:cNvPr id="7179" name="Oval 11"/>
          <p:cNvSpPr>
            <a:spLocks noChangeArrowheads="1"/>
          </p:cNvSpPr>
          <p:nvPr/>
        </p:nvSpPr>
        <p:spPr bwMode="auto">
          <a:xfrm rot="-1683507">
            <a:off x="991920" y="3083364"/>
            <a:ext cx="760320" cy="967782"/>
          </a:xfrm>
          <a:prstGeom prst="ellipse">
            <a:avLst/>
          </a:prstGeom>
          <a:noFill/>
          <a:ln w="19050">
            <a:solidFill>
              <a:srgbClr val="FF0000"/>
            </a:solidFill>
            <a:round/>
            <a:headEnd/>
            <a:tailEnd/>
          </a:ln>
        </p:spPr>
        <p:txBody>
          <a:bodyPr wrap="none" lIns="82945" tIns="41473" rIns="82945" bIns="41473" anchor="ctr"/>
          <a:lstStyle/>
          <a:p>
            <a:endParaRPr lang="en-US"/>
          </a:p>
        </p:txBody>
      </p:sp>
      <p:sp>
        <p:nvSpPr>
          <p:cNvPr id="7180" name="Oval 12"/>
          <p:cNvSpPr>
            <a:spLocks noChangeArrowheads="1"/>
          </p:cNvSpPr>
          <p:nvPr/>
        </p:nvSpPr>
        <p:spPr bwMode="auto">
          <a:xfrm rot="-1683507">
            <a:off x="3411120" y="2737728"/>
            <a:ext cx="691200" cy="1175163"/>
          </a:xfrm>
          <a:prstGeom prst="ellipse">
            <a:avLst/>
          </a:prstGeom>
          <a:noFill/>
          <a:ln w="19050">
            <a:solidFill>
              <a:srgbClr val="FF0000"/>
            </a:solidFill>
            <a:round/>
            <a:headEnd/>
            <a:tailEnd/>
          </a:ln>
        </p:spPr>
        <p:txBody>
          <a:bodyPr wrap="none" lIns="82945" tIns="41473" rIns="82945" bIns="41473" anchor="ctr"/>
          <a:lstStyle/>
          <a:p>
            <a:endParaRPr lang="en-US"/>
          </a:p>
        </p:txBody>
      </p:sp>
      <p:sp>
        <p:nvSpPr>
          <p:cNvPr id="7181" name="Text Box 13"/>
          <p:cNvSpPr txBox="1">
            <a:spLocks noChangeArrowheads="1"/>
          </p:cNvSpPr>
          <p:nvPr/>
        </p:nvSpPr>
        <p:spPr bwMode="auto">
          <a:xfrm>
            <a:off x="2057400" y="2971800"/>
            <a:ext cx="500935" cy="360755"/>
          </a:xfrm>
          <a:prstGeom prst="rect">
            <a:avLst/>
          </a:prstGeom>
          <a:solidFill>
            <a:schemeClr val="tx1">
              <a:alpha val="54901"/>
            </a:schemeClr>
          </a:solidFill>
          <a:ln w="9525">
            <a:noFill/>
            <a:miter lim="800000"/>
            <a:headEnd/>
            <a:tailEnd/>
          </a:ln>
        </p:spPr>
        <p:txBody>
          <a:bodyPr wrap="none" lIns="82945" tIns="41473" rIns="82945" bIns="41473">
            <a:spAutoFit/>
          </a:bodyPr>
          <a:lstStyle/>
          <a:p>
            <a:r>
              <a:rPr lang="en-US" sz="1800" dirty="0"/>
              <a:t>bar</a:t>
            </a:r>
          </a:p>
        </p:txBody>
      </p:sp>
      <p:sp>
        <p:nvSpPr>
          <p:cNvPr id="7182" name="Text Box 14"/>
          <p:cNvSpPr txBox="1">
            <a:spLocks noChangeArrowheads="1"/>
          </p:cNvSpPr>
          <p:nvPr/>
        </p:nvSpPr>
        <p:spPr bwMode="auto">
          <a:xfrm>
            <a:off x="2166961" y="4258528"/>
            <a:ext cx="1808985" cy="637754"/>
          </a:xfrm>
          <a:prstGeom prst="rect">
            <a:avLst/>
          </a:prstGeom>
          <a:solidFill>
            <a:schemeClr val="tx1">
              <a:alpha val="54901"/>
            </a:schemeClr>
          </a:solidFill>
          <a:ln w="9525">
            <a:noFill/>
            <a:miter lim="800000"/>
            <a:headEnd/>
            <a:tailEnd/>
          </a:ln>
        </p:spPr>
        <p:txBody>
          <a:bodyPr wrap="none" lIns="82945" tIns="41473" rIns="82945" bIns="41473">
            <a:spAutoFit/>
          </a:bodyPr>
          <a:lstStyle/>
          <a:p>
            <a:r>
              <a:rPr lang="en-US" sz="1800" dirty="0"/>
              <a:t>poor beginnings</a:t>
            </a:r>
          </a:p>
          <a:p>
            <a:r>
              <a:rPr lang="en-US" sz="1800" dirty="0"/>
              <a:t>of spiral arms</a:t>
            </a:r>
          </a:p>
        </p:txBody>
      </p:sp>
      <p:sp>
        <p:nvSpPr>
          <p:cNvPr id="7183" name="Line 15"/>
          <p:cNvSpPr>
            <a:spLocks noChangeShapeType="1"/>
          </p:cNvSpPr>
          <p:nvPr/>
        </p:nvSpPr>
        <p:spPr bwMode="auto">
          <a:xfrm flipH="1" flipV="1">
            <a:off x="1475760" y="3774637"/>
            <a:ext cx="691200" cy="829527"/>
          </a:xfrm>
          <a:prstGeom prst="line">
            <a:avLst/>
          </a:prstGeom>
          <a:noFill/>
          <a:ln w="25400">
            <a:solidFill>
              <a:srgbClr val="00FFFF"/>
            </a:solidFill>
            <a:round/>
            <a:headEnd/>
            <a:tailEnd type="triangle" w="lg" len="lg"/>
          </a:ln>
        </p:spPr>
        <p:txBody>
          <a:bodyPr lIns="82945" tIns="41473" rIns="82945" bIns="41473"/>
          <a:lstStyle/>
          <a:p>
            <a:endParaRPr lang="en-US"/>
          </a:p>
        </p:txBody>
      </p:sp>
      <p:sp>
        <p:nvSpPr>
          <p:cNvPr id="7184" name="Line 16"/>
          <p:cNvSpPr>
            <a:spLocks noChangeShapeType="1"/>
          </p:cNvSpPr>
          <p:nvPr/>
        </p:nvSpPr>
        <p:spPr bwMode="auto">
          <a:xfrm flipV="1">
            <a:off x="3810000" y="3774636"/>
            <a:ext cx="15840" cy="416363"/>
          </a:xfrm>
          <a:prstGeom prst="line">
            <a:avLst/>
          </a:prstGeom>
          <a:noFill/>
          <a:ln w="25400">
            <a:solidFill>
              <a:srgbClr val="00FFFF"/>
            </a:solidFill>
            <a:round/>
            <a:headEnd/>
            <a:tailEnd type="triangle" w="lg" len="lg"/>
          </a:ln>
        </p:spPr>
        <p:txBody>
          <a:bodyPr lIns="82945" tIns="41473" rIns="82945" bIns="41473"/>
          <a:lstStyle/>
          <a:p>
            <a:endParaRPr lang="en-US"/>
          </a:p>
        </p:txBody>
      </p:sp>
      <p:sp>
        <p:nvSpPr>
          <p:cNvPr id="16" name="Slide Number Placeholder 15"/>
          <p:cNvSpPr>
            <a:spLocks noGrp="1"/>
          </p:cNvSpPr>
          <p:nvPr>
            <p:ph type="sldNum" sz="quarter" idx="12"/>
          </p:nvPr>
        </p:nvSpPr>
        <p:spPr/>
        <p:txBody>
          <a:bodyPr/>
          <a:lstStyle/>
          <a:p>
            <a:fld id="{E5AAAF5C-DF8C-4373-B17A-01F3A89A83A8}" type="slidenum">
              <a:rPr lang="en-US" smtClean="0"/>
              <a:pPr/>
              <a:t>8</a:t>
            </a:fld>
            <a:endParaRPr lang="en-US"/>
          </a:p>
        </p:txBody>
      </p:sp>
      <p:pic>
        <p:nvPicPr>
          <p:cNvPr id="1168388" name="Picture 4" descr="http://www.daviddarling.info/images/Holmberg_I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451" y="1523580"/>
            <a:ext cx="2857500" cy="3476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315" name="Picture 3" descr="hst_antennae_9734a"/>
          <p:cNvPicPr>
            <a:picLocks noChangeAspect="1" noChangeArrowheads="1"/>
          </p:cNvPicPr>
          <p:nvPr/>
        </p:nvPicPr>
        <p:blipFill>
          <a:blip r:embed="rId3" cstate="print"/>
          <a:srcRect/>
          <a:stretch>
            <a:fillRect/>
          </a:stretch>
        </p:blipFill>
        <p:spPr bwMode="auto">
          <a:xfrm>
            <a:off x="685800" y="1109662"/>
            <a:ext cx="7797800" cy="5291138"/>
          </a:xfrm>
          <a:prstGeom prst="rect">
            <a:avLst/>
          </a:prstGeom>
          <a:noFill/>
        </p:spPr>
      </p:pic>
      <p:sp>
        <p:nvSpPr>
          <p:cNvPr id="1037316" name="Text Box 4"/>
          <p:cNvSpPr txBox="1">
            <a:spLocks noChangeArrowheads="1"/>
          </p:cNvSpPr>
          <p:nvPr/>
        </p:nvSpPr>
        <p:spPr bwMode="auto">
          <a:xfrm>
            <a:off x="685800" y="228600"/>
            <a:ext cx="8001000" cy="830997"/>
          </a:xfrm>
          <a:prstGeom prst="rect">
            <a:avLst/>
          </a:prstGeom>
          <a:noFill/>
          <a:ln w="9525">
            <a:noFill/>
            <a:miter lim="800000"/>
            <a:headEnd/>
            <a:tailEnd/>
          </a:ln>
          <a:effectLst/>
        </p:spPr>
        <p:txBody>
          <a:bodyPr wrap="square">
            <a:spAutoFit/>
          </a:bodyPr>
          <a:lstStyle/>
          <a:p>
            <a:pPr>
              <a:spcBef>
                <a:spcPct val="50000"/>
              </a:spcBef>
            </a:pPr>
            <a:r>
              <a:rPr lang="en-US" sz="2400" dirty="0" smtClean="0"/>
              <a:t>To be distinguished from irregulars: </a:t>
            </a:r>
            <a:r>
              <a:rPr lang="en-US" sz="2400" i="1" dirty="0" smtClean="0"/>
              <a:t>peculiars</a:t>
            </a:r>
            <a:r>
              <a:rPr lang="en-US" sz="2400" dirty="0" smtClean="0"/>
              <a:t>.  Generally interactions and mergers (return to later).</a:t>
            </a:r>
            <a:endParaRPr lang="en-US" sz="2400" dirty="0"/>
          </a:p>
        </p:txBody>
      </p:sp>
      <p:sp>
        <p:nvSpPr>
          <p:cNvPr id="4" name="Slide Number Placeholder 3"/>
          <p:cNvSpPr>
            <a:spLocks noGrp="1"/>
          </p:cNvSpPr>
          <p:nvPr>
            <p:ph type="sldNum" sz="quarter" idx="12"/>
          </p:nvPr>
        </p:nvSpPr>
        <p:spPr>
          <a:xfrm>
            <a:off x="6553200" y="6400800"/>
            <a:ext cx="1905000" cy="457200"/>
          </a:xfrm>
        </p:spPr>
        <p:txBody>
          <a:bodyPr/>
          <a:lstStyle/>
          <a:p>
            <a:fld id="{E5AAAF5C-DF8C-4373-B17A-01F3A89A83A8}" type="slidenum">
              <a:rPr lang="en-US" smtClean="0"/>
              <a:pPr/>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8">
      <a:dk1>
        <a:srgbClr val="000000"/>
      </a:dk1>
      <a:lt1>
        <a:srgbClr val="FFFFFF"/>
      </a:lt1>
      <a:dk2>
        <a:srgbClr val="004080"/>
      </a:dk2>
      <a:lt2>
        <a:srgbClr val="FFFF00"/>
      </a:lt2>
      <a:accent1>
        <a:srgbClr val="FFFFFF"/>
      </a:accent1>
      <a:accent2>
        <a:srgbClr val="00FFFF"/>
      </a:accent2>
      <a:accent3>
        <a:srgbClr val="AAAFC0"/>
      </a:accent3>
      <a:accent4>
        <a:srgbClr val="DADADA"/>
      </a:accent4>
      <a:accent5>
        <a:srgbClr val="FFFFFF"/>
      </a:accent5>
      <a:accent6>
        <a:srgbClr val="00E7E7"/>
      </a:accent6>
      <a:hlink>
        <a:srgbClr val="FF0000"/>
      </a:hlink>
      <a:folHlink>
        <a:srgbClr val="969696"/>
      </a:folHlink>
    </a:clrScheme>
    <a:fontScheme name="Default Desig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000000"/>
            </a:solidFill>
            <a:effectLst/>
            <a:latin typeface="Helvetica" pitchFamily="-128" charset="0"/>
          </a:defRPr>
        </a:defPPr>
      </a:lstStyle>
    </a:spDef>
    <a:lnDef>
      <a:spPr bwMode="auto">
        <a:solidFill>
          <a:schemeClr val="accent1"/>
        </a:solidFill>
        <a:ln w="31750" cap="flat" cmpd="sng" algn="ctr">
          <a:solidFill>
            <a:srgbClr val="FF0000"/>
          </a:solidFill>
          <a:prstDash val="solid"/>
          <a:round/>
          <a:headEnd type="none" w="med" len="med"/>
          <a:tailEnd type="none" w="med" len="med"/>
        </a:ln>
        <a:effectLst/>
      </a:spPr>
      <a:body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4080"/>
        </a:dk2>
        <a:lt2>
          <a:srgbClr val="FFFF00"/>
        </a:lt2>
        <a:accent1>
          <a:srgbClr val="FFFFFF"/>
        </a:accent1>
        <a:accent2>
          <a:srgbClr val="00FFFF"/>
        </a:accent2>
        <a:accent3>
          <a:srgbClr val="AAAFC0"/>
        </a:accent3>
        <a:accent4>
          <a:srgbClr val="DADADA"/>
        </a:accent4>
        <a:accent5>
          <a:srgbClr val="FFFFFF"/>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102659</TotalTime>
  <Words>2894</Words>
  <Application>Microsoft Office PowerPoint</Application>
  <PresentationFormat>On-screen Show (4:3)</PresentationFormat>
  <Paragraphs>435</Paragraphs>
  <Slides>68</Slides>
  <Notes>67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9" baseType="lpstr">
      <vt:lpstr>Arial</vt:lpstr>
      <vt:lpstr>Helvetica</vt:lpstr>
      <vt:lpstr>Segoe UI</vt:lpstr>
      <vt:lpstr>StarSymbol</vt:lpstr>
      <vt:lpstr>Symbol</vt:lpstr>
      <vt:lpstr>Times New Roman</vt:lpstr>
      <vt:lpstr>Wingdings</vt:lpstr>
      <vt:lpstr>Wingdings 2</vt:lpstr>
      <vt:lpstr>ヒラギノ角ゴ Pro W3</vt:lpstr>
      <vt:lpstr>Default Design</vt:lpstr>
      <vt:lpstr>Equation</vt:lpstr>
      <vt:lpstr>Galaxies - Chapter 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Ellipticity of ellipticals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Distances to galaxies</vt:lpstr>
      <vt:lpstr>PowerPoint Presentation</vt:lpstr>
      <vt:lpstr>PowerPoint Presentation</vt:lpstr>
      <vt:lpstr>PowerPoint Presentation</vt:lpstr>
      <vt:lpstr>Are there other ways to estimate distances?  Yes.</vt:lpstr>
      <vt:lpstr>PowerPoint Presentation</vt:lpstr>
      <vt:lpstr>The redshift</vt:lpstr>
      <vt:lpstr>PowerPoint Presentation</vt:lpstr>
      <vt:lpstr>Note: textbooks are wrong</vt:lpstr>
      <vt:lpstr>Implications of Hubble’s Law</vt:lpstr>
      <vt:lpstr>Type Ia Supernovae</vt:lpstr>
      <vt:lpstr>PowerPoint Presentation</vt:lpstr>
      <vt:lpstr>Structures of Galaxies</vt:lpstr>
      <vt:lpstr>The Local Group</vt:lpstr>
      <vt:lpstr>PowerPoint Presentation</vt:lpstr>
      <vt:lpstr>Clusters</vt:lpstr>
      <vt:lpstr>PowerPoint Presentation</vt:lpstr>
      <vt:lpstr>PowerPoint Presentation</vt:lpstr>
      <vt:lpstr>Mass in clusters</vt:lpstr>
      <vt:lpstr>PowerPoint Presentation</vt:lpstr>
      <vt:lpstr>Superclusters: they contain clusters and groups</vt:lpstr>
      <vt:lpstr>Local Supercluster</vt:lpstr>
      <vt:lpstr>Large Scale Structure</vt:lpstr>
      <vt:lpstr>PowerPoint Presentation</vt:lpstr>
      <vt:lpstr>Slices through Large Scale Structure</vt:lpstr>
      <vt:lpstr>PowerPoint Presentation</vt:lpstr>
      <vt:lpstr>The Hubble Ultra Deep Field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Density effects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UNM</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18 - Stars</dc:title>
  <dc:creator>Pihlstrom</dc:creator>
  <cp:lastModifiedBy>Rich</cp:lastModifiedBy>
  <cp:revision>619</cp:revision>
  <cp:lastPrinted>2015-03-30T22:56:15Z</cp:lastPrinted>
  <dcterms:created xsi:type="dcterms:W3CDTF">2002-01-16T17:09:16Z</dcterms:created>
  <dcterms:modified xsi:type="dcterms:W3CDTF">2016-04-04T17:10:42Z</dcterms:modified>
</cp:coreProperties>
</file>