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387" r:id="rId2"/>
    <p:sldId id="388" r:id="rId3"/>
    <p:sldId id="389" r:id="rId4"/>
    <p:sldId id="390" r:id="rId5"/>
    <p:sldId id="392" r:id="rId6"/>
    <p:sldId id="467" r:id="rId7"/>
    <p:sldId id="461" r:id="rId8"/>
    <p:sldId id="463" r:id="rId9"/>
    <p:sldId id="397" r:id="rId10"/>
    <p:sldId id="398" r:id="rId11"/>
    <p:sldId id="399" r:id="rId12"/>
    <p:sldId id="439" r:id="rId13"/>
    <p:sldId id="402" r:id="rId14"/>
    <p:sldId id="403" r:id="rId15"/>
    <p:sldId id="404" r:id="rId16"/>
    <p:sldId id="405" r:id="rId17"/>
    <p:sldId id="456" r:id="rId18"/>
    <p:sldId id="406" r:id="rId19"/>
    <p:sldId id="407" r:id="rId20"/>
    <p:sldId id="409" r:id="rId21"/>
    <p:sldId id="410" r:id="rId22"/>
    <p:sldId id="458" r:id="rId23"/>
    <p:sldId id="466" r:id="rId24"/>
    <p:sldId id="411" r:id="rId25"/>
    <p:sldId id="462" r:id="rId26"/>
    <p:sldId id="465" r:id="rId27"/>
    <p:sldId id="464" r:id="rId28"/>
    <p:sldId id="414" r:id="rId29"/>
    <p:sldId id="420" r:id="rId30"/>
    <p:sldId id="429" r:id="rId31"/>
    <p:sldId id="428" r:id="rId32"/>
    <p:sldId id="440" r:id="rId33"/>
    <p:sldId id="441" r:id="rId34"/>
    <p:sldId id="447" r:id="rId35"/>
    <p:sldId id="436" r:id="rId36"/>
    <p:sldId id="460" r:id="rId37"/>
    <p:sldId id="446" r:id="rId38"/>
    <p:sldId id="437" r:id="rId39"/>
    <p:sldId id="442" r:id="rId40"/>
    <p:sldId id="449" r:id="rId41"/>
    <p:sldId id="450" r:id="rId42"/>
    <p:sldId id="451" r:id="rId43"/>
    <p:sldId id="443" r:id="rId44"/>
    <p:sldId id="452" r:id="rId45"/>
    <p:sldId id="453" r:id="rId46"/>
    <p:sldId id="448" r:id="rId47"/>
    <p:sldId id="454" r:id="rId48"/>
  </p:sldIdLst>
  <p:sldSz cx="9144000" cy="6858000" type="screen4x3"/>
  <p:notesSz cx="9601200" cy="7315200"/>
  <p:defaultTextStyle>
    <a:defPPr>
      <a:defRPr lang="en-US"/>
    </a:defPPr>
    <a:lvl1pPr algn="l" rtl="0" fontAlgn="base">
      <a:spcBef>
        <a:spcPct val="0"/>
      </a:spcBef>
      <a:spcAft>
        <a:spcPct val="0"/>
      </a:spcAft>
      <a:defRPr sz="1600" kern="1200">
        <a:solidFill>
          <a:schemeClr val="bg2"/>
        </a:solidFill>
        <a:latin typeface="Helvetica" charset="0"/>
        <a:ea typeface="+mn-ea"/>
        <a:cs typeface="+mn-cs"/>
      </a:defRPr>
    </a:lvl1pPr>
    <a:lvl2pPr marL="457200" algn="l" rtl="0" fontAlgn="base">
      <a:spcBef>
        <a:spcPct val="0"/>
      </a:spcBef>
      <a:spcAft>
        <a:spcPct val="0"/>
      </a:spcAft>
      <a:defRPr sz="1600" kern="1200">
        <a:solidFill>
          <a:schemeClr val="bg2"/>
        </a:solidFill>
        <a:latin typeface="Helvetica" charset="0"/>
        <a:ea typeface="+mn-ea"/>
        <a:cs typeface="+mn-cs"/>
      </a:defRPr>
    </a:lvl2pPr>
    <a:lvl3pPr marL="914400" algn="l" rtl="0" fontAlgn="base">
      <a:spcBef>
        <a:spcPct val="0"/>
      </a:spcBef>
      <a:spcAft>
        <a:spcPct val="0"/>
      </a:spcAft>
      <a:defRPr sz="1600" kern="1200">
        <a:solidFill>
          <a:schemeClr val="bg2"/>
        </a:solidFill>
        <a:latin typeface="Helvetica" charset="0"/>
        <a:ea typeface="+mn-ea"/>
        <a:cs typeface="+mn-cs"/>
      </a:defRPr>
    </a:lvl3pPr>
    <a:lvl4pPr marL="1371600" algn="l" rtl="0" fontAlgn="base">
      <a:spcBef>
        <a:spcPct val="0"/>
      </a:spcBef>
      <a:spcAft>
        <a:spcPct val="0"/>
      </a:spcAft>
      <a:defRPr sz="1600" kern="1200">
        <a:solidFill>
          <a:schemeClr val="bg2"/>
        </a:solidFill>
        <a:latin typeface="Helvetica" charset="0"/>
        <a:ea typeface="+mn-ea"/>
        <a:cs typeface="+mn-cs"/>
      </a:defRPr>
    </a:lvl4pPr>
    <a:lvl5pPr marL="1828800" algn="l" rtl="0" fontAlgn="base">
      <a:spcBef>
        <a:spcPct val="0"/>
      </a:spcBef>
      <a:spcAft>
        <a:spcPct val="0"/>
      </a:spcAft>
      <a:defRPr sz="1600" kern="1200">
        <a:solidFill>
          <a:schemeClr val="bg2"/>
        </a:solidFill>
        <a:latin typeface="Helvetica" charset="0"/>
        <a:ea typeface="+mn-ea"/>
        <a:cs typeface="+mn-cs"/>
      </a:defRPr>
    </a:lvl5pPr>
    <a:lvl6pPr marL="2286000" algn="l" defTabSz="914400" rtl="0" eaLnBrk="1" latinLnBrk="0" hangingPunct="1">
      <a:defRPr sz="1600" kern="1200">
        <a:solidFill>
          <a:schemeClr val="bg2"/>
        </a:solidFill>
        <a:latin typeface="Helvetica" charset="0"/>
        <a:ea typeface="+mn-ea"/>
        <a:cs typeface="+mn-cs"/>
      </a:defRPr>
    </a:lvl6pPr>
    <a:lvl7pPr marL="2743200" algn="l" defTabSz="914400" rtl="0" eaLnBrk="1" latinLnBrk="0" hangingPunct="1">
      <a:defRPr sz="1600" kern="1200">
        <a:solidFill>
          <a:schemeClr val="bg2"/>
        </a:solidFill>
        <a:latin typeface="Helvetica" charset="0"/>
        <a:ea typeface="+mn-ea"/>
        <a:cs typeface="+mn-cs"/>
      </a:defRPr>
    </a:lvl7pPr>
    <a:lvl8pPr marL="3200400" algn="l" defTabSz="914400" rtl="0" eaLnBrk="1" latinLnBrk="0" hangingPunct="1">
      <a:defRPr sz="1600" kern="1200">
        <a:solidFill>
          <a:schemeClr val="bg2"/>
        </a:solidFill>
        <a:latin typeface="Helvetica" charset="0"/>
        <a:ea typeface="+mn-ea"/>
        <a:cs typeface="+mn-cs"/>
      </a:defRPr>
    </a:lvl8pPr>
    <a:lvl9pPr marL="3657600" algn="l" defTabSz="914400" rtl="0" eaLnBrk="1" latinLnBrk="0" hangingPunct="1">
      <a:defRPr sz="1600" kern="1200">
        <a:solidFill>
          <a:schemeClr val="bg2"/>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004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57" autoAdjust="0"/>
    <p:restoredTop sz="90929"/>
  </p:normalViewPr>
  <p:slideViewPr>
    <p:cSldViewPr>
      <p:cViewPr varScale="1">
        <p:scale>
          <a:sx n="59" d="100"/>
          <a:sy n="59" d="100"/>
        </p:scale>
        <p:origin x="-6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1"/>
            <a:ext cx="4160520" cy="365760"/>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a:defRPr sz="1300">
                <a:solidFill>
                  <a:schemeClr val="tx1"/>
                </a:solidFill>
                <a:latin typeface="Times New Roman" pitchFamily="18" charset="0"/>
              </a:defRPr>
            </a:lvl1pPr>
          </a:lstStyle>
          <a:p>
            <a:endParaRPr lang="en-US"/>
          </a:p>
        </p:txBody>
      </p:sp>
      <p:sp>
        <p:nvSpPr>
          <p:cNvPr id="89091" name="Rectangle 3"/>
          <p:cNvSpPr>
            <a:spLocks noGrp="1" noChangeArrowheads="1"/>
          </p:cNvSpPr>
          <p:nvPr>
            <p:ph type="dt" sz="quarter" idx="1"/>
          </p:nvPr>
        </p:nvSpPr>
        <p:spPr bwMode="auto">
          <a:xfrm>
            <a:off x="5440680" y="1"/>
            <a:ext cx="4160520" cy="365760"/>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algn="r">
              <a:defRPr sz="1300">
                <a:solidFill>
                  <a:schemeClr val="tx1"/>
                </a:solidFill>
                <a:latin typeface="Times New Roman" pitchFamily="18" charset="0"/>
              </a:defRPr>
            </a:lvl1pPr>
          </a:lstStyle>
          <a:p>
            <a:endParaRPr lang="en-US"/>
          </a:p>
        </p:txBody>
      </p:sp>
      <p:sp>
        <p:nvSpPr>
          <p:cNvPr id="89092" name="Rectangle 4"/>
          <p:cNvSpPr>
            <a:spLocks noGrp="1" noChangeArrowheads="1"/>
          </p:cNvSpPr>
          <p:nvPr>
            <p:ph type="ftr" sz="quarter" idx="2"/>
          </p:nvPr>
        </p:nvSpPr>
        <p:spPr bwMode="auto">
          <a:xfrm>
            <a:off x="0" y="6949440"/>
            <a:ext cx="4160520" cy="365760"/>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a:defRPr sz="1300">
                <a:solidFill>
                  <a:schemeClr val="tx1"/>
                </a:solidFill>
                <a:latin typeface="Times New Roman" pitchFamily="18" charset="0"/>
              </a:defRPr>
            </a:lvl1pPr>
          </a:lstStyle>
          <a:p>
            <a:endParaRPr lang="en-US"/>
          </a:p>
        </p:txBody>
      </p:sp>
      <p:sp>
        <p:nvSpPr>
          <p:cNvPr id="89093" name="Rectangle 5"/>
          <p:cNvSpPr>
            <a:spLocks noGrp="1" noChangeArrowheads="1"/>
          </p:cNvSpPr>
          <p:nvPr>
            <p:ph type="sldNum" sz="quarter" idx="3"/>
          </p:nvPr>
        </p:nvSpPr>
        <p:spPr bwMode="auto">
          <a:xfrm>
            <a:off x="5440680" y="6949440"/>
            <a:ext cx="4160520" cy="365760"/>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algn="r">
              <a:defRPr sz="1300">
                <a:solidFill>
                  <a:schemeClr val="tx1"/>
                </a:solidFill>
                <a:latin typeface="Times New Roman" pitchFamily="18" charset="0"/>
              </a:defRPr>
            </a:lvl1pPr>
          </a:lstStyle>
          <a:p>
            <a:fld id="{0B95CC15-7FEC-4A75-AC2C-397A597B2D40}" type="slidenum">
              <a:rPr lang="en-US"/>
              <a:pPr/>
              <a:t>‹#›</a:t>
            </a:fld>
            <a:endParaRPr lang="en-US"/>
          </a:p>
        </p:txBody>
      </p:sp>
    </p:spTree>
    <p:extLst>
      <p:ext uri="{BB962C8B-B14F-4D97-AF65-F5344CB8AC3E}">
        <p14:creationId xmlns:p14="http://schemas.microsoft.com/office/powerpoint/2010/main" val="3002560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1"/>
            <a:ext cx="4160520" cy="365760"/>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a:defRPr sz="1300">
                <a:solidFill>
                  <a:schemeClr val="tx1"/>
                </a:solidFill>
                <a:latin typeface="Times New Roman" pitchFamily="18" charset="0"/>
              </a:defRPr>
            </a:lvl1pPr>
          </a:lstStyle>
          <a:p>
            <a:endParaRPr lang="en-US"/>
          </a:p>
        </p:txBody>
      </p:sp>
      <p:sp>
        <p:nvSpPr>
          <p:cNvPr id="83971" name="Rectangle 3"/>
          <p:cNvSpPr>
            <a:spLocks noGrp="1" noChangeArrowheads="1"/>
          </p:cNvSpPr>
          <p:nvPr>
            <p:ph type="dt" idx="1"/>
          </p:nvPr>
        </p:nvSpPr>
        <p:spPr bwMode="auto">
          <a:xfrm>
            <a:off x="5440680" y="1"/>
            <a:ext cx="4160520" cy="365760"/>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lvl1pPr algn="r">
              <a:defRPr sz="1300">
                <a:solidFill>
                  <a:schemeClr val="tx1"/>
                </a:solidFill>
                <a:latin typeface="Times New Roman" pitchFamily="18" charset="0"/>
              </a:defRPr>
            </a:lvl1pPr>
          </a:lstStyle>
          <a:p>
            <a:endParaRPr lang="en-US"/>
          </a:p>
        </p:txBody>
      </p:sp>
      <p:sp>
        <p:nvSpPr>
          <p:cNvPr id="83972" name="Rectangle 4"/>
          <p:cNvSpPr>
            <a:spLocks noGrp="1" noRot="1" noChangeAspect="1" noChangeArrowheads="1" noTextEdit="1"/>
          </p:cNvSpPr>
          <p:nvPr>
            <p:ph type="sldImg" idx="2"/>
          </p:nvPr>
        </p:nvSpPr>
        <p:spPr bwMode="auto">
          <a:xfrm>
            <a:off x="2973388" y="550863"/>
            <a:ext cx="3654425" cy="2741612"/>
          </a:xfrm>
          <a:prstGeom prst="rect">
            <a:avLst/>
          </a:prstGeom>
          <a:noFill/>
          <a:ln w="9525">
            <a:solidFill>
              <a:srgbClr val="000000"/>
            </a:solidFill>
            <a:miter lim="800000"/>
            <a:headEnd/>
            <a:tailEnd/>
          </a:ln>
          <a:effectLst/>
        </p:spPr>
      </p:sp>
      <p:sp>
        <p:nvSpPr>
          <p:cNvPr id="83973" name="Rectangle 5"/>
          <p:cNvSpPr>
            <a:spLocks noGrp="1" noChangeArrowheads="1"/>
          </p:cNvSpPr>
          <p:nvPr>
            <p:ph type="body" sz="quarter" idx="3"/>
          </p:nvPr>
        </p:nvSpPr>
        <p:spPr bwMode="auto">
          <a:xfrm>
            <a:off x="1280160" y="3474720"/>
            <a:ext cx="7040880" cy="3291840"/>
          </a:xfrm>
          <a:prstGeom prst="rect">
            <a:avLst/>
          </a:prstGeom>
          <a:noFill/>
          <a:ln w="9525">
            <a:noFill/>
            <a:miter lim="800000"/>
            <a:headEnd/>
            <a:tailEnd/>
          </a:ln>
          <a:effectLst/>
        </p:spPr>
        <p:txBody>
          <a:bodyPr vert="horz" wrap="square" lIns="95738" tIns="47869" rIns="95738" bIns="478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74" name="Rectangle 6"/>
          <p:cNvSpPr>
            <a:spLocks noGrp="1" noChangeArrowheads="1"/>
          </p:cNvSpPr>
          <p:nvPr>
            <p:ph type="ftr" sz="quarter" idx="4"/>
          </p:nvPr>
        </p:nvSpPr>
        <p:spPr bwMode="auto">
          <a:xfrm>
            <a:off x="0" y="6949440"/>
            <a:ext cx="4160520" cy="365760"/>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a:defRPr sz="1300">
                <a:solidFill>
                  <a:schemeClr val="tx1"/>
                </a:solidFill>
                <a:latin typeface="Times New Roman" pitchFamily="18" charset="0"/>
              </a:defRPr>
            </a:lvl1pPr>
          </a:lstStyle>
          <a:p>
            <a:endParaRPr lang="en-US"/>
          </a:p>
        </p:txBody>
      </p:sp>
      <p:sp>
        <p:nvSpPr>
          <p:cNvPr id="83975" name="Rectangle 7"/>
          <p:cNvSpPr>
            <a:spLocks noGrp="1" noChangeArrowheads="1"/>
          </p:cNvSpPr>
          <p:nvPr>
            <p:ph type="sldNum" sz="quarter" idx="5"/>
          </p:nvPr>
        </p:nvSpPr>
        <p:spPr bwMode="auto">
          <a:xfrm>
            <a:off x="5440680" y="6949440"/>
            <a:ext cx="4160520" cy="365760"/>
          </a:xfrm>
          <a:prstGeom prst="rect">
            <a:avLst/>
          </a:prstGeom>
          <a:noFill/>
          <a:ln w="9525">
            <a:noFill/>
            <a:miter lim="800000"/>
            <a:headEnd/>
            <a:tailEnd/>
          </a:ln>
          <a:effectLst/>
        </p:spPr>
        <p:txBody>
          <a:bodyPr vert="horz" wrap="square" lIns="95738" tIns="47869" rIns="95738" bIns="47869" numCol="1" anchor="b" anchorCtr="0" compatLnSpc="1">
            <a:prstTxWarp prst="textNoShape">
              <a:avLst/>
            </a:prstTxWarp>
          </a:bodyPr>
          <a:lstStyle>
            <a:lvl1pPr algn="r">
              <a:defRPr sz="1300">
                <a:solidFill>
                  <a:schemeClr val="tx1"/>
                </a:solidFill>
                <a:latin typeface="Times New Roman" pitchFamily="18" charset="0"/>
              </a:defRPr>
            </a:lvl1pPr>
          </a:lstStyle>
          <a:p>
            <a:fld id="{F9DBFF0C-ED19-4403-B22D-2434823943A8}" type="slidenum">
              <a:rPr lang="en-US"/>
              <a:pPr/>
              <a:t>‹#›</a:t>
            </a:fld>
            <a:endParaRPr lang="en-US"/>
          </a:p>
        </p:txBody>
      </p:sp>
    </p:spTree>
    <p:extLst>
      <p:ext uri="{BB962C8B-B14F-4D97-AF65-F5344CB8AC3E}">
        <p14:creationId xmlns:p14="http://schemas.microsoft.com/office/powerpoint/2010/main" val="11432928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7A7BC-3574-433A-AD7B-22544E45AE0D}" type="slidenum">
              <a:rPr lang="en-US"/>
              <a:pPr/>
              <a:t>11</a:t>
            </a:fld>
            <a:endParaRPr lang="en-US"/>
          </a:p>
        </p:txBody>
      </p:sp>
      <p:sp>
        <p:nvSpPr>
          <p:cNvPr id="266242" name="Rectangle 2"/>
          <p:cNvSpPr>
            <a:spLocks noGrp="1" noRot="1" noChangeAspect="1" noChangeArrowheads="1"/>
          </p:cNvSpPr>
          <p:nvPr>
            <p:ph type="sldImg"/>
          </p:nvPr>
        </p:nvSpPr>
        <p:spPr bwMode="auto">
          <a:xfrm>
            <a:off x="2973388" y="550863"/>
            <a:ext cx="3654425" cy="2741612"/>
          </a:xfrm>
          <a:prstGeom prst="rect">
            <a:avLst/>
          </a:prstGeom>
          <a:solidFill>
            <a:srgbClr val="FFFFFF"/>
          </a:solidFill>
          <a:ln>
            <a:solidFill>
              <a:srgbClr val="000000"/>
            </a:solidFill>
            <a:miter lim="800000"/>
            <a:headEnd/>
            <a:tailEnd/>
          </a:ln>
        </p:spPr>
      </p:sp>
      <p:sp>
        <p:nvSpPr>
          <p:cNvPr id="266243"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AF4BD-05A2-498A-8660-E861008B2E60}" type="slidenum">
              <a:rPr lang="en-US"/>
              <a:pPr/>
              <a:t>13</a:t>
            </a:fld>
            <a:endParaRPr lang="en-US"/>
          </a:p>
        </p:txBody>
      </p:sp>
      <p:sp>
        <p:nvSpPr>
          <p:cNvPr id="270338" name="Rectangle 2"/>
          <p:cNvSpPr>
            <a:spLocks noGrp="1" noRot="1" noChangeAspect="1" noChangeArrowheads="1"/>
          </p:cNvSpPr>
          <p:nvPr>
            <p:ph type="sldImg"/>
          </p:nvPr>
        </p:nvSpPr>
        <p:spPr bwMode="auto">
          <a:xfrm>
            <a:off x="2973388" y="550863"/>
            <a:ext cx="3654425" cy="2741612"/>
          </a:xfrm>
          <a:prstGeom prst="rect">
            <a:avLst/>
          </a:prstGeom>
          <a:solidFill>
            <a:srgbClr val="FFFFFF"/>
          </a:solidFill>
          <a:ln>
            <a:solidFill>
              <a:srgbClr val="000000"/>
            </a:solidFill>
            <a:miter lim="800000"/>
            <a:headEnd/>
            <a:tailEnd/>
          </a:ln>
        </p:spPr>
      </p:sp>
      <p:sp>
        <p:nvSpPr>
          <p:cNvPr id="270339"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r>
              <a:rPr lang="en-US"/>
              <a:t>Density is number density, number of atoms or molecules per cubic centimeter.</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43B74-DAFF-45EF-ABF1-9C63E366C339}" type="slidenum">
              <a:rPr lang="en-US"/>
              <a:pPr/>
              <a:t>18</a:t>
            </a:fld>
            <a:endParaRPr lang="en-US"/>
          </a:p>
        </p:txBody>
      </p:sp>
      <p:sp>
        <p:nvSpPr>
          <p:cNvPr id="275458" name="Rectangle 2"/>
          <p:cNvSpPr>
            <a:spLocks noGrp="1" noRot="1" noChangeAspect="1" noChangeArrowheads="1"/>
          </p:cNvSpPr>
          <p:nvPr>
            <p:ph type="sldImg"/>
          </p:nvPr>
        </p:nvSpPr>
        <p:spPr bwMode="auto">
          <a:xfrm>
            <a:off x="2973388" y="550863"/>
            <a:ext cx="3654425" cy="2741612"/>
          </a:xfrm>
          <a:prstGeom prst="rect">
            <a:avLst/>
          </a:prstGeom>
          <a:solidFill>
            <a:srgbClr val="FFFFFF"/>
          </a:solidFill>
          <a:ln>
            <a:solidFill>
              <a:srgbClr val="000000"/>
            </a:solidFill>
            <a:miter lim="800000"/>
            <a:headEnd/>
            <a:tailEnd/>
          </a:ln>
        </p:spPr>
      </p:sp>
      <p:sp>
        <p:nvSpPr>
          <p:cNvPr id="275459"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1AE5AC-C33A-4D7C-BA8C-898CDCA2912C}" type="slidenum">
              <a:rPr lang="en-US"/>
              <a:pPr/>
              <a:t>20</a:t>
            </a:fld>
            <a:endParaRPr lang="en-US"/>
          </a:p>
        </p:txBody>
      </p:sp>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0417BA-687F-48E5-8E6A-7BC12CDCDE7C}" type="slidenum">
              <a:rPr lang="en-US"/>
              <a:pPr/>
              <a:t>2</a:t>
            </a:fld>
            <a:endParaRPr lang="en-US"/>
          </a:p>
        </p:txBody>
      </p:sp>
      <p:sp>
        <p:nvSpPr>
          <p:cNvPr id="248834" name="Rectangle 2"/>
          <p:cNvSpPr>
            <a:spLocks noGrp="1" noRot="1" noChangeAspect="1" noChangeArrowheads="1"/>
          </p:cNvSpPr>
          <p:nvPr>
            <p:ph type="sldImg"/>
          </p:nvPr>
        </p:nvSpPr>
        <p:spPr bwMode="auto">
          <a:xfrm>
            <a:off x="2973388" y="550863"/>
            <a:ext cx="3654425" cy="2741612"/>
          </a:xfrm>
          <a:prstGeom prst="rect">
            <a:avLst/>
          </a:prstGeom>
          <a:solidFill>
            <a:srgbClr val="FFFFFF"/>
          </a:solidFill>
          <a:ln>
            <a:solidFill>
              <a:srgbClr val="000000"/>
            </a:solidFill>
            <a:miter lim="800000"/>
            <a:headEnd/>
            <a:tailEnd/>
          </a:ln>
        </p:spPr>
      </p:sp>
      <p:sp>
        <p:nvSpPr>
          <p:cNvPr id="248835"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r>
              <a:rPr lang="en-US"/>
              <a:t>Optical image from the VLT. SF region just below the easternmost star in Orions belt.</a:t>
            </a:r>
          </a:p>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A7FB04-B2FB-4EA7-9E17-8AC7B396242C}" type="slidenum">
              <a:rPr lang="en-US"/>
              <a:pPr/>
              <a:t>21</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a:spLocks noGrp="1" noRot="1" noChangeAspect="1" noChangeArrowheads="1" noTextEdit="1"/>
          </p:cNvSpPr>
          <p:nvPr>
            <p:ph type="sldImg"/>
          </p:nvPr>
        </p:nvSpPr>
        <p:spPr bwMode="auto">
          <a:xfrm>
            <a:off x="3130550" y="733425"/>
            <a:ext cx="3340100" cy="2506663"/>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1466360" y="3482106"/>
            <a:ext cx="6674388" cy="2781282"/>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B3A16-6E0D-445B-ADFD-A3FD750ECF17}" type="slidenum">
              <a:rPr lang="en-US"/>
              <a:pPr/>
              <a:t>24</a:t>
            </a:fld>
            <a:endParaRPr lang="en-US"/>
          </a:p>
        </p:txBody>
      </p:sp>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43B74-DAFF-45EF-ABF1-9C63E366C339}" type="slidenum">
              <a:rPr lang="en-US"/>
              <a:pPr/>
              <a:t>26</a:t>
            </a:fld>
            <a:endParaRPr lang="en-US"/>
          </a:p>
        </p:txBody>
      </p:sp>
      <p:sp>
        <p:nvSpPr>
          <p:cNvPr id="275458" name="Rectangle 2"/>
          <p:cNvSpPr>
            <a:spLocks noGrp="1" noRot="1" noChangeAspect="1" noChangeArrowheads="1"/>
          </p:cNvSpPr>
          <p:nvPr>
            <p:ph type="sldImg"/>
          </p:nvPr>
        </p:nvSpPr>
        <p:spPr bwMode="auto">
          <a:xfrm>
            <a:off x="2973388" y="550863"/>
            <a:ext cx="3654425" cy="2741612"/>
          </a:xfrm>
          <a:prstGeom prst="rect">
            <a:avLst/>
          </a:prstGeom>
          <a:solidFill>
            <a:srgbClr val="FFFFFF"/>
          </a:solidFill>
          <a:ln>
            <a:solidFill>
              <a:srgbClr val="000000"/>
            </a:solidFill>
            <a:miter lim="800000"/>
            <a:headEnd/>
            <a:tailEnd/>
          </a:ln>
        </p:spPr>
      </p:sp>
      <p:sp>
        <p:nvSpPr>
          <p:cNvPr id="275459"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C0E231-91E0-4354-A75E-45AE5242BE32}" type="slidenum">
              <a:rPr lang="en-US"/>
              <a:pPr/>
              <a:t>29</a:t>
            </a:fld>
            <a:endParaRPr lang="en-US"/>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FF685-C9E9-44F1-B2B2-8B7A437C7418}" type="slidenum">
              <a:rPr lang="en-US"/>
              <a:pPr/>
              <a:t>30</a:t>
            </a:fld>
            <a:endParaRPr lang="en-US"/>
          </a:p>
        </p:txBody>
      </p:sp>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E9B4E-3A7B-4008-AF34-FDFF550F6FC7}" type="slidenum">
              <a:rPr lang="en-US"/>
              <a:pPr/>
              <a:t>31</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r>
              <a:rPr lang="en-US"/>
              <a:t>In stars gas and radiation pressure supports the star from collapse - defines the size of a star. At large scales, magnetic pressure and angular momentum has to be overcome in early stages of star formation.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5A03FE-1BB9-43B4-A031-4164F40B65E6}"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a:spLocks noGrp="1" noRot="1" noChangeAspect="1" noChangeArrowheads="1" noTextEdit="1"/>
          </p:cNvSpPr>
          <p:nvPr>
            <p:ph type="sldImg"/>
          </p:nvPr>
        </p:nvSpPr>
        <p:spPr bwMode="auto">
          <a:xfrm>
            <a:off x="3130550" y="733425"/>
            <a:ext cx="3340100" cy="2506663"/>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1466360" y="3482106"/>
            <a:ext cx="6674388" cy="2781282"/>
          </a:xfrm>
          <a:prstGeom prst="rect">
            <a:avLst/>
          </a:prstGeom>
          <a:noFill/>
          <a:ln>
            <a:miter lim="800000"/>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5A03FE-1BB9-43B4-A031-4164F40B65E6}"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5A03FE-1BB9-43B4-A031-4164F40B65E6}"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F49A6D-B11E-465B-8EB9-317AE0FB0D0B}" type="slidenum">
              <a:rPr lang="en-US"/>
              <a:pPr/>
              <a:t>4</a:t>
            </a:fld>
            <a:endParaRPr lang="en-US"/>
          </a:p>
        </p:txBody>
      </p:sp>
      <p:sp>
        <p:nvSpPr>
          <p:cNvPr id="251906" name="Rectangle 2"/>
          <p:cNvSpPr>
            <a:spLocks noGrp="1" noRot="1" noChangeAspect="1" noChangeArrowheads="1"/>
          </p:cNvSpPr>
          <p:nvPr>
            <p:ph type="sldImg"/>
          </p:nvPr>
        </p:nvSpPr>
        <p:spPr bwMode="auto">
          <a:xfrm>
            <a:off x="2973388" y="550863"/>
            <a:ext cx="3654425" cy="2741612"/>
          </a:xfrm>
          <a:prstGeom prst="rect">
            <a:avLst/>
          </a:prstGeom>
          <a:solidFill>
            <a:srgbClr val="FFFFFF"/>
          </a:solidFill>
          <a:ln>
            <a:solidFill>
              <a:srgbClr val="000000"/>
            </a:solidFill>
            <a:miter lim="800000"/>
            <a:headEnd/>
            <a:tailEnd/>
          </a:ln>
        </p:spPr>
      </p:sp>
      <p:sp>
        <p:nvSpPr>
          <p:cNvPr id="251907"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5A03FE-1BB9-43B4-A031-4164F40B65E6}"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5A03FE-1BB9-43B4-A031-4164F40B65E6}"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44</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36F9477-0E98-4C62-9C08-568C5A04B098}" type="slidenum">
              <a:rPr lang="en-US" smtClean="0"/>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B53A7-4C76-40A1-826B-3C50E697D925}" type="slidenum">
              <a:rPr lang="en-US"/>
              <a:pPr/>
              <a:t>5</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DBFF0C-ED19-4403-B22D-2434823943A8}"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38554-CF3F-419D-B1A1-4331D0CC596F}" type="slidenum">
              <a:rPr lang="en-US"/>
              <a:pPr/>
              <a:t>9</a:t>
            </a:fld>
            <a:endParaRPr lang="en-US"/>
          </a:p>
        </p:txBody>
      </p:sp>
      <p:sp>
        <p:nvSpPr>
          <p:cNvPr id="262146" name="Rectangle 2"/>
          <p:cNvSpPr>
            <a:spLocks noGrp="1" noRot="1" noChangeAspect="1" noChangeArrowheads="1"/>
          </p:cNvSpPr>
          <p:nvPr>
            <p:ph type="sldImg"/>
          </p:nvPr>
        </p:nvSpPr>
        <p:spPr bwMode="auto">
          <a:xfrm>
            <a:off x="2973388" y="550863"/>
            <a:ext cx="3654425" cy="2741612"/>
          </a:xfrm>
          <a:prstGeom prst="rect">
            <a:avLst/>
          </a:prstGeom>
          <a:solidFill>
            <a:srgbClr val="FFFFFF"/>
          </a:solidFill>
          <a:ln>
            <a:solidFill>
              <a:srgbClr val="000000"/>
            </a:solidFill>
            <a:miter lim="800000"/>
            <a:headEnd/>
            <a:tailEnd/>
          </a:ln>
        </p:spPr>
      </p:sp>
      <p:sp>
        <p:nvSpPr>
          <p:cNvPr id="262147"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r>
              <a:rPr lang="en-US"/>
              <a:t>Density is number density, number of atoms or molecules per cubic centimeter.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433A8-8E5B-49E4-832A-28984ACD9738}" type="slidenum">
              <a:rPr lang="en-US"/>
              <a:pPr/>
              <a:t>10</a:t>
            </a:fld>
            <a:endParaRPr lang="en-US"/>
          </a:p>
        </p:txBody>
      </p:sp>
      <p:sp>
        <p:nvSpPr>
          <p:cNvPr id="264194" name="Rectangle 2"/>
          <p:cNvSpPr>
            <a:spLocks noGrp="1" noRot="1" noChangeAspect="1" noChangeArrowheads="1"/>
          </p:cNvSpPr>
          <p:nvPr>
            <p:ph type="sldImg"/>
          </p:nvPr>
        </p:nvSpPr>
        <p:spPr bwMode="auto">
          <a:xfrm>
            <a:off x="2973388" y="550863"/>
            <a:ext cx="3654425" cy="2741612"/>
          </a:xfrm>
          <a:prstGeom prst="rect">
            <a:avLst/>
          </a:prstGeom>
          <a:solidFill>
            <a:srgbClr val="FFFFFF"/>
          </a:solidFill>
          <a:ln>
            <a:solidFill>
              <a:srgbClr val="000000"/>
            </a:solidFill>
            <a:miter lim="800000"/>
            <a:headEnd/>
            <a:tailEnd/>
          </a:ln>
        </p:spPr>
      </p:sp>
      <p:sp>
        <p:nvSpPr>
          <p:cNvPr id="264195"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7D6E10-97D5-4459-B0B5-F64A65ED68F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BC7074-BBCC-48D9-8651-599FA121E88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89251DA-1369-4EB6-B201-3268C907C47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9D420C67-7574-4AFA-B131-DB9936ED6A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13D39C-B36C-48E2-B334-888F1D890F6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D27925B-E645-4E4E-8D20-38EBEDB029B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E5CB2FD-E310-45A4-9531-A2D28126C95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73CDCED-7AE9-4E4C-96CA-96A54709686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EEB6B682-3F7A-4206-959A-0D90A20CD0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C977BB-4D45-478C-9FDB-F5BB0F47F01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FED3FA-981B-4883-B85B-C0118E93049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19200"/>
            <a:ext cx="7772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defRPr>
            </a:lvl1pPr>
          </a:lstStyle>
          <a:p>
            <a:fld id="{C9EDB7A0-C342-46E3-8C10-D475E234C47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3600">
          <a:solidFill>
            <a:schemeClr val="bg2"/>
          </a:solidFill>
          <a:latin typeface="+mj-lt"/>
          <a:ea typeface="+mj-ea"/>
          <a:cs typeface="+mj-cs"/>
        </a:defRPr>
      </a:lvl1pPr>
      <a:lvl2pPr algn="ctr" rtl="0" fontAlgn="base">
        <a:spcBef>
          <a:spcPct val="0"/>
        </a:spcBef>
        <a:spcAft>
          <a:spcPct val="0"/>
        </a:spcAft>
        <a:defRPr sz="3600">
          <a:solidFill>
            <a:schemeClr val="bg2"/>
          </a:solidFill>
          <a:latin typeface="Helvetica" charset="0"/>
        </a:defRPr>
      </a:lvl2pPr>
      <a:lvl3pPr algn="ctr" rtl="0" fontAlgn="base">
        <a:spcBef>
          <a:spcPct val="0"/>
        </a:spcBef>
        <a:spcAft>
          <a:spcPct val="0"/>
        </a:spcAft>
        <a:defRPr sz="3600">
          <a:solidFill>
            <a:schemeClr val="bg2"/>
          </a:solidFill>
          <a:latin typeface="Helvetica" charset="0"/>
        </a:defRPr>
      </a:lvl3pPr>
      <a:lvl4pPr algn="ctr" rtl="0" fontAlgn="base">
        <a:spcBef>
          <a:spcPct val="0"/>
        </a:spcBef>
        <a:spcAft>
          <a:spcPct val="0"/>
        </a:spcAft>
        <a:defRPr sz="3600">
          <a:solidFill>
            <a:schemeClr val="bg2"/>
          </a:solidFill>
          <a:latin typeface="Helvetica" charset="0"/>
        </a:defRPr>
      </a:lvl4pPr>
      <a:lvl5pPr algn="ctr" rtl="0" fontAlgn="base">
        <a:spcBef>
          <a:spcPct val="0"/>
        </a:spcBef>
        <a:spcAft>
          <a:spcPct val="0"/>
        </a:spcAft>
        <a:defRPr sz="3600">
          <a:solidFill>
            <a:schemeClr val="bg2"/>
          </a:solidFill>
          <a:latin typeface="Helvetica" charset="0"/>
        </a:defRPr>
      </a:lvl5pPr>
      <a:lvl6pPr marL="457200" algn="ctr" rtl="0" fontAlgn="base">
        <a:spcBef>
          <a:spcPct val="0"/>
        </a:spcBef>
        <a:spcAft>
          <a:spcPct val="0"/>
        </a:spcAft>
        <a:defRPr sz="3600">
          <a:solidFill>
            <a:schemeClr val="bg2"/>
          </a:solidFill>
          <a:latin typeface="Helvetica" charset="0"/>
        </a:defRPr>
      </a:lvl6pPr>
      <a:lvl7pPr marL="914400" algn="ctr" rtl="0" fontAlgn="base">
        <a:spcBef>
          <a:spcPct val="0"/>
        </a:spcBef>
        <a:spcAft>
          <a:spcPct val="0"/>
        </a:spcAft>
        <a:defRPr sz="3600">
          <a:solidFill>
            <a:schemeClr val="bg2"/>
          </a:solidFill>
          <a:latin typeface="Helvetica" charset="0"/>
        </a:defRPr>
      </a:lvl7pPr>
      <a:lvl8pPr marL="1371600" algn="ctr" rtl="0" fontAlgn="base">
        <a:spcBef>
          <a:spcPct val="0"/>
        </a:spcBef>
        <a:spcAft>
          <a:spcPct val="0"/>
        </a:spcAft>
        <a:defRPr sz="3600">
          <a:solidFill>
            <a:schemeClr val="bg2"/>
          </a:solidFill>
          <a:latin typeface="Helvetica" charset="0"/>
        </a:defRPr>
      </a:lvl8pPr>
      <a:lvl9pPr marL="1828800" algn="ctr" rtl="0" fontAlgn="base">
        <a:spcBef>
          <a:spcPct val="0"/>
        </a:spcBef>
        <a:spcAft>
          <a:spcPct val="0"/>
        </a:spcAft>
        <a:defRPr sz="3600">
          <a:solidFill>
            <a:schemeClr val="bg2"/>
          </a:solidFill>
          <a:latin typeface="Helvetica" charset="0"/>
        </a:defRPr>
      </a:lvl9pPr>
    </p:titleStyle>
    <p:bodyStyle>
      <a:lvl1pPr marL="342900" indent="-342900" algn="l" rtl="0" fontAlgn="base">
        <a:spcBef>
          <a:spcPct val="20000"/>
        </a:spcBef>
        <a:spcAft>
          <a:spcPct val="0"/>
        </a:spcAft>
        <a:buChar char="•"/>
        <a:defRPr sz="2000">
          <a:solidFill>
            <a:schemeClr val="bg2"/>
          </a:solidFill>
          <a:latin typeface="+mn-lt"/>
          <a:ea typeface="+mn-ea"/>
          <a:cs typeface="+mn-cs"/>
        </a:defRPr>
      </a:lvl1pPr>
      <a:lvl2pPr marL="742950" indent="-285750" algn="l" rtl="0" fontAlgn="base">
        <a:spcBef>
          <a:spcPct val="20000"/>
        </a:spcBef>
        <a:spcAft>
          <a:spcPct val="0"/>
        </a:spcAft>
        <a:buChar char="–"/>
        <a:defRPr>
          <a:solidFill>
            <a:schemeClr val="bg2"/>
          </a:solidFill>
          <a:latin typeface="+mn-lt"/>
        </a:defRPr>
      </a:lvl2pPr>
      <a:lvl3pPr marL="1143000" indent="-228600" algn="l" rtl="0" fontAlgn="base">
        <a:spcBef>
          <a:spcPct val="20000"/>
        </a:spcBef>
        <a:spcAft>
          <a:spcPct val="0"/>
        </a:spcAft>
        <a:buChar char="•"/>
        <a:defRPr sz="1600">
          <a:solidFill>
            <a:schemeClr val="bg2"/>
          </a:solidFill>
          <a:latin typeface="+mn-lt"/>
        </a:defRPr>
      </a:lvl3pPr>
      <a:lvl4pPr marL="1600200" indent="-228600" algn="l" rtl="0" fontAlgn="base">
        <a:spcBef>
          <a:spcPct val="20000"/>
        </a:spcBef>
        <a:spcAft>
          <a:spcPct val="0"/>
        </a:spcAft>
        <a:buChar char="–"/>
        <a:defRPr sz="1600">
          <a:solidFill>
            <a:schemeClr val="bg2"/>
          </a:solidFill>
          <a:latin typeface="+mn-lt"/>
        </a:defRPr>
      </a:lvl4pPr>
      <a:lvl5pPr marL="2057400" indent="-228600" algn="l" rtl="0" fontAlgn="base">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hyperlink" Target="http://www.google.com/url?sa=i&amp;rct=j&amp;q=trapezium+cluster+orion&amp;source=images&amp;cd=&amp;cad=rja&amp;docid=0wTEny9upuqfHM&amp;tbnid=4XPbWEb3vM3BEM:&amp;ved=0CAUQjRw&amp;url=http://oposite.stsci.edu/pubinfo/pr/97/orion/orion.html&amp;ei=scMbUcC2N4nwiwK9-IDICQ&amp;bvm=bv.42261806,d.cGE&amp;psig=AFQjCNFTdmCshHjvk3WMQfku1wWVdjssXg&amp;ust=1360860400067707"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8.jpeg"/><Relationship Id="rId5" Type="http://schemas.microsoft.com/office/2007/relationships/hdphoto" Target="../media/hdphoto5.wdp"/><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46.jpeg"/><Relationship Id="rId4" Type="http://schemas.microsoft.com/office/2007/relationships/hdphoto" Target="../media/hdphoto7.wdp"/></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com/url?sa=i&amp;rct=j&amp;q=&amp;esrc=s&amp;source=images&amp;cd=&amp;cad=rja&amp;docid=jEuPPRGqeoBpXM&amp;tbnid=mQSM6YqZXufAkM:&amp;ved=0CAUQjRw&amp;url=http://universeataglance.blogspot.com/2011/04/milky-way-distance-to-galactic-centre.html&amp;ei=wHwLU7neBYPwoATlkIJI&amp;psig=AFQjCNHoBkpzBPLmT-enFw34ZZjFHm4NWA&amp;ust=1393348146873263"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jpe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barnard+68+iras&amp;source=images&amp;cd=&amp;cad=rja&amp;docid=u8TvRwmIqBX0HM&amp;tbnid=YegFFypSBCFLjM:&amp;ved=0CAUQjRw&amp;url=http://www.astronomy.ohio-state.edu/~pogge/TeachRes/Ast162/StarForm/index.html&amp;ei=SC8ZUfOHC5CUjALAp4H4Cg&amp;bvm=bv.42080656,d.cGE&amp;psig=AFQjCNGClgBvbhOFpMJmVj5cFBR1fhxhKg&amp;ust=1360691269648100" TargetMode="External"/><Relationship Id="rId1" Type="http://schemas.openxmlformats.org/officeDocument/2006/relationships/slideLayout" Target="../slideLayouts/slideLayout7.xml"/><Relationship Id="rId6" Type="http://schemas.openxmlformats.org/officeDocument/2006/relationships/image" Target="../media/image11.gif"/><Relationship Id="rId5" Type="http://schemas.openxmlformats.org/officeDocument/2006/relationships/hyperlink" Target="http://www.google.com/url?sa=i&amp;rct=j&amp;q=barnard+68+iras&amp;source=images&amp;cd=&amp;cad=rja&amp;docid=ErZ319SychXCxM&amp;tbnid=PX_FCPrHB_gESM:&amp;ved=0CAUQjRw&amp;url=http://www.aanda.org/articles/aa/full/2003/09/aael211/aael211.right.html&amp;ei=eS8ZUfzZGaiuiQLx54CADw&amp;bvm=bv.42080656,d.cGE&amp;psig=AFQjCNGClgBvbhOFpMJmVj5cFBR1fhxhKg&amp;ust=1360691269648100" TargetMode="Externa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685800" y="304800"/>
            <a:ext cx="7772400" cy="914400"/>
          </a:xfrm>
        </p:spPr>
        <p:txBody>
          <a:bodyPr/>
          <a:lstStyle/>
          <a:p>
            <a:r>
              <a:rPr lang="en-US" dirty="0"/>
              <a:t>The interstellar medium (ISM</a:t>
            </a:r>
            <a:r>
              <a:rPr lang="en-US" dirty="0" smtClean="0"/>
              <a:t>)</a:t>
            </a:r>
            <a:br>
              <a:rPr lang="en-US" dirty="0" smtClean="0"/>
            </a:br>
            <a:r>
              <a:rPr lang="en-US" sz="2800" dirty="0" smtClean="0"/>
              <a:t>(Section 18.2, bits of 18.7,18.8)</a:t>
            </a:r>
            <a:endParaRPr lang="en-US" sz="2800" dirty="0"/>
          </a:p>
        </p:txBody>
      </p:sp>
      <p:sp>
        <p:nvSpPr>
          <p:cNvPr id="246787" name="Rectangle 3"/>
          <p:cNvSpPr>
            <a:spLocks noGrp="1" noChangeArrowheads="1"/>
          </p:cNvSpPr>
          <p:nvPr>
            <p:ph type="body" idx="1"/>
          </p:nvPr>
        </p:nvSpPr>
        <p:spPr>
          <a:xfrm>
            <a:off x="228600" y="1828800"/>
            <a:ext cx="5257800" cy="2438400"/>
          </a:xfrm>
        </p:spPr>
        <p:txBody>
          <a:bodyPr/>
          <a:lstStyle/>
          <a:p>
            <a:pPr>
              <a:lnSpc>
                <a:spcPct val="90000"/>
              </a:lnSpc>
            </a:pPr>
            <a:r>
              <a:rPr lang="en-US" sz="1800" dirty="0"/>
              <a:t>Space between stars is not a </a:t>
            </a:r>
            <a:r>
              <a:rPr lang="en-US" sz="1800" dirty="0" smtClean="0"/>
              <a:t>vacuum but</a:t>
            </a:r>
          </a:p>
          <a:p>
            <a:pPr marL="0" indent="0">
              <a:lnSpc>
                <a:spcPct val="90000"/>
              </a:lnSpc>
              <a:buNone/>
            </a:pPr>
            <a:r>
              <a:rPr lang="en-US" sz="1800" dirty="0" smtClean="0"/>
              <a:t>      is filled with gas.</a:t>
            </a:r>
            <a:endParaRPr lang="en-US" sz="1800" dirty="0"/>
          </a:p>
          <a:p>
            <a:pPr>
              <a:lnSpc>
                <a:spcPct val="90000"/>
              </a:lnSpc>
            </a:pPr>
            <a:endParaRPr lang="en-US" sz="1800" dirty="0"/>
          </a:p>
          <a:p>
            <a:pPr>
              <a:lnSpc>
                <a:spcPct val="90000"/>
              </a:lnSpc>
            </a:pPr>
            <a:endParaRPr lang="en-US" sz="1800" dirty="0" smtClean="0"/>
          </a:p>
          <a:p>
            <a:pPr>
              <a:lnSpc>
                <a:spcPct val="90000"/>
              </a:lnSpc>
            </a:pPr>
            <a:r>
              <a:rPr lang="en-US" sz="1800" dirty="0" smtClean="0"/>
              <a:t>Why </a:t>
            </a:r>
            <a:r>
              <a:rPr lang="en-US" sz="1800" dirty="0"/>
              <a:t>is the ISM important? </a:t>
            </a:r>
          </a:p>
          <a:p>
            <a:pPr lvl="1">
              <a:lnSpc>
                <a:spcPct val="90000"/>
              </a:lnSpc>
            </a:pPr>
            <a:r>
              <a:rPr lang="en-US" dirty="0"/>
              <a:t>Stars form out of it</a:t>
            </a:r>
          </a:p>
          <a:p>
            <a:pPr lvl="1">
              <a:lnSpc>
                <a:spcPct val="90000"/>
              </a:lnSpc>
            </a:pPr>
            <a:r>
              <a:rPr lang="en-US" dirty="0"/>
              <a:t>Stars end their lives by returning gas to </a:t>
            </a:r>
            <a:r>
              <a:rPr lang="en-US" dirty="0" smtClean="0"/>
              <a:t>it</a:t>
            </a:r>
          </a:p>
          <a:p>
            <a:pPr lvl="1">
              <a:lnSpc>
                <a:spcPct val="90000"/>
              </a:lnSpc>
            </a:pPr>
            <a:r>
              <a:rPr lang="en-US" dirty="0" smtClean="0"/>
              <a:t>Evolution of gas in ISM and stars is crucial</a:t>
            </a:r>
          </a:p>
          <a:p>
            <a:pPr marL="457200" lvl="1" indent="0">
              <a:lnSpc>
                <a:spcPct val="90000"/>
              </a:lnSpc>
              <a:buNone/>
            </a:pPr>
            <a:r>
              <a:rPr lang="en-US" dirty="0" smtClean="0"/>
              <a:t>	to the evolution of galaxies</a:t>
            </a:r>
            <a:endParaRPr lang="en-US" dirty="0"/>
          </a:p>
          <a:p>
            <a:pPr hangingPunct="0">
              <a:lnSpc>
                <a:spcPct val="90000"/>
              </a:lnSpc>
              <a:spcBef>
                <a:spcPct val="0"/>
              </a:spcBef>
              <a:buClr>
                <a:srgbClr val="000000"/>
              </a:buClr>
              <a:buSzPct val="45000"/>
              <a:buFont typeface="StarSymbol" charset="0"/>
              <a:buNone/>
            </a:pPr>
            <a:endParaRPr lang="en-US" sz="1800" dirty="0"/>
          </a:p>
        </p:txBody>
      </p:sp>
      <p:pic>
        <p:nvPicPr>
          <p:cNvPr id="246788" name="Picture 4"/>
          <p:cNvPicPr>
            <a:picLocks noChangeAspect="1" noChangeArrowheads="1"/>
          </p:cNvPicPr>
          <p:nvPr/>
        </p:nvPicPr>
        <p:blipFill>
          <a:blip r:embed="rId3" cstate="print">
            <a:lum contrast="6000"/>
          </a:blip>
          <a:srcRect/>
          <a:stretch>
            <a:fillRect/>
          </a:stretch>
        </p:blipFill>
        <p:spPr bwMode="auto">
          <a:xfrm>
            <a:off x="5486400" y="1854200"/>
            <a:ext cx="3657600" cy="3479800"/>
          </a:xfrm>
          <a:prstGeom prst="rect">
            <a:avLst/>
          </a:prstGeom>
          <a:noFill/>
        </p:spPr>
      </p:pic>
      <p:sp>
        <p:nvSpPr>
          <p:cNvPr id="246789" name="Text Box 5"/>
          <p:cNvSpPr txBox="1">
            <a:spLocks noChangeArrowheads="1"/>
          </p:cNvSpPr>
          <p:nvPr/>
        </p:nvSpPr>
        <p:spPr bwMode="auto">
          <a:xfrm>
            <a:off x="304800" y="4577274"/>
            <a:ext cx="8686800" cy="2280624"/>
          </a:xfrm>
          <a:prstGeom prst="rect">
            <a:avLst/>
          </a:prstGeom>
          <a:noFill/>
          <a:ln w="9525">
            <a:noFill/>
            <a:miter lim="800000"/>
            <a:headEnd/>
            <a:tailEnd/>
          </a:ln>
          <a:effectLst/>
        </p:spPr>
        <p:txBody>
          <a:bodyPr wrap="square">
            <a:spAutoFit/>
          </a:bodyPr>
          <a:lstStyle/>
          <a:p>
            <a:pPr marL="282575" indent="-282575">
              <a:lnSpc>
                <a:spcPct val="90000"/>
              </a:lnSpc>
              <a:spcBef>
                <a:spcPct val="20000"/>
              </a:spcBef>
              <a:buFontTx/>
              <a:buChar char="•"/>
            </a:pPr>
            <a:endParaRPr lang="en-US" sz="1800" dirty="0"/>
          </a:p>
          <a:p>
            <a:pPr marL="282575" indent="-282575">
              <a:lnSpc>
                <a:spcPct val="90000"/>
              </a:lnSpc>
              <a:spcBef>
                <a:spcPct val="20000"/>
              </a:spcBef>
              <a:buFontTx/>
              <a:buChar char="•"/>
            </a:pPr>
            <a:r>
              <a:rPr lang="en-US" sz="1800" dirty="0"/>
              <a:t>The ISM has</a:t>
            </a:r>
          </a:p>
          <a:p>
            <a:pPr lvl="1">
              <a:lnSpc>
                <a:spcPct val="90000"/>
              </a:lnSpc>
              <a:spcBef>
                <a:spcPct val="20000"/>
              </a:spcBef>
              <a:buFontTx/>
              <a:buChar char="–"/>
            </a:pPr>
            <a:r>
              <a:rPr lang="en-GB" sz="1800" dirty="0"/>
              <a:t>a wide range of structures</a:t>
            </a:r>
          </a:p>
          <a:p>
            <a:pPr lvl="1">
              <a:lnSpc>
                <a:spcPct val="90000"/>
              </a:lnSpc>
              <a:spcBef>
                <a:spcPct val="20000"/>
              </a:spcBef>
              <a:buFontTx/>
              <a:buChar char="–"/>
            </a:pPr>
            <a:r>
              <a:rPr lang="en-GB" sz="1800" dirty="0"/>
              <a:t>a wide range of densities  (</a:t>
            </a:r>
            <a:r>
              <a:rPr lang="en-GB" sz="1800" dirty="0" smtClean="0"/>
              <a:t>10</a:t>
            </a:r>
            <a:r>
              <a:rPr lang="en-GB" sz="1800" baseline="33000" dirty="0" smtClean="0"/>
              <a:t>-3 </a:t>
            </a:r>
            <a:r>
              <a:rPr lang="en-GB" sz="1800" dirty="0" smtClean="0"/>
              <a:t>-</a:t>
            </a:r>
            <a:r>
              <a:rPr lang="en-GB" sz="1800" dirty="0"/>
              <a:t>10</a:t>
            </a:r>
            <a:r>
              <a:rPr lang="en-GB" sz="1800" baseline="33000" dirty="0"/>
              <a:t>7</a:t>
            </a:r>
            <a:r>
              <a:rPr lang="en-GB" sz="1800" dirty="0"/>
              <a:t> </a:t>
            </a:r>
            <a:r>
              <a:rPr lang="en-GB" sz="1800" dirty="0" smtClean="0"/>
              <a:t>atoms/cm</a:t>
            </a:r>
            <a:r>
              <a:rPr lang="en-GB" sz="1800" baseline="33000" dirty="0" smtClean="0"/>
              <a:t>3</a:t>
            </a:r>
            <a:r>
              <a:rPr lang="en-GB" sz="1800" dirty="0" smtClean="0"/>
              <a:t>; not dealing with g/cm</a:t>
            </a:r>
            <a:r>
              <a:rPr lang="en-GB" sz="1800" baseline="30000" dirty="0" smtClean="0"/>
              <a:t>3</a:t>
            </a:r>
            <a:r>
              <a:rPr lang="en-GB" sz="1800" dirty="0" smtClean="0"/>
              <a:t> now!)</a:t>
            </a:r>
            <a:endParaRPr lang="en-GB" sz="1800" dirty="0"/>
          </a:p>
          <a:p>
            <a:pPr lvl="1">
              <a:lnSpc>
                <a:spcPct val="90000"/>
              </a:lnSpc>
              <a:spcBef>
                <a:spcPct val="20000"/>
              </a:spcBef>
              <a:buFontTx/>
              <a:buChar char="–"/>
            </a:pPr>
            <a:r>
              <a:rPr lang="en-GB" sz="1800" dirty="0"/>
              <a:t>a wide range of temperatures (10 K  - 10</a:t>
            </a:r>
            <a:r>
              <a:rPr lang="en-GB" sz="1800" baseline="33000" dirty="0"/>
              <a:t>7</a:t>
            </a:r>
            <a:r>
              <a:rPr lang="en-GB" sz="1800" dirty="0"/>
              <a:t> K</a:t>
            </a:r>
            <a:r>
              <a:rPr lang="en-GB" sz="1800" dirty="0" smtClean="0"/>
              <a:t>)</a:t>
            </a:r>
          </a:p>
          <a:p>
            <a:pPr lvl="1">
              <a:lnSpc>
                <a:spcPct val="90000"/>
              </a:lnSpc>
              <a:spcBef>
                <a:spcPct val="20000"/>
              </a:spcBef>
              <a:buFontTx/>
              <a:buChar char="–"/>
            </a:pPr>
            <a:r>
              <a:rPr lang="en-GB" sz="1800" dirty="0" smtClean="0"/>
              <a:t>is dynamic</a:t>
            </a:r>
            <a:endParaRPr lang="en-GB" sz="1800" dirty="0"/>
          </a:p>
          <a:p>
            <a:pPr marL="282575" indent="-282575">
              <a:spcBef>
                <a:spcPct val="50000"/>
              </a:spcBef>
            </a:pPr>
            <a:endParaRPr lang="en-US" sz="1800" dirty="0"/>
          </a:p>
        </p:txBody>
      </p:sp>
      <p:sp>
        <p:nvSpPr>
          <p:cNvPr id="8" name="Slide Number Placeholder 7"/>
          <p:cNvSpPr>
            <a:spLocks noGrp="1"/>
          </p:cNvSpPr>
          <p:nvPr>
            <p:ph type="sldNum" sz="quarter" idx="12"/>
          </p:nvPr>
        </p:nvSpPr>
        <p:spPr/>
        <p:txBody>
          <a:bodyPr/>
          <a:lstStyle/>
          <a:p>
            <a:fld id="{9D420C67-7574-4AFA-B131-DB9936ED6A4B}" type="slidenum">
              <a:rPr lang="en-US" smtClean="0">
                <a:solidFill>
                  <a:schemeClr val="bg2"/>
                </a:solidFill>
              </a:rPr>
              <a:pPr/>
              <a:t>1</a:t>
            </a:fld>
            <a:endParaRPr lang="en-US"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685800" y="152400"/>
            <a:ext cx="7772400" cy="914400"/>
          </a:xfrm>
        </p:spPr>
        <p:txBody>
          <a:bodyPr/>
          <a:lstStyle/>
          <a:p>
            <a:r>
              <a:rPr lang="en-US" dirty="0" smtClean="0"/>
              <a:t>Molecular </a:t>
            </a:r>
            <a:r>
              <a:rPr lang="en-US" dirty="0"/>
              <a:t>clouds</a:t>
            </a:r>
          </a:p>
        </p:txBody>
      </p:sp>
      <p:sp>
        <p:nvSpPr>
          <p:cNvPr id="263171" name="Rectangle 3"/>
          <p:cNvSpPr>
            <a:spLocks noGrp="1" noChangeArrowheads="1"/>
          </p:cNvSpPr>
          <p:nvPr>
            <p:ph type="body" idx="1"/>
          </p:nvPr>
        </p:nvSpPr>
        <p:spPr>
          <a:xfrm>
            <a:off x="685800" y="1143000"/>
            <a:ext cx="8229600" cy="4114800"/>
          </a:xfrm>
        </p:spPr>
        <p:txBody>
          <a:bodyPr/>
          <a:lstStyle/>
          <a:p>
            <a:r>
              <a:rPr lang="en-US" sz="1800" dirty="0"/>
              <a:t>Cold (~10 K), dense </a:t>
            </a:r>
            <a:r>
              <a:rPr lang="en-US" sz="1800" dirty="0" smtClean="0"/>
              <a:t>(n ~ 10</a:t>
            </a:r>
            <a:r>
              <a:rPr lang="en-US" sz="1800" baseline="30000" dirty="0" smtClean="0"/>
              <a:t>3</a:t>
            </a:r>
            <a:r>
              <a:rPr lang="en-US" sz="1800" dirty="0" smtClean="0"/>
              <a:t>–10</a:t>
            </a:r>
            <a:r>
              <a:rPr lang="en-US" sz="1800" baseline="30000" dirty="0" smtClean="0"/>
              <a:t>7</a:t>
            </a:r>
            <a:r>
              <a:rPr lang="en-US" sz="1800" dirty="0" smtClean="0"/>
              <a:t> </a:t>
            </a:r>
            <a:r>
              <a:rPr lang="en-US" sz="1800" dirty="0"/>
              <a:t>molecules/cm</a:t>
            </a:r>
            <a:r>
              <a:rPr lang="en-US" sz="1800" baseline="30000" dirty="0"/>
              <a:t>3</a:t>
            </a:r>
            <a:r>
              <a:rPr lang="en-US" sz="1800" dirty="0" smtClean="0"/>
              <a:t>) well defined clouds</a:t>
            </a:r>
            <a:endParaRPr lang="en-US" sz="1800" dirty="0"/>
          </a:p>
          <a:p>
            <a:r>
              <a:rPr lang="en-US" sz="1800" dirty="0" smtClean="0"/>
              <a:t>Masses</a:t>
            </a:r>
            <a:r>
              <a:rPr lang="en-US" sz="1800" dirty="0"/>
              <a:t>:   10</a:t>
            </a:r>
            <a:r>
              <a:rPr lang="en-US" sz="1800" baseline="30000" dirty="0"/>
              <a:t>3</a:t>
            </a:r>
            <a:r>
              <a:rPr lang="en-US" sz="1800" dirty="0"/>
              <a:t> - 10</a:t>
            </a:r>
            <a:r>
              <a:rPr lang="en-US" sz="1800" baseline="30000" dirty="0"/>
              <a:t>6</a:t>
            </a:r>
            <a:r>
              <a:rPr lang="en-US" sz="1800" dirty="0"/>
              <a:t> </a:t>
            </a:r>
            <a:r>
              <a:rPr lang="en-US" sz="1800" dirty="0" smtClean="0"/>
              <a:t>M</a:t>
            </a:r>
            <a:r>
              <a:rPr lang="en-US" sz="1800" baseline="-25000" dirty="0" smtClean="0">
                <a:latin typeface="新細明體" pitchFamily="-128" charset="-120"/>
                <a:sym typeface="Wingdings" pitchFamily="2" charset="2"/>
              </a:rPr>
              <a:t></a:t>
            </a:r>
            <a:r>
              <a:rPr lang="en-US" sz="1800" dirty="0" smtClean="0">
                <a:latin typeface="新細明體" pitchFamily="-128" charset="-120"/>
                <a:sym typeface="Wingdings" pitchFamily="2" charset="2"/>
              </a:rPr>
              <a:t> </a:t>
            </a:r>
          </a:p>
          <a:p>
            <a:r>
              <a:rPr lang="en-US" sz="1800" dirty="0" smtClean="0"/>
              <a:t>Sizes</a:t>
            </a:r>
            <a:r>
              <a:rPr lang="en-US" sz="1800" dirty="0"/>
              <a:t>:       a few to 100 pc</a:t>
            </a:r>
          </a:p>
          <a:p>
            <a:r>
              <a:rPr lang="en-US" sz="1800" dirty="0"/>
              <a:t>In the Galaxy:   ~</a:t>
            </a:r>
            <a:r>
              <a:rPr lang="en-US" sz="1800" dirty="0" smtClean="0"/>
              <a:t>5000 </a:t>
            </a:r>
            <a:r>
              <a:rPr lang="en-US" sz="1800" dirty="0"/>
              <a:t>molecular </a:t>
            </a:r>
            <a:r>
              <a:rPr lang="en-US" sz="1800" dirty="0" smtClean="0"/>
              <a:t>clouds, totaling 2 </a:t>
            </a:r>
            <a:r>
              <a:rPr lang="en-US" sz="1800" dirty="0" smtClean="0">
                <a:sym typeface="Symbol" pitchFamily="18" charset="2"/>
              </a:rPr>
              <a:t></a:t>
            </a:r>
            <a:r>
              <a:rPr lang="en-US" sz="1800" dirty="0" smtClean="0"/>
              <a:t>10</a:t>
            </a:r>
            <a:r>
              <a:rPr lang="en-US" sz="1800" baseline="30000" dirty="0" smtClean="0"/>
              <a:t>9</a:t>
            </a:r>
            <a:r>
              <a:rPr lang="en-US" sz="1800" dirty="0" smtClean="0"/>
              <a:t> M</a:t>
            </a:r>
            <a:r>
              <a:rPr lang="en-US" sz="1800" baseline="-25000" dirty="0" smtClean="0">
                <a:latin typeface="新細明體" pitchFamily="-128" charset="-120"/>
                <a:sym typeface="Wingdings" pitchFamily="2" charset="2"/>
              </a:rPr>
              <a:t></a:t>
            </a:r>
            <a:r>
              <a:rPr lang="en-US" sz="1800" dirty="0" smtClean="0"/>
              <a:t>, or nearly half the ISM mass</a:t>
            </a:r>
            <a:endParaRPr lang="en-US" sz="1800" dirty="0"/>
          </a:p>
          <a:p>
            <a:r>
              <a:rPr lang="en-US" sz="1800" dirty="0"/>
              <a:t>Often buried deep within neutral atomic </a:t>
            </a:r>
            <a:r>
              <a:rPr lang="en-US" sz="1800" dirty="0" smtClean="0"/>
              <a:t>clouds</a:t>
            </a:r>
          </a:p>
          <a:p>
            <a:r>
              <a:rPr lang="en-US" sz="1800" dirty="0" smtClean="0">
                <a:sym typeface="Symbol" pitchFamily="18" charset="2"/>
              </a:rPr>
              <a:t>Sites of star formation</a:t>
            </a:r>
            <a:endParaRPr lang="en-US" sz="1800" dirty="0">
              <a:sym typeface="Symbol" pitchFamily="18" charset="2"/>
            </a:endParaRPr>
          </a:p>
        </p:txBody>
      </p:sp>
      <p:sp>
        <p:nvSpPr>
          <p:cNvPr id="263174" name="Text Box 6"/>
          <p:cNvSpPr txBox="1">
            <a:spLocks noChangeArrowheads="1"/>
          </p:cNvSpPr>
          <p:nvPr/>
        </p:nvSpPr>
        <p:spPr bwMode="auto">
          <a:xfrm>
            <a:off x="838200" y="4038600"/>
            <a:ext cx="2590800" cy="915988"/>
          </a:xfrm>
          <a:prstGeom prst="rect">
            <a:avLst/>
          </a:prstGeom>
          <a:noFill/>
          <a:ln w="9525">
            <a:noFill/>
            <a:miter lim="800000"/>
            <a:headEnd/>
            <a:tailEnd/>
          </a:ln>
          <a:effectLst/>
        </p:spPr>
        <p:txBody>
          <a:bodyPr>
            <a:spAutoFit/>
          </a:bodyPr>
          <a:lstStyle/>
          <a:p>
            <a:pPr>
              <a:spcBef>
                <a:spcPct val="50000"/>
              </a:spcBef>
            </a:pPr>
            <a:r>
              <a:rPr lang="en-US" sz="1800" dirty="0"/>
              <a:t>Molecular </a:t>
            </a:r>
            <a:r>
              <a:rPr lang="en-US" sz="1800" dirty="0" smtClean="0"/>
              <a:t>clouds are seen </a:t>
            </a:r>
            <a:r>
              <a:rPr lang="en-US" sz="1800" dirty="0"/>
              <a:t>as dark clouds in the </a:t>
            </a:r>
            <a:r>
              <a:rPr lang="en-US" sz="1800" dirty="0" smtClean="0"/>
              <a:t>optical.</a:t>
            </a:r>
            <a:endParaRPr lang="en-US" sz="1800" dirty="0"/>
          </a:p>
        </p:txBody>
      </p:sp>
      <p:pic>
        <p:nvPicPr>
          <p:cNvPr id="6" name="Picture 7" descr="AAAKKSV0"/>
          <p:cNvPicPr>
            <a:picLocks noChangeAspect="1" noChangeArrowheads="1"/>
          </p:cNvPicPr>
          <p:nvPr/>
        </p:nvPicPr>
        <p:blipFill>
          <a:blip r:embed="rId3" cstate="print"/>
          <a:srcRect b="8612"/>
          <a:stretch>
            <a:fillRect/>
          </a:stretch>
        </p:blipFill>
        <p:spPr bwMode="auto">
          <a:xfrm>
            <a:off x="3918857" y="3352800"/>
            <a:ext cx="4992913" cy="3276599"/>
          </a:xfrm>
          <a:prstGeom prst="rect">
            <a:avLst/>
          </a:prstGeom>
          <a:noFill/>
          <a:ln w="9525">
            <a:noFill/>
            <a:miter lim="800000"/>
            <a:headEnd/>
            <a:tailEnd/>
          </a:ln>
        </p:spPr>
      </p:pic>
      <p:sp>
        <p:nvSpPr>
          <p:cNvPr id="9" name="Slide Number Placeholder 8"/>
          <p:cNvSpPr>
            <a:spLocks noGrp="1"/>
          </p:cNvSpPr>
          <p:nvPr>
            <p:ph type="sldNum" sz="quarter" idx="12"/>
          </p:nvPr>
        </p:nvSpPr>
        <p:spPr>
          <a:xfrm>
            <a:off x="7162800" y="6477000"/>
            <a:ext cx="1905000" cy="457200"/>
          </a:xfrm>
        </p:spPr>
        <p:txBody>
          <a:bodyPr/>
          <a:lstStyle/>
          <a:p>
            <a:fld id="{9D420C67-7574-4AFA-B131-DB9936ED6A4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body" idx="1"/>
          </p:nvPr>
        </p:nvSpPr>
        <p:spPr>
          <a:xfrm>
            <a:off x="228600" y="304800"/>
            <a:ext cx="8610600" cy="4114800"/>
          </a:xfrm>
        </p:spPr>
        <p:txBody>
          <a:bodyPr/>
          <a:lstStyle/>
          <a:p>
            <a:r>
              <a:rPr lang="en-GB" sz="1800" dirty="0"/>
              <a:t>Most abundant is H</a:t>
            </a:r>
            <a:r>
              <a:rPr lang="en-GB" sz="1800" baseline="-33000" dirty="0"/>
              <a:t>2</a:t>
            </a:r>
            <a:r>
              <a:rPr lang="en-GB" sz="1800" dirty="0"/>
              <a:t>, </a:t>
            </a:r>
            <a:r>
              <a:rPr lang="en-GB" sz="1800" dirty="0" smtClean="0"/>
              <a:t>but </a:t>
            </a:r>
            <a:r>
              <a:rPr lang="en-GB" sz="1800" dirty="0"/>
              <a:t>it </a:t>
            </a:r>
            <a:r>
              <a:rPr lang="en-GB" sz="1800" dirty="0" smtClean="0"/>
              <a:t>radiates very weakly, </a:t>
            </a:r>
            <a:r>
              <a:rPr lang="en-GB" sz="1800" dirty="0"/>
              <a:t>so other "trace" molecules observed: </a:t>
            </a:r>
            <a:r>
              <a:rPr lang="en-GB" sz="1800" dirty="0" smtClean="0"/>
              <a:t>CO, </a:t>
            </a:r>
            <a:r>
              <a:rPr lang="en-GB" sz="1800" dirty="0"/>
              <a:t>H</a:t>
            </a:r>
            <a:r>
              <a:rPr lang="en-GB" sz="1800" baseline="-25000" dirty="0"/>
              <a:t>2</a:t>
            </a:r>
            <a:r>
              <a:rPr lang="en-GB" sz="1800" dirty="0"/>
              <a:t>O, NH</a:t>
            </a:r>
            <a:r>
              <a:rPr lang="en-GB" sz="1800" baseline="-25000" dirty="0"/>
              <a:t>3</a:t>
            </a:r>
            <a:r>
              <a:rPr lang="en-GB" sz="1800" dirty="0"/>
              <a:t>, HCN </a:t>
            </a:r>
            <a:r>
              <a:rPr lang="en-GB" sz="1800" dirty="0" smtClean="0"/>
              <a:t>etc, even glycine (C2H5NO2) t</a:t>
            </a:r>
            <a:r>
              <a:rPr lang="en-US" sz="1800" dirty="0" smtClean="0"/>
              <a:t>he simplest of the </a:t>
            </a:r>
            <a:r>
              <a:rPr lang="en-US" sz="1800" dirty="0" smtClean="0">
                <a:latin typeface="Arial" pitchFamily="34" charset="0"/>
              </a:rPr>
              <a:t>amino acids (building bocks of proteins).</a:t>
            </a:r>
          </a:p>
          <a:p>
            <a:pPr marL="169863" indent="-169863"/>
            <a:endParaRPr lang="en-GB" sz="1800" dirty="0"/>
          </a:p>
          <a:p>
            <a:pPr marL="347472" indent="-347472"/>
            <a:r>
              <a:rPr lang="en-US" sz="1800" dirty="0" smtClean="0"/>
              <a:t>These </a:t>
            </a:r>
            <a:r>
              <a:rPr lang="en-US" sz="1800" dirty="0"/>
              <a:t>molecules undergo rotational energy level transitions, </a:t>
            </a:r>
            <a:r>
              <a:rPr lang="en-US" sz="1800" dirty="0" smtClean="0"/>
              <a:t>emitting </a:t>
            </a:r>
            <a:r>
              <a:rPr lang="en-US" sz="1800" dirty="0"/>
              <a:t>photons at </a:t>
            </a:r>
            <a:r>
              <a:rPr lang="en-US" sz="1800" dirty="0" smtClean="0"/>
              <a:t> wavelengths of millimeters</a:t>
            </a:r>
            <a:r>
              <a:rPr lang="en-US" sz="1800" dirty="0" smtClean="0">
                <a:sym typeface="Symbol" pitchFamily="18" charset="2"/>
              </a:rPr>
              <a:t>.  Levels excited by low energy collisions at these low T’s.  e.g. CO, lowest transition at </a:t>
            </a:r>
            <a:r>
              <a:rPr lang="el-GR" sz="1800" dirty="0" smtClean="0">
                <a:latin typeface="Times New Roman"/>
                <a:cs typeface="Times New Roman"/>
                <a:sym typeface="Symbol" pitchFamily="18" charset="2"/>
              </a:rPr>
              <a:t>λ</a:t>
            </a:r>
            <a:r>
              <a:rPr lang="en-US" sz="1800" dirty="0" smtClean="0">
                <a:latin typeface="Times New Roman"/>
                <a:cs typeface="Times New Roman"/>
                <a:sym typeface="Symbol" pitchFamily="18" charset="2"/>
              </a:rPr>
              <a:t> = </a:t>
            </a:r>
            <a:r>
              <a:rPr lang="en-US" sz="1800" dirty="0" smtClean="0">
                <a:cs typeface="Times New Roman"/>
                <a:sym typeface="Symbol" pitchFamily="18" charset="2"/>
              </a:rPr>
              <a:t>2.6 mm or 115 GHz.</a:t>
            </a:r>
            <a:endParaRPr lang="en-US" sz="1800" dirty="0" smtClean="0">
              <a:sym typeface="Symbol" pitchFamily="18" charset="2"/>
            </a:endParaRPr>
          </a:p>
        </p:txBody>
      </p:sp>
      <p:pic>
        <p:nvPicPr>
          <p:cNvPr id="265219" name="Picture 3"/>
          <p:cNvPicPr>
            <a:picLocks noChangeAspect="1" noChangeArrowheads="1"/>
          </p:cNvPicPr>
          <p:nvPr/>
        </p:nvPicPr>
        <p:blipFill>
          <a:blip r:embed="rId3" cstate="print"/>
          <a:srcRect/>
          <a:stretch>
            <a:fillRect/>
          </a:stretch>
        </p:blipFill>
        <p:spPr bwMode="auto">
          <a:xfrm>
            <a:off x="3124200" y="2335212"/>
            <a:ext cx="4724400" cy="1855788"/>
          </a:xfrm>
          <a:prstGeom prst="rect">
            <a:avLst/>
          </a:prstGeom>
          <a:noFill/>
        </p:spPr>
      </p:pic>
      <p:pic>
        <p:nvPicPr>
          <p:cNvPr id="76802" name="Picture 2" descr="230 GHz spectrum of a portion of the&#10;Orion Molecular Cloud"/>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3000" contrast="-41000"/>
                    </a14:imgEffect>
                  </a14:imgLayer>
                </a14:imgProps>
              </a:ext>
            </a:extLst>
          </a:blip>
          <a:srcRect b="52023"/>
          <a:stretch>
            <a:fillRect/>
          </a:stretch>
        </p:blipFill>
        <p:spPr bwMode="auto">
          <a:xfrm>
            <a:off x="2882392" y="4191000"/>
            <a:ext cx="6109208" cy="2600277"/>
          </a:xfrm>
          <a:prstGeom prst="rect">
            <a:avLst/>
          </a:prstGeom>
          <a:noFill/>
        </p:spPr>
      </p:pic>
      <p:sp>
        <p:nvSpPr>
          <p:cNvPr id="5" name="TextBox 4"/>
          <p:cNvSpPr txBox="1"/>
          <p:nvPr/>
        </p:nvSpPr>
        <p:spPr>
          <a:xfrm>
            <a:off x="457200" y="4953000"/>
            <a:ext cx="2362200" cy="1569660"/>
          </a:xfrm>
          <a:prstGeom prst="rect">
            <a:avLst/>
          </a:prstGeom>
          <a:noFill/>
        </p:spPr>
        <p:txBody>
          <a:bodyPr wrap="square" rtlCol="0">
            <a:spAutoFit/>
          </a:bodyPr>
          <a:lstStyle/>
          <a:p>
            <a:r>
              <a:rPr lang="en-US" dirty="0" smtClean="0"/>
              <a:t>Some emission</a:t>
            </a:r>
          </a:p>
          <a:p>
            <a:r>
              <a:rPr lang="en-US" dirty="0" smtClean="0"/>
              <a:t>lines from molecules</a:t>
            </a:r>
          </a:p>
          <a:p>
            <a:r>
              <a:rPr lang="en-US" dirty="0" smtClean="0"/>
              <a:t>in the Orion molecular</a:t>
            </a:r>
          </a:p>
          <a:p>
            <a:r>
              <a:rPr lang="en-US" dirty="0" smtClean="0"/>
              <a:t>cloud.  This is only tiny</a:t>
            </a:r>
          </a:p>
          <a:p>
            <a:r>
              <a:rPr lang="en-US" dirty="0" smtClean="0"/>
              <a:t>part of mm-wave spectrum!</a:t>
            </a:r>
            <a:endParaRPr lang="en-US" dirty="0"/>
          </a:p>
        </p:txBody>
      </p:sp>
      <p:sp>
        <p:nvSpPr>
          <p:cNvPr id="8" name="Slide Number Placeholder 7"/>
          <p:cNvSpPr>
            <a:spLocks noGrp="1"/>
          </p:cNvSpPr>
          <p:nvPr>
            <p:ph type="sldNum" sz="quarter" idx="12"/>
          </p:nvPr>
        </p:nvSpPr>
        <p:spPr>
          <a:xfrm>
            <a:off x="-1447800" y="6400800"/>
            <a:ext cx="1905000" cy="457200"/>
          </a:xfrm>
        </p:spPr>
        <p:txBody>
          <a:bodyPr/>
          <a:lstStyle/>
          <a:p>
            <a:fld id="{9D420C67-7574-4AFA-B131-DB9936ED6A4B}" type="slidenum">
              <a:rPr lang="en-US" smtClean="0"/>
              <a:pP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65219"/>
                                        </p:tgtEl>
                                        <p:attrNameLst>
                                          <p:attrName>style.visibility</p:attrName>
                                        </p:attrNameLst>
                                      </p:cBhvr>
                                      <p:to>
                                        <p:strVal val="visible"/>
                                      </p:to>
                                    </p:set>
                                    <p:anim calcmode="lin" valueType="num">
                                      <p:cBhvr additive="base">
                                        <p:cTn id="7" dur="500" fill="hold"/>
                                        <p:tgtEl>
                                          <p:spTgt spid="265219"/>
                                        </p:tgtEl>
                                        <p:attrNameLst>
                                          <p:attrName>ppt_x</p:attrName>
                                        </p:attrNameLst>
                                      </p:cBhvr>
                                      <p:tavLst>
                                        <p:tav tm="0">
                                          <p:val>
                                            <p:strVal val="#ppt_x"/>
                                          </p:val>
                                        </p:tav>
                                        <p:tav tm="100000">
                                          <p:val>
                                            <p:strVal val="#ppt_x"/>
                                          </p:val>
                                        </p:tav>
                                      </p:tavLst>
                                    </p:anim>
                                    <p:anim calcmode="lin" valueType="num">
                                      <p:cBhvr additive="base">
                                        <p:cTn id="8" dur="500" fill="hold"/>
                                        <p:tgtEl>
                                          <p:spTgt spid="2652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5330" name="Picture 2" descr="http://www.bigpine.com/uploads/images/telescope.jpg"/>
          <p:cNvPicPr>
            <a:picLocks noChangeAspect="1" noChangeArrowheads="1"/>
          </p:cNvPicPr>
          <p:nvPr/>
        </p:nvPicPr>
        <p:blipFill>
          <a:blip r:embed="rId3" cstate="print"/>
          <a:srcRect/>
          <a:stretch>
            <a:fillRect/>
          </a:stretch>
        </p:blipFill>
        <p:spPr bwMode="auto">
          <a:xfrm>
            <a:off x="38102" y="76200"/>
            <a:ext cx="4914898" cy="3276600"/>
          </a:xfrm>
          <a:prstGeom prst="rect">
            <a:avLst/>
          </a:prstGeom>
          <a:noFill/>
        </p:spPr>
      </p:pic>
      <p:sp>
        <p:nvSpPr>
          <p:cNvPr id="3" name="TextBox 2"/>
          <p:cNvSpPr txBox="1"/>
          <p:nvPr/>
        </p:nvSpPr>
        <p:spPr>
          <a:xfrm>
            <a:off x="228599" y="3759875"/>
            <a:ext cx="4572001" cy="2031325"/>
          </a:xfrm>
          <a:prstGeom prst="rect">
            <a:avLst/>
          </a:prstGeom>
          <a:noFill/>
        </p:spPr>
        <p:txBody>
          <a:bodyPr wrap="square" rtlCol="0">
            <a:spAutoFit/>
          </a:bodyPr>
          <a:lstStyle/>
          <a:p>
            <a:r>
              <a:rPr lang="en-US" sz="1800" dirty="0" smtClean="0"/>
              <a:t>Molecular rotational transitions observed with mm-wave radio telescopes (or arrays),</a:t>
            </a:r>
          </a:p>
          <a:p>
            <a:r>
              <a:rPr lang="en-US" sz="1800" dirty="0" smtClean="0"/>
              <a:t>such as the ALMA array in Chile and the CARMA array in California.</a:t>
            </a:r>
          </a:p>
          <a:p>
            <a:endParaRPr lang="en-US" sz="1800" dirty="0" smtClean="0"/>
          </a:p>
          <a:p>
            <a:r>
              <a:rPr lang="en-US" sz="1800" dirty="0" smtClean="0"/>
              <a:t>CO is most commonly observed tracer of</a:t>
            </a:r>
          </a:p>
          <a:p>
            <a:r>
              <a:rPr lang="en-US" sz="1800" dirty="0" smtClean="0"/>
              <a:t>molecular gas.  Brightest emission.</a:t>
            </a:r>
            <a:endParaRPr lang="en-US" sz="1800" dirty="0"/>
          </a:p>
        </p:txBody>
      </p:sp>
      <p:pic>
        <p:nvPicPr>
          <p:cNvPr id="4" name="Picture 1"/>
          <p:cNvPicPr>
            <a:picLocks noChangeAspect="1" noChangeArrowheads="1"/>
          </p:cNvPicPr>
          <p:nvPr/>
        </p:nvPicPr>
        <p:blipFill>
          <a:blip r:embed="rId4" cstate="print"/>
          <a:srcRect/>
          <a:stretch>
            <a:fillRect/>
          </a:stretch>
        </p:blipFill>
        <p:spPr bwMode="auto">
          <a:xfrm>
            <a:off x="5429250" y="76200"/>
            <a:ext cx="3638550" cy="5300663"/>
          </a:xfrm>
          <a:prstGeom prst="rect">
            <a:avLst/>
          </a:prstGeom>
          <a:noFill/>
        </p:spPr>
      </p:pic>
      <p:sp>
        <p:nvSpPr>
          <p:cNvPr id="5" name="Text Box 5"/>
          <p:cNvSpPr txBox="1">
            <a:spLocks noChangeArrowheads="1"/>
          </p:cNvSpPr>
          <p:nvPr/>
        </p:nvSpPr>
        <p:spPr bwMode="auto">
          <a:xfrm>
            <a:off x="6096000" y="3581400"/>
            <a:ext cx="2971800" cy="830997"/>
          </a:xfrm>
          <a:prstGeom prst="rect">
            <a:avLst/>
          </a:prstGeom>
          <a:solidFill>
            <a:schemeClr val="bg2">
              <a:alpha val="0"/>
            </a:schemeClr>
          </a:solidFill>
          <a:ln w="9525">
            <a:noFill/>
            <a:miter lim="800000"/>
            <a:headEnd/>
            <a:tailEnd/>
          </a:ln>
          <a:effectLst>
            <a:outerShdw blurRad="50800" dist="50800" dir="5400000" algn="ctr" rotWithShape="0">
              <a:srgbClr val="000000"/>
            </a:outerShdw>
          </a:effectLst>
        </p:spPr>
        <p:txBody>
          <a:bodyPr>
            <a:spAutoFit/>
          </a:bodyPr>
          <a:lstStyle/>
          <a:p>
            <a:pPr>
              <a:spcBef>
                <a:spcPct val="50000"/>
              </a:spcBef>
            </a:pPr>
            <a:r>
              <a:rPr lang="en-US" dirty="0">
                <a:solidFill>
                  <a:schemeClr val="tx1"/>
                </a:solidFill>
              </a:rPr>
              <a:t>False color radio </a:t>
            </a:r>
            <a:r>
              <a:rPr lang="en-US" dirty="0" smtClean="0">
                <a:solidFill>
                  <a:schemeClr val="tx1"/>
                </a:solidFill>
              </a:rPr>
              <a:t>map </a:t>
            </a:r>
            <a:r>
              <a:rPr lang="en-US" dirty="0">
                <a:solidFill>
                  <a:schemeClr val="tx1"/>
                </a:solidFill>
              </a:rPr>
              <a:t>of CO in the Orion </a:t>
            </a:r>
            <a:r>
              <a:rPr lang="en-US" dirty="0" smtClean="0">
                <a:solidFill>
                  <a:schemeClr val="tx1"/>
                </a:solidFill>
              </a:rPr>
              <a:t>Giant Molecular </a:t>
            </a:r>
            <a:r>
              <a:rPr lang="en-US" dirty="0">
                <a:solidFill>
                  <a:schemeClr val="tx1"/>
                </a:solidFill>
              </a:rPr>
              <a:t>C</a:t>
            </a:r>
            <a:r>
              <a:rPr lang="en-US" dirty="0" smtClean="0">
                <a:solidFill>
                  <a:schemeClr val="tx1"/>
                </a:solidFill>
              </a:rPr>
              <a:t>loud </a:t>
            </a:r>
            <a:r>
              <a:rPr lang="en-US" dirty="0">
                <a:solidFill>
                  <a:schemeClr val="tx1"/>
                </a:solidFill>
              </a:rPr>
              <a:t>complex.</a:t>
            </a:r>
          </a:p>
        </p:txBody>
      </p:sp>
      <p:sp>
        <p:nvSpPr>
          <p:cNvPr id="10" name="Slide Number Placeholder 9"/>
          <p:cNvSpPr>
            <a:spLocks noGrp="1"/>
          </p:cNvSpPr>
          <p:nvPr>
            <p:ph type="sldNum" sz="quarter" idx="12"/>
          </p:nvPr>
        </p:nvSpPr>
        <p:spPr>
          <a:xfrm>
            <a:off x="228600" y="6434554"/>
            <a:ext cx="495302" cy="457200"/>
          </a:xfrm>
        </p:spPr>
        <p:txBody>
          <a:bodyPr/>
          <a:lstStyle/>
          <a:p>
            <a:fld id="{EEB6B682-3F7A-4206-959A-0D90A20CD022}" type="slidenum">
              <a:rPr lang="en-US" smtClean="0"/>
              <a:pPr/>
              <a:t>12</a:t>
            </a:fld>
            <a:endParaRPr lang="en-US" dirty="0"/>
          </a:p>
        </p:txBody>
      </p:sp>
      <p:sp>
        <p:nvSpPr>
          <p:cNvPr id="11" name="Text Box 2"/>
          <p:cNvSpPr txBox="1">
            <a:spLocks noChangeArrowheads="1"/>
          </p:cNvSpPr>
          <p:nvPr/>
        </p:nvSpPr>
        <p:spPr bwMode="auto">
          <a:xfrm>
            <a:off x="5181600" y="3682425"/>
            <a:ext cx="3962400" cy="584775"/>
          </a:xfrm>
          <a:prstGeom prst="rect">
            <a:avLst/>
          </a:prstGeom>
          <a:solidFill>
            <a:srgbClr val="FFF399"/>
          </a:solidFill>
          <a:ln w="9525">
            <a:solidFill>
              <a:schemeClr val="bg2"/>
            </a:solidFill>
            <a:miter lim="800000"/>
            <a:headEnd/>
            <a:tailEnd/>
          </a:ln>
          <a:effectLst/>
        </p:spPr>
        <p:txBody>
          <a:bodyPr wrap="square">
            <a:spAutoFit/>
          </a:bodyPr>
          <a:lstStyle/>
          <a:p>
            <a:r>
              <a:rPr lang="en-US" b="1" dirty="0" smtClean="0">
                <a:latin typeface="Arial" pitchFamily="34" charset="0"/>
              </a:rPr>
              <a:t>CO map of Orion Molecular Cloud at 2.6mm or 115 GHz.  400,000 M</a:t>
            </a:r>
            <a:r>
              <a:rPr lang="en-US" sz="1400" b="1" dirty="0" smtClean="0">
                <a:latin typeface="Arial" pitchFamily="34" charset="0"/>
                <a:sym typeface="Wingdings"/>
              </a:rPr>
              <a:t></a:t>
            </a:r>
            <a:r>
              <a:rPr lang="en-US" b="1" dirty="0" smtClean="0">
                <a:latin typeface="Arial" pitchFamily="34" charset="0"/>
                <a:sym typeface="Wingdings"/>
              </a:rPr>
              <a:t> of gas</a:t>
            </a:r>
            <a:r>
              <a:rPr lang="en-US" b="1" dirty="0" smtClean="0">
                <a:latin typeface="Arial" pitchFamily="34" charset="0"/>
                <a:sym typeface="Symbol" pitchFamily="18" charset="2"/>
              </a:rPr>
              <a:t>.</a:t>
            </a:r>
            <a:endParaRPr lang="en-US" b="1" dirty="0">
              <a:latin typeface="Arial" pitchFamily="34" charset="0"/>
            </a:endParaRPr>
          </a:p>
        </p:txBody>
      </p:sp>
      <p:sp>
        <p:nvSpPr>
          <p:cNvPr id="12" name="TextBox 11"/>
          <p:cNvSpPr txBox="1"/>
          <p:nvPr/>
        </p:nvSpPr>
        <p:spPr>
          <a:xfrm>
            <a:off x="3533406" y="3014246"/>
            <a:ext cx="923651" cy="338554"/>
          </a:xfrm>
          <a:prstGeom prst="rect">
            <a:avLst/>
          </a:prstGeom>
          <a:noFill/>
        </p:spPr>
        <p:txBody>
          <a:bodyPr wrap="none" rtlCol="0">
            <a:spAutoFit/>
          </a:bodyPr>
          <a:lstStyle/>
          <a:p>
            <a:r>
              <a:rPr lang="en-US" dirty="0" smtClean="0">
                <a:solidFill>
                  <a:schemeClr val="tx1"/>
                </a:solidFill>
              </a:rPr>
              <a:t>CARMA</a:t>
            </a:r>
            <a:endParaRPr lang="en-US" dirty="0">
              <a:solidFill>
                <a:schemeClr val="tx1"/>
              </a:solidFill>
            </a:endParaRPr>
          </a:p>
        </p:txBody>
      </p:sp>
      <p:sp>
        <p:nvSpPr>
          <p:cNvPr id="7" name="TextBox 6"/>
          <p:cNvSpPr txBox="1"/>
          <p:nvPr/>
        </p:nvSpPr>
        <p:spPr>
          <a:xfrm>
            <a:off x="6732470" y="6439734"/>
            <a:ext cx="788870" cy="338554"/>
          </a:xfrm>
          <a:prstGeom prst="rect">
            <a:avLst/>
          </a:prstGeom>
          <a:noFill/>
        </p:spPr>
        <p:txBody>
          <a:bodyPr wrap="none" rtlCol="0">
            <a:spAutoFit/>
          </a:bodyPr>
          <a:lstStyle/>
          <a:p>
            <a:r>
              <a:rPr lang="en-US" dirty="0" smtClean="0">
                <a:solidFill>
                  <a:schemeClr val="tx1"/>
                </a:solidFill>
              </a:rPr>
              <a:t>ALMA </a:t>
            </a:r>
            <a:endParaRPr lang="en-US" dirty="0">
              <a:solidFill>
                <a:schemeClr val="tx1"/>
              </a:solidFill>
            </a:endParaRPr>
          </a:p>
        </p:txBody>
      </p:sp>
      <p:pic>
        <p:nvPicPr>
          <p:cNvPr id="13" name="Picture 2" descr="http://upload.wikimedia.org/wikipedia/commons/thumb/0/0e/ALMA_array_from_the_air.jpg/1024px-ALMA_array_from_the_ai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0" y="4268018"/>
            <a:ext cx="3789363" cy="25247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4" name="Group 2"/>
          <p:cNvGraphicFramePr>
            <a:graphicFrameLocks noGrp="1"/>
          </p:cNvGraphicFramePr>
          <p:nvPr>
            <p:extLst>
              <p:ext uri="{D42A27DB-BD31-4B8C-83A1-F6EECF244321}">
                <p14:modId xmlns:p14="http://schemas.microsoft.com/office/powerpoint/2010/main" val="1069595647"/>
              </p:ext>
            </p:extLst>
          </p:nvPr>
        </p:nvGraphicFramePr>
        <p:xfrm>
          <a:off x="304800" y="838200"/>
          <a:ext cx="8610600" cy="3541713"/>
        </p:xfrm>
        <a:graphic>
          <a:graphicData uri="http://schemas.openxmlformats.org/drawingml/2006/table">
            <a:tbl>
              <a:tblPr/>
              <a:tblGrid>
                <a:gridCol w="2054225"/>
                <a:gridCol w="3317875"/>
                <a:gridCol w="1420813"/>
                <a:gridCol w="1817687"/>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2"/>
                          </a:solidFill>
                          <a:effectLst/>
                          <a:latin typeface="Helvetica" charset="0"/>
                        </a:rPr>
                        <a:t>Component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Phase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 n(cm</a:t>
                      </a:r>
                      <a:r>
                        <a:rPr kumimoji="0" lang="en-US" sz="1800" b="1" i="0" u="none" strike="noStrike" cap="none" normalizeH="0" baseline="30000" smtClean="0">
                          <a:ln>
                            <a:noFill/>
                          </a:ln>
                          <a:solidFill>
                            <a:schemeClr val="bg2"/>
                          </a:solidFill>
                          <a:effectLst/>
                          <a:latin typeface="Helvetica" charset="0"/>
                        </a:rPr>
                        <a:t>-3</a:t>
                      </a:r>
                      <a:r>
                        <a:rPr kumimoji="0" lang="en-US" sz="1800" b="1" i="0" u="none" strike="noStrike" cap="none" normalizeH="0" baseline="0" smtClean="0">
                          <a:ln>
                            <a:noFill/>
                          </a:ln>
                          <a:solidFill>
                            <a:schemeClr val="bg2"/>
                          </a:solidFill>
                          <a:effectLst/>
                          <a:latin typeface="Helvetica"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Neutral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Cold (molecular)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3</a:t>
                      </a: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7</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Cool (atomic)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Warm (atomic)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8x10</a:t>
                      </a:r>
                      <a:r>
                        <a:rPr kumimoji="0" lang="en-US" sz="1800" b="0" i="0" u="none" strike="noStrike" cap="none" normalizeH="0" baseline="30000" smtClean="0">
                          <a:ln>
                            <a:noFill/>
                          </a:ln>
                          <a:solidFill>
                            <a:schemeClr val="bg2"/>
                          </a:solidFill>
                          <a:effectLst/>
                          <a:latin typeface="Helvetica" charset="0"/>
                        </a:rPr>
                        <a:t>3</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-1</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Ionized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Warm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4</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-2</a:t>
                      </a:r>
                      <a:r>
                        <a:rPr kumimoji="0" lang="en-US" sz="1800" b="0" i="0" u="none" strike="noStrike" cap="none" normalizeH="0" baseline="0" dirty="0" smtClean="0">
                          <a:ln>
                            <a:noFill/>
                          </a:ln>
                          <a:solidFill>
                            <a:schemeClr val="bg2"/>
                          </a:solidFill>
                          <a:effectLst/>
                          <a:latin typeface="Helvetica" charset="0"/>
                        </a:rPr>
                        <a:t>,10-10</a:t>
                      </a:r>
                      <a:r>
                        <a:rPr kumimoji="0" lang="en-US" sz="1800" b="0" i="0" u="none" strike="noStrike" cap="none" normalizeH="0" baseline="30000" dirty="0" smtClean="0">
                          <a:ln>
                            <a:noFill/>
                          </a:ln>
                          <a:solidFill>
                            <a:schemeClr val="bg2"/>
                          </a:solidFill>
                          <a:effectLst/>
                          <a:latin typeface="Helvetica" charset="0"/>
                        </a:rPr>
                        <a:t>4</a:t>
                      </a:r>
                      <a:endParaRPr kumimoji="0" lang="en-US" sz="1800" b="0" i="0" u="none" strike="noStrike" cap="none" normalizeH="0" baseline="0" dirty="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6</a:t>
                      </a:r>
                      <a:r>
                        <a:rPr kumimoji="0" lang="en-US" sz="1800" b="0" i="0" u="none" strike="noStrike" cap="none" normalizeH="0" baseline="0" dirty="0" smtClean="0">
                          <a:ln>
                            <a:noFill/>
                          </a:ln>
                          <a:solidFill>
                            <a:schemeClr val="bg2"/>
                          </a:solidFill>
                          <a:effectLst/>
                          <a:latin typeface="Helvetica" charset="0"/>
                        </a:rPr>
                        <a:t> – 10</a:t>
                      </a:r>
                      <a:r>
                        <a:rPr kumimoji="0" lang="en-US" sz="1800" b="0" i="0" u="none" strike="noStrike" cap="none" normalizeH="0" baseline="30000" dirty="0" smtClean="0">
                          <a:ln>
                            <a:noFill/>
                          </a:ln>
                          <a:solidFill>
                            <a:schemeClr val="bg2"/>
                          </a:solidFill>
                          <a:effectLst/>
                          <a:latin typeface="Helvetica"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-4</a:t>
                      </a: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-3</a:t>
                      </a:r>
                      <a:endParaRPr kumimoji="0" lang="en-US" sz="1800" b="0" i="0" u="none" strike="noStrike" cap="none" normalizeH="0" baseline="0" dirty="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r>
            </a:tbl>
          </a:graphicData>
        </a:graphic>
      </p:graphicFrame>
      <p:sp>
        <p:nvSpPr>
          <p:cNvPr id="269351" name="Oval 39"/>
          <p:cNvSpPr>
            <a:spLocks noChangeArrowheads="1"/>
          </p:cNvSpPr>
          <p:nvPr/>
        </p:nvSpPr>
        <p:spPr bwMode="auto">
          <a:xfrm>
            <a:off x="1981200" y="1981200"/>
            <a:ext cx="3352800" cy="685800"/>
          </a:xfrm>
          <a:prstGeom prst="ellipse">
            <a:avLst/>
          </a:prstGeom>
          <a:noFill/>
          <a:ln w="28575">
            <a:solidFill>
              <a:schemeClr val="hlink"/>
            </a:solidFill>
            <a:round/>
            <a:headEnd/>
            <a:tailEnd/>
          </a:ln>
          <a:effectLst/>
        </p:spPr>
        <p:txBody>
          <a:bodyPr wrap="none" anchor="ctr"/>
          <a:lstStyle/>
          <a:p>
            <a:endParaRPr lang="en-US"/>
          </a:p>
        </p:txBody>
      </p:sp>
      <p:sp>
        <p:nvSpPr>
          <p:cNvPr id="269352" name="Oval 40"/>
          <p:cNvSpPr>
            <a:spLocks noChangeArrowheads="1"/>
          </p:cNvSpPr>
          <p:nvPr/>
        </p:nvSpPr>
        <p:spPr bwMode="auto">
          <a:xfrm>
            <a:off x="2057400" y="2514600"/>
            <a:ext cx="3352800" cy="685800"/>
          </a:xfrm>
          <a:prstGeom prst="ellipse">
            <a:avLst/>
          </a:prstGeom>
          <a:noFill/>
          <a:ln w="28575" cap="rnd">
            <a:solidFill>
              <a:schemeClr val="hlink"/>
            </a:solidFill>
            <a:prstDash val="solid"/>
            <a:round/>
            <a:headEnd/>
            <a:tailEnd/>
          </a:ln>
          <a:effectLst/>
        </p:spPr>
        <p:txBody>
          <a:bodyPr wrap="none" anchor="ctr"/>
          <a:lstStyle/>
          <a:p>
            <a:endParaRPr lang="en-US"/>
          </a:p>
        </p:txBody>
      </p:sp>
      <p:sp>
        <p:nvSpPr>
          <p:cNvPr id="7" name="Slide Number Placeholder 6"/>
          <p:cNvSpPr>
            <a:spLocks noGrp="1"/>
          </p:cNvSpPr>
          <p:nvPr>
            <p:ph type="sldNum" sz="quarter" idx="12"/>
          </p:nvPr>
        </p:nvSpPr>
        <p:spPr/>
        <p:txBody>
          <a:bodyPr/>
          <a:lstStyle/>
          <a:p>
            <a:fld id="{9D420C67-7574-4AFA-B131-DB9936ED6A4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685800" y="152400"/>
            <a:ext cx="7772400" cy="1066800"/>
          </a:xfrm>
        </p:spPr>
        <p:txBody>
          <a:bodyPr/>
          <a:lstStyle/>
          <a:p>
            <a:r>
              <a:rPr lang="en-US" dirty="0"/>
              <a:t>Atomic gas - HI </a:t>
            </a:r>
          </a:p>
        </p:txBody>
      </p:sp>
      <p:sp>
        <p:nvSpPr>
          <p:cNvPr id="271363" name="Rectangle 3"/>
          <p:cNvSpPr>
            <a:spLocks noGrp="1" noChangeArrowheads="1"/>
          </p:cNvSpPr>
          <p:nvPr>
            <p:ph type="body" idx="1"/>
          </p:nvPr>
        </p:nvSpPr>
        <p:spPr>
          <a:xfrm>
            <a:off x="457200" y="1219200"/>
            <a:ext cx="8229600" cy="4114800"/>
          </a:xfrm>
        </p:spPr>
        <p:txBody>
          <a:bodyPr/>
          <a:lstStyle/>
          <a:p>
            <a:r>
              <a:rPr lang="en-US" sz="1800" smtClean="0">
                <a:sym typeface="Symbol" pitchFamily="18" charset="2"/>
              </a:rPr>
              <a:t>Diffuse gas </a:t>
            </a:r>
            <a:r>
              <a:rPr lang="en-US" sz="1800" dirty="0">
                <a:sym typeface="Symbol" pitchFamily="18" charset="2"/>
              </a:rPr>
              <a:t>filling a large </a:t>
            </a:r>
            <a:r>
              <a:rPr lang="en-US" sz="1800" dirty="0" smtClean="0">
                <a:sym typeface="Symbol" pitchFamily="18" charset="2"/>
              </a:rPr>
              <a:t>part (half or so?) </a:t>
            </a:r>
            <a:r>
              <a:rPr lang="en-US" sz="1800" dirty="0">
                <a:sym typeface="Symbol" pitchFamily="18" charset="2"/>
              </a:rPr>
              <a:t>of the interstellar </a:t>
            </a:r>
            <a:r>
              <a:rPr lang="en-US" sz="1800" dirty="0" smtClean="0">
                <a:sym typeface="Symbol" pitchFamily="18" charset="2"/>
              </a:rPr>
              <a:t>space</a:t>
            </a:r>
            <a:endParaRPr lang="en-US" sz="1800" dirty="0">
              <a:sym typeface="Symbol" pitchFamily="18" charset="2"/>
            </a:endParaRPr>
          </a:p>
          <a:p>
            <a:r>
              <a:rPr lang="en-US" sz="1800" dirty="0"/>
              <a:t>2 </a:t>
            </a:r>
            <a:r>
              <a:rPr lang="en-US" sz="1800" dirty="0">
                <a:sym typeface="Symbol" pitchFamily="18" charset="2"/>
              </a:rPr>
              <a:t></a:t>
            </a:r>
            <a:r>
              <a:rPr lang="en-US" sz="1800" dirty="0"/>
              <a:t>10</a:t>
            </a:r>
            <a:r>
              <a:rPr lang="en-US" sz="1800" baseline="30000" dirty="0"/>
              <a:t>9</a:t>
            </a:r>
            <a:r>
              <a:rPr lang="en-US" sz="1800" dirty="0"/>
              <a:t> </a:t>
            </a:r>
            <a:r>
              <a:rPr lang="en-US" sz="1800" dirty="0" smtClean="0"/>
              <a:t>M</a:t>
            </a:r>
            <a:r>
              <a:rPr lang="en-US" sz="1800" baseline="-25000" dirty="0" smtClean="0">
                <a:latin typeface="新細明體" pitchFamily="-128" charset="-120"/>
                <a:sym typeface="Wingdings" pitchFamily="2" charset="2"/>
              </a:rPr>
              <a:t></a:t>
            </a:r>
            <a:r>
              <a:rPr lang="en-US" sz="1800" dirty="0" smtClean="0">
                <a:latin typeface="新細明體" pitchFamily="-128" charset="-120"/>
                <a:sym typeface="Wingdings" pitchFamily="2" charset="2"/>
              </a:rPr>
              <a:t> </a:t>
            </a:r>
            <a:r>
              <a:rPr lang="en-US" sz="1800" dirty="0"/>
              <a:t>in the </a:t>
            </a:r>
            <a:r>
              <a:rPr lang="en-US" sz="1800" dirty="0" smtClean="0"/>
              <a:t>Galaxy, making up nearly half the ISM mass</a:t>
            </a:r>
            <a:endParaRPr lang="en-US" sz="1800" dirty="0">
              <a:sym typeface="Symbol" pitchFamily="18" charset="2"/>
            </a:endParaRPr>
          </a:p>
          <a:p>
            <a:endParaRPr lang="en-US" sz="1800" dirty="0">
              <a:sym typeface="Symbol" pitchFamily="18" charset="2"/>
            </a:endParaRPr>
          </a:p>
          <a:p>
            <a:pPr>
              <a:buFontTx/>
              <a:buNone/>
            </a:pPr>
            <a:endParaRPr lang="en-US" sz="1800" dirty="0"/>
          </a:p>
          <a:p>
            <a:endParaRPr lang="en-US" dirty="0"/>
          </a:p>
        </p:txBody>
      </p:sp>
      <p:pic>
        <p:nvPicPr>
          <p:cNvPr id="271364" name="Picture 4" descr="nHI_alt_skyview"/>
          <p:cNvPicPr>
            <a:picLocks noChangeAspect="1" noChangeArrowheads="1"/>
          </p:cNvPicPr>
          <p:nvPr/>
        </p:nvPicPr>
        <p:blipFill>
          <a:blip r:embed="rId3" cstate="print"/>
          <a:srcRect/>
          <a:stretch>
            <a:fillRect/>
          </a:stretch>
        </p:blipFill>
        <p:spPr bwMode="auto">
          <a:xfrm>
            <a:off x="228600" y="3048000"/>
            <a:ext cx="6516688" cy="3336278"/>
          </a:xfrm>
          <a:prstGeom prst="rect">
            <a:avLst/>
          </a:prstGeom>
          <a:noFill/>
        </p:spPr>
      </p:pic>
      <p:sp>
        <p:nvSpPr>
          <p:cNvPr id="7" name="Slide Number Placeholder 6"/>
          <p:cNvSpPr>
            <a:spLocks noGrp="1"/>
          </p:cNvSpPr>
          <p:nvPr>
            <p:ph type="sldNum" sz="quarter" idx="12"/>
          </p:nvPr>
        </p:nvSpPr>
        <p:spPr/>
        <p:txBody>
          <a:bodyPr/>
          <a:lstStyle/>
          <a:p>
            <a:fld id="{9D420C67-7574-4AFA-B131-DB9936ED6A4B}" type="slidenum">
              <a:rPr lang="en-US" smtClean="0"/>
              <a:pPr/>
              <a:t>14</a:t>
            </a:fld>
            <a:endParaRPr lang="en-US"/>
          </a:p>
        </p:txBody>
      </p:sp>
      <p:sp>
        <p:nvSpPr>
          <p:cNvPr id="8" name="TextBox 7"/>
          <p:cNvSpPr txBox="1"/>
          <p:nvPr/>
        </p:nvSpPr>
        <p:spPr>
          <a:xfrm>
            <a:off x="6934200" y="3429000"/>
            <a:ext cx="2018501" cy="830997"/>
          </a:xfrm>
          <a:prstGeom prst="rect">
            <a:avLst/>
          </a:prstGeom>
          <a:noFill/>
        </p:spPr>
        <p:txBody>
          <a:bodyPr wrap="none" rtlCol="0">
            <a:spAutoFit/>
          </a:bodyPr>
          <a:lstStyle/>
          <a:p>
            <a:r>
              <a:rPr lang="en-US" dirty="0" smtClean="0"/>
              <a:t>HI in the Milky Way.</a:t>
            </a:r>
          </a:p>
          <a:p>
            <a:r>
              <a:rPr lang="en-US" dirty="0" smtClean="0"/>
              <a:t>So what wavelength</a:t>
            </a:r>
          </a:p>
          <a:p>
            <a:r>
              <a:rPr lang="en-US" dirty="0" smtClean="0"/>
              <a:t>is this emission?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subTitle" idx="1"/>
          </p:nvPr>
        </p:nvSpPr>
        <p:spPr>
          <a:xfrm>
            <a:off x="838200" y="457200"/>
            <a:ext cx="7696200" cy="1676400"/>
          </a:xfrm>
        </p:spPr>
        <p:txBody>
          <a:bodyPr/>
          <a:lstStyle/>
          <a:p>
            <a:pPr algn="l"/>
            <a:r>
              <a:rPr lang="en-US" sz="1800" dirty="0" smtClean="0"/>
              <a:t>Gas too cold for collisions to excite H out of ground state.  But H with </a:t>
            </a:r>
            <a:r>
              <a:rPr lang="en-US" sz="1800" dirty="0"/>
              <a:t>electrons in n=1 level still emits energy through the “spin-flip transition”. </a:t>
            </a:r>
          </a:p>
          <a:p>
            <a:pPr algn="l"/>
            <a:endParaRPr lang="en-US" sz="1800" dirty="0"/>
          </a:p>
          <a:p>
            <a:pPr algn="l"/>
            <a:r>
              <a:rPr lang="en-US" sz="1800" dirty="0"/>
              <a:t>How?  </a:t>
            </a:r>
            <a:r>
              <a:rPr lang="en-US" sz="1800" dirty="0" smtClean="0"/>
              <a:t>Electrons </a:t>
            </a:r>
            <a:r>
              <a:rPr lang="en-US" sz="1800" dirty="0"/>
              <a:t>and protons </a:t>
            </a:r>
            <a:r>
              <a:rPr lang="en-US" sz="1800" dirty="0" smtClean="0"/>
              <a:t>have a quantum mechanical property called spin.  Classically, it’s as if these charged particles are spinning.  Spinning charged particles </a:t>
            </a:r>
            <a:r>
              <a:rPr lang="en-US" sz="1800" dirty="0"/>
              <a:t>act like magnets:</a:t>
            </a:r>
          </a:p>
        </p:txBody>
      </p:sp>
      <p:pic>
        <p:nvPicPr>
          <p:cNvPr id="272387" name="Picture 3" descr="figure 25-10a"/>
          <p:cNvPicPr>
            <a:picLocks noChangeAspect="1" noChangeArrowheads="1"/>
          </p:cNvPicPr>
          <p:nvPr/>
        </p:nvPicPr>
        <p:blipFill>
          <a:blip r:embed="rId3" cstate="print"/>
          <a:srcRect/>
          <a:stretch>
            <a:fillRect/>
          </a:stretch>
        </p:blipFill>
        <p:spPr bwMode="auto">
          <a:xfrm>
            <a:off x="1066800" y="2514600"/>
            <a:ext cx="7121525" cy="3679825"/>
          </a:xfrm>
          <a:prstGeom prst="rect">
            <a:avLst/>
          </a:prstGeom>
          <a:noFill/>
        </p:spPr>
      </p:pic>
      <p:sp>
        <p:nvSpPr>
          <p:cNvPr id="6" name="Slide Number Placeholder 5"/>
          <p:cNvSpPr>
            <a:spLocks noGrp="1"/>
          </p:cNvSpPr>
          <p:nvPr>
            <p:ph type="sldNum" sz="quarter" idx="12"/>
          </p:nvPr>
        </p:nvSpPr>
        <p:spPr/>
        <p:txBody>
          <a:bodyPr/>
          <a:lstStyle/>
          <a:p>
            <a:fld id="{8B7D6E10-97D5-4459-B0B5-F64A65ED68FC}" type="slidenum">
              <a:rPr lang="en-US" smtClean="0">
                <a:solidFill>
                  <a:schemeClr val="bg2"/>
                </a:solidFill>
              </a:rPr>
              <a:pPr/>
              <a:t>15</a:t>
            </a:fld>
            <a:endParaRPr lang="en-US">
              <a:solidFill>
                <a:schemeClr val="bg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Text Box 4"/>
          <p:cNvSpPr txBox="1">
            <a:spLocks noChangeArrowheads="1"/>
          </p:cNvSpPr>
          <p:nvPr/>
        </p:nvSpPr>
        <p:spPr bwMode="auto">
          <a:xfrm>
            <a:off x="1066800" y="304800"/>
            <a:ext cx="6553200" cy="366713"/>
          </a:xfrm>
          <a:prstGeom prst="rect">
            <a:avLst/>
          </a:prstGeom>
          <a:noFill/>
          <a:ln w="9525">
            <a:noFill/>
            <a:miter lim="800000"/>
            <a:headEnd/>
            <a:tailEnd/>
          </a:ln>
          <a:effectLst/>
        </p:spPr>
        <p:txBody>
          <a:bodyPr>
            <a:spAutoFit/>
          </a:bodyPr>
          <a:lstStyle/>
          <a:p>
            <a:pPr>
              <a:spcBef>
                <a:spcPct val="50000"/>
              </a:spcBef>
            </a:pPr>
            <a:r>
              <a:rPr lang="en-US" sz="1800" dirty="0"/>
              <a:t>The spin-flip transition produces a </a:t>
            </a:r>
            <a:r>
              <a:rPr lang="en-US" sz="1800" b="1" u="sng" dirty="0"/>
              <a:t>21-cm</a:t>
            </a:r>
            <a:r>
              <a:rPr lang="en-US" sz="1800" dirty="0"/>
              <a:t> photon (1420 MHz).</a:t>
            </a:r>
          </a:p>
        </p:txBody>
      </p:sp>
      <p:sp>
        <p:nvSpPr>
          <p:cNvPr id="6" name="TextBox 5"/>
          <p:cNvSpPr txBox="1"/>
          <p:nvPr/>
        </p:nvSpPr>
        <p:spPr>
          <a:xfrm>
            <a:off x="1214939" y="6096000"/>
            <a:ext cx="6481261" cy="369332"/>
          </a:xfrm>
          <a:prstGeom prst="rect">
            <a:avLst/>
          </a:prstGeom>
          <a:noFill/>
        </p:spPr>
        <p:txBody>
          <a:bodyPr wrap="none" rtlCol="0">
            <a:spAutoFit/>
          </a:bodyPr>
          <a:lstStyle/>
          <a:p>
            <a:r>
              <a:rPr lang="en-US" sz="1800" dirty="0" smtClean="0"/>
              <a:t>Low-frequency photon =&gt; transition happens even in cool gas</a:t>
            </a:r>
            <a:endParaRPr lang="en-US" sz="1800" dirty="0"/>
          </a:p>
        </p:txBody>
      </p:sp>
      <p:grpSp>
        <p:nvGrpSpPr>
          <p:cNvPr id="2" name="Group 1"/>
          <p:cNvGrpSpPr/>
          <p:nvPr/>
        </p:nvGrpSpPr>
        <p:grpSpPr>
          <a:xfrm>
            <a:off x="152400" y="838200"/>
            <a:ext cx="5334000" cy="5108575"/>
            <a:chOff x="1219200" y="838200"/>
            <a:chExt cx="5334000" cy="5108575"/>
          </a:xfrm>
        </p:grpSpPr>
        <p:pic>
          <p:nvPicPr>
            <p:cNvPr id="273410" name="Picture 2" descr="figure 25-10b"/>
            <p:cNvPicPr>
              <a:picLocks noChangeAspect="1" noChangeArrowheads="1"/>
            </p:cNvPicPr>
            <p:nvPr/>
          </p:nvPicPr>
          <p:blipFill>
            <a:blip r:embed="rId3" cstate="print"/>
            <a:srcRect/>
            <a:stretch>
              <a:fillRect/>
            </a:stretch>
          </p:blipFill>
          <p:spPr bwMode="auto">
            <a:xfrm>
              <a:off x="1219200" y="838200"/>
              <a:ext cx="5200650" cy="5108575"/>
            </a:xfrm>
            <a:prstGeom prst="rect">
              <a:avLst/>
            </a:prstGeom>
            <a:noFill/>
          </p:spPr>
        </p:pic>
        <p:sp>
          <p:nvSpPr>
            <p:cNvPr id="5" name="TextBox 4"/>
            <p:cNvSpPr txBox="1"/>
            <p:nvPr/>
          </p:nvSpPr>
          <p:spPr>
            <a:xfrm>
              <a:off x="5257800" y="2590800"/>
              <a:ext cx="1295400" cy="830997"/>
            </a:xfrm>
            <a:prstGeom prst="rect">
              <a:avLst/>
            </a:prstGeom>
            <a:noFill/>
          </p:spPr>
          <p:txBody>
            <a:bodyPr wrap="square" rtlCol="0">
              <a:spAutoFit/>
            </a:bodyPr>
            <a:lstStyle/>
            <a:p>
              <a:r>
                <a:rPr lang="en-US" dirty="0" smtClean="0">
                  <a:solidFill>
                    <a:schemeClr val="accent2"/>
                  </a:solidFill>
                </a:rPr>
                <a:t>(excited as a result of collision)</a:t>
              </a:r>
              <a:endParaRPr lang="en-US" dirty="0">
                <a:solidFill>
                  <a:schemeClr val="accent2"/>
                </a:solidFill>
              </a:endParaRPr>
            </a:p>
          </p:txBody>
        </p:sp>
      </p:grpSp>
      <p:sp>
        <p:nvSpPr>
          <p:cNvPr id="9" name="Slide Number Placeholder 8"/>
          <p:cNvSpPr>
            <a:spLocks noGrp="1"/>
          </p:cNvSpPr>
          <p:nvPr>
            <p:ph type="sldNum" sz="quarter" idx="12"/>
          </p:nvPr>
        </p:nvSpPr>
        <p:spPr/>
        <p:txBody>
          <a:bodyPr/>
          <a:lstStyle/>
          <a:p>
            <a:fld id="{8B7D6E10-97D5-4459-B0B5-F64A65ED68FC}" type="slidenum">
              <a:rPr lang="en-US" smtClean="0">
                <a:solidFill>
                  <a:schemeClr val="bg2"/>
                </a:solidFill>
              </a:rPr>
              <a:pPr/>
              <a:t>16</a:t>
            </a:fld>
            <a:endParaRPr lang="en-US" dirty="0">
              <a:solidFill>
                <a:schemeClr val="bg2"/>
              </a:solidFill>
            </a:endParaRPr>
          </a:p>
        </p:txBody>
      </p:sp>
      <p:pic>
        <p:nvPicPr>
          <p:cNvPr id="1026" name="Picture 2" descr="https://encrypted-tbn3.google.com/images?q=tbn:ANd9GcT_kiokezklbemtbta26IYiflXsUCqrZLBU1zSI5GP3Nbkz9QZ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962274"/>
            <a:ext cx="3573298" cy="26765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298052" y="5257800"/>
            <a:ext cx="617348" cy="338554"/>
          </a:xfrm>
          <a:prstGeom prst="rect">
            <a:avLst/>
          </a:prstGeom>
          <a:noFill/>
        </p:spPr>
        <p:txBody>
          <a:bodyPr wrap="none" rtlCol="0">
            <a:spAutoFit/>
          </a:bodyPr>
          <a:lstStyle/>
          <a:p>
            <a:r>
              <a:rPr lang="en-US" dirty="0" smtClean="0">
                <a:solidFill>
                  <a:schemeClr val="tx1"/>
                </a:solidFill>
              </a:rPr>
              <a:t>VLA </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28600"/>
            <a:ext cx="3440817" cy="646331"/>
          </a:xfrm>
          <a:prstGeom prst="rect">
            <a:avLst/>
          </a:prstGeom>
          <a:noFill/>
        </p:spPr>
        <p:txBody>
          <a:bodyPr wrap="square" rtlCol="0">
            <a:spAutoFit/>
          </a:bodyPr>
          <a:lstStyle/>
          <a:p>
            <a:r>
              <a:rPr lang="en-US" sz="1800" dirty="0" smtClean="0"/>
              <a:t>Map of 21-cm emission from Milky Way</a:t>
            </a:r>
            <a:endParaRPr lang="en-US" sz="1800" dirty="0"/>
          </a:p>
        </p:txBody>
      </p:sp>
      <p:grpSp>
        <p:nvGrpSpPr>
          <p:cNvPr id="7" name="Group 6"/>
          <p:cNvGrpSpPr/>
          <p:nvPr/>
        </p:nvGrpSpPr>
        <p:grpSpPr>
          <a:xfrm>
            <a:off x="3124200" y="2971800"/>
            <a:ext cx="3886200" cy="3886200"/>
            <a:chOff x="-1371600" y="1524000"/>
            <a:chExt cx="5257800" cy="5334000"/>
          </a:xfrm>
        </p:grpSpPr>
        <p:pic>
          <p:nvPicPr>
            <p:cNvPr id="64513" name="Picture 1" descr="apj300474f5_lr.jpg"/>
            <p:cNvPicPr>
              <a:picLocks noChangeAspect="1" noChangeArrowheads="1"/>
            </p:cNvPicPr>
            <p:nvPr/>
          </p:nvPicPr>
          <p:blipFill>
            <a:blip r:embed="rId3" cstate="print"/>
            <a:srcRect/>
            <a:stretch>
              <a:fillRect/>
            </a:stretch>
          </p:blipFill>
          <p:spPr bwMode="auto">
            <a:xfrm>
              <a:off x="-1371600" y="1524000"/>
              <a:ext cx="5246557" cy="5334000"/>
            </a:xfrm>
            <a:prstGeom prst="rect">
              <a:avLst/>
            </a:prstGeom>
            <a:noFill/>
          </p:spPr>
        </p:pic>
        <p:sp>
          <p:nvSpPr>
            <p:cNvPr id="6" name="Rectangle 5"/>
            <p:cNvSpPr/>
            <p:nvPr/>
          </p:nvSpPr>
          <p:spPr bwMode="auto">
            <a:xfrm>
              <a:off x="3200400" y="1524000"/>
              <a:ext cx="685800" cy="5029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2"/>
                </a:solidFill>
                <a:effectLst/>
                <a:latin typeface="Helvetica" charset="0"/>
              </a:endParaRPr>
            </a:p>
          </p:txBody>
        </p:sp>
      </p:grpSp>
      <p:pic>
        <p:nvPicPr>
          <p:cNvPr id="2" name="Picture 4" descr="nHI_alt_skyview"/>
          <p:cNvPicPr>
            <a:picLocks noChangeAspect="1" noChangeArrowheads="1"/>
          </p:cNvPicPr>
          <p:nvPr/>
        </p:nvPicPr>
        <p:blipFill>
          <a:blip r:embed="rId4" cstate="print"/>
          <a:srcRect/>
          <a:stretch>
            <a:fillRect/>
          </a:stretch>
        </p:blipFill>
        <p:spPr bwMode="auto">
          <a:xfrm>
            <a:off x="4020800" y="0"/>
            <a:ext cx="5123200" cy="2622870"/>
          </a:xfrm>
          <a:prstGeom prst="rect">
            <a:avLst/>
          </a:prstGeom>
          <a:noFill/>
        </p:spPr>
      </p:pic>
      <p:sp>
        <p:nvSpPr>
          <p:cNvPr id="5" name="TextBox 4"/>
          <p:cNvSpPr txBox="1"/>
          <p:nvPr/>
        </p:nvSpPr>
        <p:spPr>
          <a:xfrm>
            <a:off x="6629400" y="3048000"/>
            <a:ext cx="2514600" cy="646331"/>
          </a:xfrm>
          <a:prstGeom prst="rect">
            <a:avLst/>
          </a:prstGeom>
          <a:noFill/>
        </p:spPr>
        <p:txBody>
          <a:bodyPr wrap="square" rtlCol="0">
            <a:spAutoFit/>
          </a:bodyPr>
          <a:lstStyle/>
          <a:p>
            <a:r>
              <a:rPr lang="en-US" sz="1800" dirty="0" smtClean="0"/>
              <a:t>Map of 21-cm emission from M31</a:t>
            </a:r>
            <a:endParaRPr lang="en-US" sz="1800" dirty="0"/>
          </a:p>
        </p:txBody>
      </p:sp>
      <p:sp>
        <p:nvSpPr>
          <p:cNvPr id="10" name="Slide Number Placeholder 9"/>
          <p:cNvSpPr>
            <a:spLocks noGrp="1"/>
          </p:cNvSpPr>
          <p:nvPr>
            <p:ph type="sldNum" sz="quarter" idx="12"/>
          </p:nvPr>
        </p:nvSpPr>
        <p:spPr/>
        <p:txBody>
          <a:bodyPr/>
          <a:lstStyle/>
          <a:p>
            <a:fld id="{EEB6B682-3F7A-4206-959A-0D90A20CD022}" type="slidenum">
              <a:rPr lang="en-US" smtClean="0">
                <a:solidFill>
                  <a:schemeClr val="bg2"/>
                </a:solidFill>
              </a:rPr>
              <a:pPr/>
              <a:t>17</a:t>
            </a:fld>
            <a:endParaRPr lang="en-US">
              <a:solidFill>
                <a:schemeClr val="bg2"/>
              </a:solidFill>
            </a:endParaRPr>
          </a:p>
        </p:txBody>
      </p:sp>
      <p:pic>
        <p:nvPicPr>
          <p:cNvPr id="64516" name="Picture 4" descr="http://apod.nasa.gov/apod/image/0905/m31_gendler_big.jpg"/>
          <p:cNvPicPr>
            <a:picLocks noChangeAspect="1" noChangeArrowheads="1"/>
          </p:cNvPicPr>
          <p:nvPr/>
        </p:nvPicPr>
        <p:blipFill>
          <a:blip r:embed="rId5" cstate="print"/>
          <a:srcRect/>
          <a:stretch>
            <a:fillRect/>
          </a:stretch>
        </p:blipFill>
        <p:spPr bwMode="auto">
          <a:xfrm>
            <a:off x="436121" y="3048000"/>
            <a:ext cx="2570604" cy="355366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434" name="Group 2"/>
          <p:cNvGraphicFramePr>
            <a:graphicFrameLocks noGrp="1"/>
          </p:cNvGraphicFramePr>
          <p:nvPr>
            <p:extLst>
              <p:ext uri="{D42A27DB-BD31-4B8C-83A1-F6EECF244321}">
                <p14:modId xmlns:p14="http://schemas.microsoft.com/office/powerpoint/2010/main" val="4070172230"/>
              </p:ext>
            </p:extLst>
          </p:nvPr>
        </p:nvGraphicFramePr>
        <p:xfrm>
          <a:off x="304800" y="838200"/>
          <a:ext cx="8610600" cy="3541713"/>
        </p:xfrm>
        <a:graphic>
          <a:graphicData uri="http://schemas.openxmlformats.org/drawingml/2006/table">
            <a:tbl>
              <a:tblPr/>
              <a:tblGrid>
                <a:gridCol w="2054225"/>
                <a:gridCol w="3317875"/>
                <a:gridCol w="1420813"/>
                <a:gridCol w="1817687"/>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2"/>
                          </a:solidFill>
                          <a:effectLst/>
                          <a:latin typeface="Helvetica" charset="0"/>
                        </a:rPr>
                        <a:t>Component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Phase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 n(cm</a:t>
                      </a:r>
                      <a:r>
                        <a:rPr kumimoji="0" lang="en-US" sz="1800" b="1" i="0" u="none" strike="noStrike" cap="none" normalizeH="0" baseline="30000" smtClean="0">
                          <a:ln>
                            <a:noFill/>
                          </a:ln>
                          <a:solidFill>
                            <a:schemeClr val="bg2"/>
                          </a:solidFill>
                          <a:effectLst/>
                          <a:latin typeface="Helvetica" charset="0"/>
                        </a:rPr>
                        <a:t>-3</a:t>
                      </a:r>
                      <a:r>
                        <a:rPr kumimoji="0" lang="en-US" sz="1800" b="1" i="0" u="none" strike="noStrike" cap="none" normalizeH="0" baseline="0" smtClean="0">
                          <a:ln>
                            <a:noFill/>
                          </a:ln>
                          <a:solidFill>
                            <a:schemeClr val="bg2"/>
                          </a:solidFill>
                          <a:effectLst/>
                          <a:latin typeface="Helvetica"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Neutral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Cold (molecular)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3</a:t>
                      </a: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7</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Cool (atomic)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Warm (atomic)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8x10</a:t>
                      </a:r>
                      <a:r>
                        <a:rPr kumimoji="0" lang="en-US" sz="1800" b="0" i="0" u="none" strike="noStrike" cap="none" normalizeH="0" baseline="30000" smtClean="0">
                          <a:ln>
                            <a:noFill/>
                          </a:ln>
                          <a:solidFill>
                            <a:schemeClr val="bg2"/>
                          </a:solidFill>
                          <a:effectLst/>
                          <a:latin typeface="Helvetica" charset="0"/>
                        </a:rPr>
                        <a:t>3</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-1</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Ionized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Warm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4</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-2</a:t>
                      </a:r>
                      <a:r>
                        <a:rPr kumimoji="0" lang="en-US" sz="1800" b="0" i="0" u="none" strike="noStrike" cap="none" normalizeH="0" baseline="0" dirty="0" smtClean="0">
                          <a:ln>
                            <a:noFill/>
                          </a:ln>
                          <a:solidFill>
                            <a:schemeClr val="bg2"/>
                          </a:solidFill>
                          <a:effectLst/>
                          <a:latin typeface="Helvetica" charset="0"/>
                        </a:rPr>
                        <a:t>,10-10</a:t>
                      </a:r>
                      <a:r>
                        <a:rPr kumimoji="0" lang="en-US" sz="1800" b="0" i="0" u="none" strike="noStrike" cap="none" normalizeH="0" baseline="30000" dirty="0" smtClean="0">
                          <a:ln>
                            <a:noFill/>
                          </a:ln>
                          <a:solidFill>
                            <a:schemeClr val="bg2"/>
                          </a:solidFill>
                          <a:effectLst/>
                          <a:latin typeface="Helvetica" charset="0"/>
                        </a:rPr>
                        <a:t>4</a:t>
                      </a:r>
                      <a:endParaRPr kumimoji="0" lang="en-US" sz="1800" b="0" i="0" u="none" strike="noStrike" cap="none" normalizeH="0" baseline="0" dirty="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6</a:t>
                      </a:r>
                      <a:r>
                        <a:rPr kumimoji="0" lang="en-US" sz="1800" b="0" i="0" u="none" strike="noStrike" cap="none" normalizeH="0" baseline="0" dirty="0" smtClean="0">
                          <a:ln>
                            <a:noFill/>
                          </a:ln>
                          <a:solidFill>
                            <a:schemeClr val="bg2"/>
                          </a:solidFill>
                          <a:effectLst/>
                          <a:latin typeface="Helvetica" charset="0"/>
                        </a:rPr>
                        <a:t> – 10</a:t>
                      </a:r>
                      <a:r>
                        <a:rPr kumimoji="0" lang="en-US" sz="1800" b="0" i="0" u="none" strike="noStrike" cap="none" normalizeH="0" baseline="30000" dirty="0" smtClean="0">
                          <a:ln>
                            <a:noFill/>
                          </a:ln>
                          <a:solidFill>
                            <a:schemeClr val="bg2"/>
                          </a:solidFill>
                          <a:effectLst/>
                          <a:latin typeface="Helvetica"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-4</a:t>
                      </a: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-3</a:t>
                      </a:r>
                      <a:endParaRPr kumimoji="0" lang="en-US" sz="1800" b="0" i="0" u="none" strike="noStrike" cap="none" normalizeH="0" baseline="0" dirty="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r>
            </a:tbl>
          </a:graphicData>
        </a:graphic>
      </p:graphicFrame>
      <p:sp>
        <p:nvSpPr>
          <p:cNvPr id="274471" name="Oval 39"/>
          <p:cNvSpPr>
            <a:spLocks noChangeArrowheads="1"/>
          </p:cNvSpPr>
          <p:nvPr/>
        </p:nvSpPr>
        <p:spPr bwMode="auto">
          <a:xfrm>
            <a:off x="1981200" y="3124200"/>
            <a:ext cx="3352800" cy="685800"/>
          </a:xfrm>
          <a:prstGeom prst="ellipse">
            <a:avLst/>
          </a:prstGeom>
          <a:noFill/>
          <a:ln w="28575">
            <a:solidFill>
              <a:schemeClr val="hlink"/>
            </a:solidFill>
            <a:round/>
            <a:headEnd/>
            <a:tailEnd/>
          </a:ln>
          <a:effectLst/>
        </p:spPr>
        <p:txBody>
          <a:bodyPr wrap="none" anchor="ctr"/>
          <a:lstStyle/>
          <a:p>
            <a:endParaRPr lang="en-US"/>
          </a:p>
        </p:txBody>
      </p:sp>
      <p:sp>
        <p:nvSpPr>
          <p:cNvPr id="4" name="TextBox 3"/>
          <p:cNvSpPr txBox="1"/>
          <p:nvPr/>
        </p:nvSpPr>
        <p:spPr>
          <a:xfrm>
            <a:off x="838200" y="4953000"/>
            <a:ext cx="6210996" cy="646331"/>
          </a:xfrm>
          <a:prstGeom prst="rect">
            <a:avLst/>
          </a:prstGeom>
          <a:noFill/>
        </p:spPr>
        <p:txBody>
          <a:bodyPr wrap="none" rtlCol="0">
            <a:spAutoFit/>
          </a:bodyPr>
          <a:lstStyle/>
          <a:p>
            <a:pPr>
              <a:buFont typeface="Arial" pitchFamily="34" charset="0"/>
              <a:buChar char="•"/>
            </a:pPr>
            <a:r>
              <a:rPr lang="en-US" sz="1800" dirty="0" smtClean="0"/>
              <a:t> Well-defined structures: HII regions (or emission nebulae)</a:t>
            </a:r>
          </a:p>
          <a:p>
            <a:pPr>
              <a:buFont typeface="Arial" pitchFamily="34" charset="0"/>
              <a:buChar char="•"/>
            </a:pPr>
            <a:r>
              <a:rPr lang="en-US" sz="1800" dirty="0" smtClean="0"/>
              <a:t> Diffuse Ionized Gas (DIG)</a:t>
            </a:r>
            <a:endParaRPr lang="en-US" sz="1800" dirty="0"/>
          </a:p>
        </p:txBody>
      </p:sp>
      <p:cxnSp>
        <p:nvCxnSpPr>
          <p:cNvPr id="6" name="Straight Arrow Connector 5"/>
          <p:cNvCxnSpPr/>
          <p:nvPr/>
        </p:nvCxnSpPr>
        <p:spPr bwMode="auto">
          <a:xfrm rot="5400000" flipH="1" flipV="1">
            <a:off x="2324100" y="4229100"/>
            <a:ext cx="1371600" cy="76200"/>
          </a:xfrm>
          <a:prstGeom prst="straightConnector1">
            <a:avLst/>
          </a:prstGeom>
          <a:solidFill>
            <a:schemeClr val="accent1"/>
          </a:solidFill>
          <a:ln w="22225" cap="flat" cmpd="sng" algn="ctr">
            <a:solidFill>
              <a:srgbClr val="0070C0"/>
            </a:solidFill>
            <a:prstDash val="solid"/>
            <a:round/>
            <a:headEnd type="none" w="med" len="med"/>
            <a:tailEnd type="triangle" w="lg" len="lg"/>
          </a:ln>
          <a:effectLst/>
        </p:spPr>
      </p:cxnSp>
      <p:sp>
        <p:nvSpPr>
          <p:cNvPr id="9" name="Slide Number Placeholder 8"/>
          <p:cNvSpPr>
            <a:spLocks noGrp="1"/>
          </p:cNvSpPr>
          <p:nvPr>
            <p:ph type="sldNum" sz="quarter" idx="12"/>
          </p:nvPr>
        </p:nvSpPr>
        <p:spPr/>
        <p:txBody>
          <a:bodyPr/>
          <a:lstStyle/>
          <a:p>
            <a:fld id="{9D420C67-7574-4AFA-B131-DB9936ED6A4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685800" y="228600"/>
            <a:ext cx="7772400" cy="914400"/>
          </a:xfrm>
        </p:spPr>
        <p:txBody>
          <a:bodyPr/>
          <a:lstStyle/>
          <a:p>
            <a:r>
              <a:rPr lang="en-US" dirty="0" smtClean="0"/>
              <a:t>HII regions (or emission nebulae)</a:t>
            </a:r>
            <a:endParaRPr lang="en-US" dirty="0"/>
          </a:p>
        </p:txBody>
      </p:sp>
      <p:sp>
        <p:nvSpPr>
          <p:cNvPr id="276483" name="Rectangle 3"/>
          <p:cNvSpPr>
            <a:spLocks noGrp="1" noChangeArrowheads="1"/>
          </p:cNvSpPr>
          <p:nvPr>
            <p:ph type="body" idx="1"/>
          </p:nvPr>
        </p:nvSpPr>
        <p:spPr>
          <a:xfrm>
            <a:off x="457200" y="1143000"/>
            <a:ext cx="7772400" cy="4114800"/>
          </a:xfrm>
        </p:spPr>
        <p:txBody>
          <a:bodyPr/>
          <a:lstStyle/>
          <a:p>
            <a:r>
              <a:rPr lang="en-US" sz="1800" i="1" dirty="0">
                <a:sym typeface="Symbol" pitchFamily="18" charset="2"/>
              </a:rPr>
              <a:t>nebula</a:t>
            </a:r>
            <a:r>
              <a:rPr lang="en-US" sz="1800" dirty="0">
                <a:sym typeface="Symbol" pitchFamily="18" charset="2"/>
              </a:rPr>
              <a:t> = cloud (plural </a:t>
            </a:r>
            <a:r>
              <a:rPr lang="en-US" sz="1800" i="1" dirty="0">
                <a:sym typeface="Symbol" pitchFamily="18" charset="2"/>
              </a:rPr>
              <a:t>nebulae</a:t>
            </a:r>
            <a:r>
              <a:rPr lang="en-US" sz="1800" dirty="0" smtClean="0">
                <a:sym typeface="Symbol" pitchFamily="18" charset="2"/>
              </a:rPr>
              <a:t>)</a:t>
            </a:r>
          </a:p>
          <a:p>
            <a:r>
              <a:rPr lang="en-US" sz="1800" dirty="0" smtClean="0">
                <a:sym typeface="Symbol" pitchFamily="18" charset="2"/>
              </a:rPr>
              <a:t>H essentially completely ionized</a:t>
            </a:r>
            <a:endParaRPr lang="en-US" sz="1800" dirty="0">
              <a:sym typeface="Symbol" pitchFamily="18" charset="2"/>
            </a:endParaRPr>
          </a:p>
          <a:p>
            <a:r>
              <a:rPr lang="en-US" sz="1800" dirty="0" smtClean="0">
                <a:sym typeface="Symbol" pitchFamily="18" charset="2"/>
              </a:rPr>
              <a:t>n ~ 10 – 5000 cm</a:t>
            </a:r>
            <a:r>
              <a:rPr lang="en-US" sz="1800" baseline="30000" dirty="0" smtClean="0">
                <a:sym typeface="Symbol" pitchFamily="18" charset="2"/>
              </a:rPr>
              <a:t>-3</a:t>
            </a:r>
            <a:r>
              <a:rPr lang="en-US" sz="1800" dirty="0" smtClean="0">
                <a:sym typeface="Symbol" pitchFamily="18" charset="2"/>
              </a:rPr>
              <a:t> </a:t>
            </a:r>
            <a:endParaRPr lang="en-US" sz="1800" dirty="0">
              <a:sym typeface="Symbol" pitchFamily="18" charset="2"/>
            </a:endParaRPr>
          </a:p>
          <a:p>
            <a:r>
              <a:rPr lang="en-US" sz="1800" dirty="0"/>
              <a:t>T</a:t>
            </a:r>
            <a:r>
              <a:rPr lang="en-US" sz="1800" dirty="0">
                <a:sym typeface="Symbol" pitchFamily="18" charset="2"/>
              </a:rPr>
              <a:t>10</a:t>
            </a:r>
            <a:r>
              <a:rPr lang="en-US" sz="1800" baseline="30000" dirty="0">
                <a:sym typeface="Symbol" pitchFamily="18" charset="2"/>
              </a:rPr>
              <a:t>4 </a:t>
            </a:r>
            <a:r>
              <a:rPr lang="en-US" sz="1800" dirty="0" smtClean="0">
                <a:sym typeface="Symbol" pitchFamily="18" charset="2"/>
              </a:rPr>
              <a:t>K</a:t>
            </a:r>
            <a:endParaRPr lang="en-US" sz="1800" dirty="0">
              <a:sym typeface="Symbol" pitchFamily="18" charset="2"/>
            </a:endParaRPr>
          </a:p>
          <a:p>
            <a:r>
              <a:rPr lang="en-US" sz="1800" dirty="0">
                <a:sym typeface="Symbol" pitchFamily="18" charset="2"/>
              </a:rPr>
              <a:t>Sizes </a:t>
            </a:r>
            <a:r>
              <a:rPr lang="en-US" sz="1800" dirty="0" smtClean="0">
                <a:sym typeface="Symbol" pitchFamily="18" charset="2"/>
              </a:rPr>
              <a:t>1-20pc, well defined structures</a:t>
            </a:r>
            <a:r>
              <a:rPr lang="en-US" sz="1800" dirty="0">
                <a:sym typeface="Symbol" pitchFamily="18" charset="2"/>
              </a:rPr>
              <a:t>	</a:t>
            </a:r>
            <a:endParaRPr lang="en-US" sz="1800" dirty="0" smtClean="0">
              <a:sym typeface="Symbol" pitchFamily="18" charset="2"/>
            </a:endParaRPr>
          </a:p>
          <a:p>
            <a:r>
              <a:rPr lang="en-US" sz="1800" dirty="0" smtClean="0">
                <a:sym typeface="Symbol" pitchFamily="18" charset="2"/>
              </a:rPr>
              <a:t>associated with star forming regions</a:t>
            </a:r>
            <a:endParaRPr lang="en-US" dirty="0">
              <a:sym typeface="Symbol" pitchFamily="18" charset="2"/>
            </a:endParaRPr>
          </a:p>
          <a:p>
            <a:pPr>
              <a:buFontTx/>
              <a:buNone/>
            </a:pPr>
            <a:endParaRPr lang="en-US" dirty="0"/>
          </a:p>
        </p:txBody>
      </p:sp>
      <p:pic>
        <p:nvPicPr>
          <p:cNvPr id="276484" name="Picture 4"/>
          <p:cNvPicPr>
            <a:picLocks noChangeAspect="1" noChangeArrowheads="1"/>
          </p:cNvPicPr>
          <p:nvPr/>
        </p:nvPicPr>
        <p:blipFill>
          <a:blip r:embed="rId3" cstate="print"/>
          <a:srcRect/>
          <a:stretch>
            <a:fillRect/>
          </a:stretch>
        </p:blipFill>
        <p:spPr bwMode="auto">
          <a:xfrm>
            <a:off x="4191000" y="3125788"/>
            <a:ext cx="4876800" cy="3732212"/>
          </a:xfrm>
          <a:prstGeom prst="rect">
            <a:avLst/>
          </a:prstGeom>
          <a:noFill/>
        </p:spPr>
      </p:pic>
      <p:sp>
        <p:nvSpPr>
          <p:cNvPr id="276485" name="Text Box 5"/>
          <p:cNvSpPr txBox="1">
            <a:spLocks noChangeArrowheads="1"/>
          </p:cNvSpPr>
          <p:nvPr/>
        </p:nvSpPr>
        <p:spPr bwMode="auto">
          <a:xfrm>
            <a:off x="762000" y="4114800"/>
            <a:ext cx="3276600" cy="1079500"/>
          </a:xfrm>
          <a:prstGeom prst="rect">
            <a:avLst/>
          </a:prstGeom>
          <a:solidFill>
            <a:srgbClr val="FFF399"/>
          </a:solidFill>
          <a:ln w="9525">
            <a:solidFill>
              <a:schemeClr val="bg2"/>
            </a:solidFill>
            <a:miter lim="800000"/>
            <a:headEnd/>
            <a:tailEnd/>
          </a:ln>
          <a:effectLst/>
        </p:spPr>
        <p:txBody>
          <a:bodyPr>
            <a:spAutoFit/>
          </a:bodyPr>
          <a:lstStyle/>
          <a:p>
            <a:r>
              <a:rPr lang="en-US" b="1" dirty="0">
                <a:latin typeface="Arial" pitchFamily="34" charset="0"/>
              </a:rPr>
              <a:t>Rosette Nebula</a:t>
            </a:r>
          </a:p>
          <a:p>
            <a:endParaRPr lang="en-US" b="1" dirty="0">
              <a:latin typeface="Arial" pitchFamily="34" charset="0"/>
            </a:endParaRPr>
          </a:p>
          <a:p>
            <a:r>
              <a:rPr lang="en-US" b="1" dirty="0">
                <a:latin typeface="Arial" pitchFamily="34" charset="0"/>
              </a:rPr>
              <a:t>Hot, tenuous gas =&gt; emission lines (</a:t>
            </a:r>
            <a:r>
              <a:rPr lang="en-US" b="1" dirty="0" smtClean="0">
                <a:latin typeface="Arial" pitchFamily="34" charset="0"/>
              </a:rPr>
              <a:t>Kirchhoff's </a:t>
            </a:r>
            <a:r>
              <a:rPr lang="en-US" b="1" dirty="0">
                <a:latin typeface="Arial" pitchFamily="34" charset="0"/>
              </a:rPr>
              <a:t>laws)</a:t>
            </a:r>
          </a:p>
        </p:txBody>
      </p:sp>
      <p:sp>
        <p:nvSpPr>
          <p:cNvPr id="8" name="Slide Number Placeholder 7"/>
          <p:cNvSpPr>
            <a:spLocks noGrp="1"/>
          </p:cNvSpPr>
          <p:nvPr>
            <p:ph type="sldNum" sz="quarter" idx="12"/>
          </p:nvPr>
        </p:nvSpPr>
        <p:spPr>
          <a:xfrm>
            <a:off x="-1295400" y="6400800"/>
            <a:ext cx="1905000" cy="457200"/>
          </a:xfrm>
        </p:spPr>
        <p:txBody>
          <a:bodyPr/>
          <a:lstStyle/>
          <a:p>
            <a:fld id="{9D420C67-7574-4AFA-B131-DB9936ED6A4B}"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09600" y="152400"/>
            <a:ext cx="7772400" cy="1143000"/>
          </a:xfrm>
        </p:spPr>
        <p:txBody>
          <a:bodyPr/>
          <a:lstStyle/>
          <a:p>
            <a:r>
              <a:rPr lang="en-US"/>
              <a:t>Overview of the ISM</a:t>
            </a:r>
          </a:p>
        </p:txBody>
      </p:sp>
      <p:sp>
        <p:nvSpPr>
          <p:cNvPr id="247811" name="Rectangle 3"/>
          <p:cNvSpPr>
            <a:spLocks noGrp="1" noChangeArrowheads="1"/>
          </p:cNvSpPr>
          <p:nvPr>
            <p:ph type="body" idx="1"/>
          </p:nvPr>
        </p:nvSpPr>
        <p:spPr>
          <a:xfrm>
            <a:off x="228600" y="1371600"/>
            <a:ext cx="7848600" cy="2057400"/>
          </a:xfrm>
        </p:spPr>
        <p:txBody>
          <a:bodyPr/>
          <a:lstStyle/>
          <a:p>
            <a:pPr marL="395288" indent="-395288">
              <a:lnSpc>
                <a:spcPct val="90000"/>
              </a:lnSpc>
            </a:pPr>
            <a:r>
              <a:rPr lang="en-US" dirty="0"/>
              <a:t>The ISM </a:t>
            </a:r>
            <a:r>
              <a:rPr lang="en-US" dirty="0" smtClean="0"/>
              <a:t>consists of gas and dust. Dust comprises </a:t>
            </a:r>
            <a:r>
              <a:rPr lang="en-US" dirty="0"/>
              <a:t>1-2% of the ISM mass</a:t>
            </a:r>
            <a:r>
              <a:rPr lang="en-US" dirty="0" smtClean="0"/>
              <a:t>.  Total mass of Milky Way ISM about 5x10</a:t>
            </a:r>
            <a:r>
              <a:rPr lang="en-US" baseline="30000" dirty="0" smtClean="0"/>
              <a:t>9</a:t>
            </a:r>
            <a:r>
              <a:rPr lang="en-US" dirty="0" smtClean="0"/>
              <a:t> M</a:t>
            </a:r>
            <a:r>
              <a:rPr lang="en-US" sz="1600" dirty="0" smtClean="0">
                <a:sym typeface="Wingdings"/>
              </a:rPr>
              <a:t></a:t>
            </a:r>
            <a:r>
              <a:rPr lang="en-US" sz="1800" dirty="0" smtClean="0">
                <a:sym typeface="Wingdings"/>
              </a:rPr>
              <a:t>.  </a:t>
            </a:r>
            <a:r>
              <a:rPr lang="en-US" dirty="0" smtClean="0"/>
              <a:t>About 10% as much mass in gas as in stars.</a:t>
            </a:r>
          </a:p>
          <a:p>
            <a:pPr marL="395288" indent="-395288">
              <a:lnSpc>
                <a:spcPct val="90000"/>
              </a:lnSpc>
            </a:pPr>
            <a:r>
              <a:rPr lang="en-US" dirty="0" smtClean="0"/>
              <a:t>Gas is in a few “</a:t>
            </a:r>
            <a:r>
              <a:rPr lang="en-US" i="1" dirty="0" smtClean="0"/>
              <a:t>phases”</a:t>
            </a:r>
            <a:r>
              <a:rPr lang="en-US" dirty="0" smtClean="0"/>
              <a:t>, meaning different temperatures and densities.</a:t>
            </a:r>
            <a:endParaRPr lang="en-US" dirty="0"/>
          </a:p>
        </p:txBody>
      </p:sp>
      <p:pic>
        <p:nvPicPr>
          <p:cNvPr id="247812" name="Picture 4" descr="horse2"/>
          <p:cNvPicPr>
            <a:picLocks noChangeAspect="1" noChangeArrowheads="1"/>
          </p:cNvPicPr>
          <p:nvPr/>
        </p:nvPicPr>
        <p:blipFill>
          <a:blip r:embed="rId3" cstate="print"/>
          <a:srcRect/>
          <a:stretch>
            <a:fillRect/>
          </a:stretch>
        </p:blipFill>
        <p:spPr bwMode="auto">
          <a:xfrm>
            <a:off x="2133600" y="3352800"/>
            <a:ext cx="4648200" cy="2965450"/>
          </a:xfrm>
          <a:prstGeom prst="rect">
            <a:avLst/>
          </a:prstGeom>
          <a:noFill/>
        </p:spPr>
      </p:pic>
      <p:sp>
        <p:nvSpPr>
          <p:cNvPr id="8" name="Slide Number Placeholder 7"/>
          <p:cNvSpPr>
            <a:spLocks noGrp="1"/>
          </p:cNvSpPr>
          <p:nvPr>
            <p:ph type="sldNum" sz="quarter" idx="12"/>
          </p:nvPr>
        </p:nvSpPr>
        <p:spPr/>
        <p:txBody>
          <a:bodyPr/>
          <a:lstStyle/>
          <a:p>
            <a:fld id="{9D420C67-7574-4AFA-B131-DB9936ED6A4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530" name="Picture 2" descr="trapezium"/>
          <p:cNvPicPr>
            <a:picLocks noChangeAspect="1" noChangeArrowheads="1"/>
          </p:cNvPicPr>
          <p:nvPr/>
        </p:nvPicPr>
        <p:blipFill>
          <a:blip r:embed="rId3" cstate="print"/>
          <a:srcRect/>
          <a:stretch>
            <a:fillRect/>
          </a:stretch>
        </p:blipFill>
        <p:spPr bwMode="auto">
          <a:xfrm>
            <a:off x="76200" y="1677782"/>
            <a:ext cx="6248400" cy="5027818"/>
          </a:xfrm>
          <a:prstGeom prst="rect">
            <a:avLst/>
          </a:prstGeom>
          <a:noFill/>
        </p:spPr>
      </p:pic>
      <p:sp>
        <p:nvSpPr>
          <p:cNvPr id="278532" name="Text Box 4"/>
          <p:cNvSpPr txBox="1">
            <a:spLocks noChangeArrowheads="1"/>
          </p:cNvSpPr>
          <p:nvPr/>
        </p:nvSpPr>
        <p:spPr bwMode="auto">
          <a:xfrm>
            <a:off x="304800" y="304800"/>
            <a:ext cx="8686800" cy="1200329"/>
          </a:xfrm>
          <a:prstGeom prst="rect">
            <a:avLst/>
          </a:prstGeom>
          <a:noFill/>
          <a:ln w="9525">
            <a:noFill/>
            <a:miter lim="800000"/>
            <a:headEnd/>
            <a:tailEnd/>
          </a:ln>
          <a:effectLst/>
        </p:spPr>
        <p:txBody>
          <a:bodyPr wrap="square">
            <a:spAutoFit/>
          </a:bodyPr>
          <a:lstStyle/>
          <a:p>
            <a:r>
              <a:rPr lang="en-US" sz="1800" dirty="0"/>
              <a:t>In the Orion Nebula, the Trapezium stars provide energy for the whole nebula</a:t>
            </a:r>
            <a:r>
              <a:rPr lang="en-US" sz="1800" dirty="0" smtClean="0"/>
              <a:t>.</a:t>
            </a:r>
          </a:p>
          <a:p>
            <a:r>
              <a:rPr lang="en-US" sz="1800" dirty="0" smtClean="0"/>
              <a:t>HII regions were once molecular gas, but molecules broken apart, then atoms</a:t>
            </a:r>
          </a:p>
          <a:p>
            <a:r>
              <a:rPr lang="en-US" sz="1800" dirty="0" smtClean="0"/>
              <a:t>ionized and heated by UV radiation from newly formed massive stars.  Stellar winds </a:t>
            </a:r>
          </a:p>
          <a:p>
            <a:r>
              <a:rPr lang="en-US" sz="1800" dirty="0" smtClean="0"/>
              <a:t>can also disperse gas, but densities still high compared to most types of ISM gas.</a:t>
            </a:r>
            <a:endParaRPr lang="en-US" sz="1800" dirty="0"/>
          </a:p>
        </p:txBody>
      </p:sp>
      <p:sp>
        <p:nvSpPr>
          <p:cNvPr id="6" name="Slide Number Placeholder 5"/>
          <p:cNvSpPr>
            <a:spLocks noGrp="1"/>
          </p:cNvSpPr>
          <p:nvPr>
            <p:ph type="sldNum" sz="quarter" idx="12"/>
          </p:nvPr>
        </p:nvSpPr>
        <p:spPr/>
        <p:txBody>
          <a:bodyPr/>
          <a:lstStyle/>
          <a:p>
            <a:fld id="{EEB6B682-3F7A-4206-959A-0D90A20CD022}" type="slidenum">
              <a:rPr lang="en-US" smtClean="0">
                <a:solidFill>
                  <a:schemeClr val="bg2"/>
                </a:solidFill>
              </a:rPr>
              <a:pPr/>
              <a:t>20</a:t>
            </a:fld>
            <a:endParaRPr lang="en-US" dirty="0">
              <a:solidFill>
                <a:schemeClr val="bg2"/>
              </a:solidFill>
            </a:endParaRPr>
          </a:p>
        </p:txBody>
      </p:sp>
      <p:pic>
        <p:nvPicPr>
          <p:cNvPr id="2050" name="Picture 2" descr="http://oposite.stsci.edu/pubinfo/pr/97/orion/orion/lv3niihaoiii_r.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3575" y="2819400"/>
            <a:ext cx="3400425" cy="33528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53200" y="2362200"/>
            <a:ext cx="2445670" cy="338554"/>
          </a:xfrm>
          <a:prstGeom prst="rect">
            <a:avLst/>
          </a:prstGeom>
          <a:noFill/>
        </p:spPr>
        <p:txBody>
          <a:bodyPr wrap="none" rtlCol="0">
            <a:spAutoFit/>
          </a:bodyPr>
          <a:lstStyle/>
          <a:p>
            <a:r>
              <a:rPr lang="en-US" dirty="0" smtClean="0"/>
              <a:t>Hubble Space Telescope</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ext Box 2"/>
          <p:cNvSpPr txBox="1">
            <a:spLocks noChangeArrowheads="1"/>
          </p:cNvSpPr>
          <p:nvPr/>
        </p:nvSpPr>
        <p:spPr bwMode="auto">
          <a:xfrm>
            <a:off x="533400" y="420688"/>
            <a:ext cx="8001000" cy="2446824"/>
          </a:xfrm>
          <a:prstGeom prst="rect">
            <a:avLst/>
          </a:prstGeom>
          <a:noFill/>
          <a:ln w="9525">
            <a:noFill/>
            <a:miter lim="800000"/>
            <a:headEnd/>
            <a:tailEnd/>
          </a:ln>
          <a:effectLst/>
        </p:spPr>
        <p:txBody>
          <a:bodyPr>
            <a:spAutoFit/>
          </a:bodyPr>
          <a:lstStyle/>
          <a:p>
            <a:pPr indent="277813">
              <a:spcBef>
                <a:spcPct val="50000"/>
              </a:spcBef>
              <a:buFontTx/>
              <a:buChar char="•"/>
            </a:pPr>
            <a:r>
              <a:rPr lang="en-US" sz="1800" dirty="0"/>
              <a:t> UV energies are required to ionize the atoms</a:t>
            </a:r>
          </a:p>
          <a:p>
            <a:pPr indent="277813">
              <a:spcBef>
                <a:spcPct val="50000"/>
              </a:spcBef>
              <a:buFontTx/>
              <a:buChar char="•"/>
            </a:pPr>
            <a:r>
              <a:rPr lang="en-US" sz="1800" dirty="0"/>
              <a:t> Provided by hot and massive O, B </a:t>
            </a:r>
            <a:r>
              <a:rPr lang="en-US" sz="1800" dirty="0" smtClean="0"/>
              <a:t>stars (collisions rarely have enough                energy to ionize at these temperatures).  Gas warm and ionized only as long as these stars are there </a:t>
            </a:r>
            <a:r>
              <a:rPr lang="en-US" sz="1800" dirty="0" smtClean="0">
                <a:latin typeface="Times New Roman"/>
                <a:cs typeface="Times New Roman"/>
              </a:rPr>
              <a:t>~ </a:t>
            </a:r>
            <a:r>
              <a:rPr lang="en-US" sz="1800" dirty="0" smtClean="0">
                <a:latin typeface="+mn-lt"/>
                <a:cs typeface="Times New Roman"/>
              </a:rPr>
              <a:t>10</a:t>
            </a:r>
            <a:r>
              <a:rPr lang="en-US" sz="1800" baseline="30000" dirty="0" smtClean="0">
                <a:latin typeface="+mn-lt"/>
                <a:cs typeface="Times New Roman"/>
              </a:rPr>
              <a:t>7</a:t>
            </a:r>
            <a:r>
              <a:rPr lang="en-US" sz="1800" dirty="0" smtClean="0">
                <a:latin typeface="+mn-lt"/>
                <a:cs typeface="Times New Roman"/>
              </a:rPr>
              <a:t> years.  Low mass stars forming too, but short-lived high mass ones provide the best signposts of recent star formation.</a:t>
            </a:r>
            <a:endParaRPr lang="en-US" sz="1800" dirty="0">
              <a:latin typeface="+mn-lt"/>
            </a:endParaRPr>
          </a:p>
          <a:p>
            <a:pPr indent="277813">
              <a:spcBef>
                <a:spcPct val="50000"/>
              </a:spcBef>
              <a:buFontTx/>
              <a:buChar char="•"/>
            </a:pPr>
            <a:r>
              <a:rPr lang="en-US" sz="1800" dirty="0"/>
              <a:t> Dominant </a:t>
            </a:r>
            <a:r>
              <a:rPr lang="en-US" sz="1800" dirty="0" smtClean="0"/>
              <a:t>emission: </a:t>
            </a:r>
            <a:r>
              <a:rPr lang="en-US" sz="1800" dirty="0" err="1" smtClean="0"/>
              <a:t>Balmer</a:t>
            </a:r>
            <a:r>
              <a:rPr lang="el-GR" sz="1800" dirty="0" smtClean="0"/>
              <a:t> α</a:t>
            </a:r>
            <a:r>
              <a:rPr lang="en-US" sz="1800" dirty="0" smtClean="0"/>
              <a:t> (i.e. H</a:t>
            </a:r>
            <a:r>
              <a:rPr lang="el-GR" sz="1800" dirty="0" smtClean="0"/>
              <a:t>α</a:t>
            </a:r>
            <a:r>
              <a:rPr lang="en-US" sz="1800" dirty="0" smtClean="0"/>
              <a:t>), </a:t>
            </a:r>
            <a:r>
              <a:rPr lang="en-US" sz="1800" dirty="0"/>
              <a:t>at </a:t>
            </a:r>
            <a:r>
              <a:rPr lang="en-US" sz="1800" dirty="0">
                <a:sym typeface="Symbol" pitchFamily="18" charset="2"/>
              </a:rPr>
              <a:t> </a:t>
            </a:r>
            <a:r>
              <a:rPr lang="en-US" sz="1800" dirty="0"/>
              <a:t>= 656 nm. </a:t>
            </a:r>
            <a:r>
              <a:rPr lang="en-US" sz="1800" dirty="0" smtClean="0"/>
              <a:t>Gives red color.</a:t>
            </a:r>
            <a:endParaRPr lang="en-US" sz="1800" dirty="0"/>
          </a:p>
          <a:p>
            <a:pPr indent="277813">
              <a:spcBef>
                <a:spcPct val="50000"/>
              </a:spcBef>
              <a:buFontTx/>
              <a:buChar char="•"/>
            </a:pPr>
            <a:endParaRPr lang="en-US" sz="1800" dirty="0">
              <a:solidFill>
                <a:schemeClr val="tx1"/>
              </a:solidFill>
              <a:latin typeface="Times New Roman" pitchFamily="18" charset="0"/>
            </a:endParaRPr>
          </a:p>
        </p:txBody>
      </p:sp>
      <p:pic>
        <p:nvPicPr>
          <p:cNvPr id="279555" name="Picture 3" descr="figure 20-24"/>
          <p:cNvPicPr>
            <a:picLocks noChangeAspect="1" noChangeArrowheads="1"/>
          </p:cNvPicPr>
          <p:nvPr/>
        </p:nvPicPr>
        <p:blipFill>
          <a:blip r:embed="rId3" cstate="print"/>
          <a:srcRect/>
          <a:stretch>
            <a:fillRect/>
          </a:stretch>
        </p:blipFill>
        <p:spPr bwMode="auto">
          <a:xfrm>
            <a:off x="1600200" y="2590800"/>
            <a:ext cx="5791200" cy="3978275"/>
          </a:xfrm>
          <a:prstGeom prst="rect">
            <a:avLst/>
          </a:prstGeom>
          <a:noFill/>
        </p:spPr>
      </p:pic>
      <p:sp>
        <p:nvSpPr>
          <p:cNvPr id="6" name="Slide Number Placeholder 5"/>
          <p:cNvSpPr>
            <a:spLocks noGrp="1"/>
          </p:cNvSpPr>
          <p:nvPr>
            <p:ph type="sldNum" sz="quarter" idx="12"/>
          </p:nvPr>
        </p:nvSpPr>
        <p:spPr/>
        <p:txBody>
          <a:bodyPr/>
          <a:lstStyle/>
          <a:p>
            <a:fld id="{EEB6B682-3F7A-4206-959A-0D90A20CD022}" type="slidenum">
              <a:rPr lang="en-US" smtClean="0">
                <a:solidFill>
                  <a:schemeClr val="bg2"/>
                </a:solidFill>
              </a:rPr>
              <a:pPr/>
              <a:t>21</a:t>
            </a:fld>
            <a:endParaRPr lang="en-US">
              <a:solidFill>
                <a:schemeClr val="bg2"/>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597601" y="373000"/>
            <a:ext cx="6786720" cy="276999"/>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Lst>
            </a:pPr>
            <a:r>
              <a:rPr lang="en-GB" sz="1800" dirty="0" smtClean="0">
                <a:latin typeface="Arial" pitchFamily="34" charset="0"/>
                <a:cs typeface="Arial" pitchFamily="34" charset="0"/>
              </a:rPr>
              <a:t>H</a:t>
            </a:r>
            <a:r>
              <a:rPr lang="el-GR" sz="1800" dirty="0" smtClean="0">
                <a:latin typeface="Arial" pitchFamily="34" charset="0"/>
                <a:cs typeface="Arial" pitchFamily="34" charset="0"/>
              </a:rPr>
              <a:t>α</a:t>
            </a:r>
            <a:r>
              <a:rPr lang="en-US" sz="1800" dirty="0" smtClean="0">
                <a:latin typeface="Arial" pitchFamily="34" charset="0"/>
                <a:cs typeface="Arial" pitchFamily="34" charset="0"/>
              </a:rPr>
              <a:t> </a:t>
            </a:r>
            <a:r>
              <a:rPr lang="en-GB" sz="1800" dirty="0" smtClean="0">
                <a:latin typeface="Arial" pitchFamily="34" charset="0"/>
                <a:cs typeface="Arial" pitchFamily="34" charset="0"/>
              </a:rPr>
              <a:t>requires </a:t>
            </a:r>
            <a:r>
              <a:rPr lang="en-GB" sz="1800" dirty="0">
                <a:latin typeface="Arial" pitchFamily="34" charset="0"/>
                <a:cs typeface="Arial" pitchFamily="34" charset="0"/>
              </a:rPr>
              <a:t>H atoms, and isn't all the H ionized?  Not quite.</a:t>
            </a:r>
          </a:p>
        </p:txBody>
      </p:sp>
      <p:sp>
        <p:nvSpPr>
          <p:cNvPr id="23554" name="Oval 2"/>
          <p:cNvSpPr>
            <a:spLocks noChangeArrowheads="1"/>
          </p:cNvSpPr>
          <p:nvPr/>
        </p:nvSpPr>
        <p:spPr bwMode="auto">
          <a:xfrm>
            <a:off x="963361" y="1532321"/>
            <a:ext cx="168480" cy="177139"/>
          </a:xfrm>
          <a:prstGeom prst="ellipse">
            <a:avLst/>
          </a:prstGeom>
          <a:solidFill>
            <a:srgbClr val="00B8FF"/>
          </a:solidFill>
          <a:ln w="9525">
            <a:solidFill>
              <a:srgbClr val="000000"/>
            </a:solidFill>
            <a:round/>
            <a:headEnd/>
            <a:tailEnd/>
          </a:ln>
        </p:spPr>
        <p:txBody>
          <a:bodyPr wrap="none" lIns="82945" tIns="41473" rIns="82945" bIns="41473" anchor="ctr"/>
          <a:lstStyle/>
          <a:p>
            <a:endParaRPr lang="en-US"/>
          </a:p>
        </p:txBody>
      </p:sp>
      <p:sp>
        <p:nvSpPr>
          <p:cNvPr id="23555" name="Oval 3"/>
          <p:cNvSpPr>
            <a:spLocks noChangeArrowheads="1"/>
          </p:cNvSpPr>
          <p:nvPr/>
        </p:nvSpPr>
        <p:spPr bwMode="auto">
          <a:xfrm rot="10800000">
            <a:off x="1332001" y="2151587"/>
            <a:ext cx="185760" cy="175698"/>
          </a:xfrm>
          <a:prstGeom prst="ellipse">
            <a:avLst/>
          </a:prstGeom>
          <a:solidFill>
            <a:srgbClr val="FF0000"/>
          </a:solidFill>
          <a:ln w="9525">
            <a:solidFill>
              <a:srgbClr val="000000"/>
            </a:solidFill>
            <a:round/>
            <a:headEnd/>
            <a:tailEnd/>
          </a:ln>
        </p:spPr>
        <p:txBody>
          <a:bodyPr wrap="none" lIns="82945" tIns="41473" rIns="82945" bIns="41473" anchor="ctr"/>
          <a:lstStyle/>
          <a:p>
            <a:endParaRPr lang="en-US"/>
          </a:p>
        </p:txBody>
      </p:sp>
      <p:sp>
        <p:nvSpPr>
          <p:cNvPr id="23556" name="Oval 4"/>
          <p:cNvSpPr>
            <a:spLocks noChangeArrowheads="1"/>
          </p:cNvSpPr>
          <p:nvPr/>
        </p:nvSpPr>
        <p:spPr bwMode="auto">
          <a:xfrm>
            <a:off x="2419200" y="1728182"/>
            <a:ext cx="168480" cy="148336"/>
          </a:xfrm>
          <a:prstGeom prst="ellipse">
            <a:avLst/>
          </a:prstGeom>
          <a:solidFill>
            <a:srgbClr val="FF0000"/>
          </a:solidFill>
          <a:ln w="9525">
            <a:solidFill>
              <a:srgbClr val="000000"/>
            </a:solidFill>
            <a:round/>
            <a:headEnd/>
            <a:tailEnd/>
          </a:ln>
        </p:spPr>
        <p:txBody>
          <a:bodyPr wrap="none" lIns="82945" tIns="41473" rIns="82945" bIns="41473" anchor="ctr"/>
          <a:lstStyle/>
          <a:p>
            <a:endParaRPr lang="en-US"/>
          </a:p>
        </p:txBody>
      </p:sp>
      <p:sp>
        <p:nvSpPr>
          <p:cNvPr id="23557" name="Oval 5"/>
          <p:cNvSpPr>
            <a:spLocks noChangeArrowheads="1"/>
          </p:cNvSpPr>
          <p:nvPr/>
        </p:nvSpPr>
        <p:spPr bwMode="auto">
          <a:xfrm>
            <a:off x="1916641" y="2405052"/>
            <a:ext cx="168480" cy="156977"/>
          </a:xfrm>
          <a:prstGeom prst="ellipse">
            <a:avLst/>
          </a:prstGeom>
          <a:solidFill>
            <a:srgbClr val="00B8FF"/>
          </a:solidFill>
          <a:ln w="9525">
            <a:solidFill>
              <a:srgbClr val="000000"/>
            </a:solidFill>
            <a:round/>
            <a:headEnd/>
            <a:tailEnd/>
          </a:ln>
        </p:spPr>
        <p:txBody>
          <a:bodyPr wrap="none" lIns="82945" tIns="41473" rIns="82945" bIns="41473" anchor="ctr"/>
          <a:lstStyle/>
          <a:p>
            <a:endParaRPr lang="en-US"/>
          </a:p>
        </p:txBody>
      </p:sp>
      <p:sp>
        <p:nvSpPr>
          <p:cNvPr id="23558" name="Oval 6"/>
          <p:cNvSpPr>
            <a:spLocks noChangeArrowheads="1"/>
          </p:cNvSpPr>
          <p:nvPr/>
        </p:nvSpPr>
        <p:spPr bwMode="auto">
          <a:xfrm>
            <a:off x="2460961" y="2540427"/>
            <a:ext cx="146880" cy="131054"/>
          </a:xfrm>
          <a:prstGeom prst="ellipse">
            <a:avLst/>
          </a:prstGeom>
          <a:solidFill>
            <a:srgbClr val="FF0000"/>
          </a:solidFill>
          <a:ln w="9525">
            <a:solidFill>
              <a:srgbClr val="000000"/>
            </a:solidFill>
            <a:round/>
            <a:headEnd/>
            <a:tailEnd/>
          </a:ln>
        </p:spPr>
        <p:txBody>
          <a:bodyPr wrap="none" lIns="82945" tIns="41473" rIns="82945" bIns="41473" anchor="ctr"/>
          <a:lstStyle/>
          <a:p>
            <a:endParaRPr lang="en-US"/>
          </a:p>
        </p:txBody>
      </p:sp>
      <p:sp>
        <p:nvSpPr>
          <p:cNvPr id="23559" name="Oval 7"/>
          <p:cNvSpPr>
            <a:spLocks noChangeArrowheads="1"/>
          </p:cNvSpPr>
          <p:nvPr/>
        </p:nvSpPr>
        <p:spPr bwMode="auto">
          <a:xfrm>
            <a:off x="911521" y="2464099"/>
            <a:ext cx="168480" cy="177138"/>
          </a:xfrm>
          <a:prstGeom prst="ellipse">
            <a:avLst/>
          </a:prstGeom>
          <a:solidFill>
            <a:srgbClr val="00B8FF"/>
          </a:solidFill>
          <a:ln w="9525">
            <a:solidFill>
              <a:srgbClr val="000000"/>
            </a:solidFill>
            <a:round/>
            <a:headEnd/>
            <a:tailEnd/>
          </a:ln>
        </p:spPr>
        <p:txBody>
          <a:bodyPr wrap="none" lIns="82945" tIns="41473" rIns="82945" bIns="41473" anchor="ctr"/>
          <a:lstStyle/>
          <a:p>
            <a:endParaRPr lang="en-US"/>
          </a:p>
        </p:txBody>
      </p:sp>
      <p:sp>
        <p:nvSpPr>
          <p:cNvPr id="23560" name="Oval 8"/>
          <p:cNvSpPr>
            <a:spLocks noChangeArrowheads="1"/>
          </p:cNvSpPr>
          <p:nvPr/>
        </p:nvSpPr>
        <p:spPr bwMode="auto">
          <a:xfrm>
            <a:off x="1738080" y="1522241"/>
            <a:ext cx="178560" cy="156976"/>
          </a:xfrm>
          <a:prstGeom prst="ellipse">
            <a:avLst/>
          </a:prstGeom>
          <a:solidFill>
            <a:srgbClr val="00B8FF"/>
          </a:solidFill>
          <a:ln w="9525">
            <a:solidFill>
              <a:srgbClr val="000000"/>
            </a:solidFill>
            <a:round/>
            <a:headEnd/>
            <a:tailEnd/>
          </a:ln>
        </p:spPr>
        <p:txBody>
          <a:bodyPr wrap="none" lIns="82945" tIns="41473" rIns="82945" bIns="41473" anchor="ctr"/>
          <a:lstStyle/>
          <a:p>
            <a:endParaRPr lang="en-US"/>
          </a:p>
        </p:txBody>
      </p:sp>
      <p:sp>
        <p:nvSpPr>
          <p:cNvPr id="23561" name="Oval 9"/>
          <p:cNvSpPr>
            <a:spLocks noChangeArrowheads="1"/>
          </p:cNvSpPr>
          <p:nvPr/>
        </p:nvSpPr>
        <p:spPr bwMode="auto">
          <a:xfrm>
            <a:off x="2283840" y="2818376"/>
            <a:ext cx="168480" cy="148335"/>
          </a:xfrm>
          <a:prstGeom prst="ellipse">
            <a:avLst/>
          </a:prstGeom>
          <a:solidFill>
            <a:srgbClr val="FF0000"/>
          </a:solidFill>
          <a:ln w="9525">
            <a:solidFill>
              <a:srgbClr val="000000"/>
            </a:solidFill>
            <a:round/>
            <a:headEnd/>
            <a:tailEnd/>
          </a:ln>
        </p:spPr>
        <p:txBody>
          <a:bodyPr wrap="none" lIns="82945" tIns="41473" rIns="82945" bIns="41473" anchor="ctr"/>
          <a:lstStyle/>
          <a:p>
            <a:endParaRPr lang="en-US"/>
          </a:p>
        </p:txBody>
      </p:sp>
      <p:sp>
        <p:nvSpPr>
          <p:cNvPr id="23562" name="Oval 10"/>
          <p:cNvSpPr>
            <a:spLocks noChangeArrowheads="1"/>
          </p:cNvSpPr>
          <p:nvPr/>
        </p:nvSpPr>
        <p:spPr bwMode="auto">
          <a:xfrm>
            <a:off x="2702881" y="2209192"/>
            <a:ext cx="168480" cy="148336"/>
          </a:xfrm>
          <a:prstGeom prst="ellipse">
            <a:avLst/>
          </a:prstGeom>
          <a:solidFill>
            <a:srgbClr val="00B8FF"/>
          </a:solidFill>
          <a:ln w="9525">
            <a:solidFill>
              <a:srgbClr val="000000"/>
            </a:solidFill>
            <a:round/>
            <a:headEnd/>
            <a:tailEnd/>
          </a:ln>
        </p:spPr>
        <p:txBody>
          <a:bodyPr wrap="none" lIns="82945" tIns="41473" rIns="82945" bIns="41473" anchor="ctr"/>
          <a:lstStyle/>
          <a:p>
            <a:endParaRPr lang="en-US"/>
          </a:p>
        </p:txBody>
      </p:sp>
      <p:sp>
        <p:nvSpPr>
          <p:cNvPr id="23563" name="Oval 11"/>
          <p:cNvSpPr>
            <a:spLocks noChangeArrowheads="1"/>
          </p:cNvSpPr>
          <p:nvPr/>
        </p:nvSpPr>
        <p:spPr bwMode="auto">
          <a:xfrm>
            <a:off x="1162081" y="2926388"/>
            <a:ext cx="146880" cy="148336"/>
          </a:xfrm>
          <a:prstGeom prst="ellipse">
            <a:avLst/>
          </a:prstGeom>
          <a:solidFill>
            <a:srgbClr val="FF0000"/>
          </a:solidFill>
          <a:ln w="9525">
            <a:solidFill>
              <a:srgbClr val="000000"/>
            </a:solidFill>
            <a:round/>
            <a:headEnd/>
            <a:tailEnd/>
          </a:ln>
        </p:spPr>
        <p:txBody>
          <a:bodyPr wrap="none" lIns="82945" tIns="41473" rIns="82945" bIns="41473" anchor="ctr"/>
          <a:lstStyle/>
          <a:p>
            <a:endParaRPr lang="en-US"/>
          </a:p>
        </p:txBody>
      </p:sp>
      <p:sp>
        <p:nvSpPr>
          <p:cNvPr id="23564" name="Oval 12"/>
          <p:cNvSpPr>
            <a:spLocks noChangeArrowheads="1"/>
          </p:cNvSpPr>
          <p:nvPr/>
        </p:nvSpPr>
        <p:spPr bwMode="auto">
          <a:xfrm>
            <a:off x="3026880" y="1620170"/>
            <a:ext cx="146880" cy="138255"/>
          </a:xfrm>
          <a:prstGeom prst="ellipse">
            <a:avLst/>
          </a:prstGeom>
          <a:solidFill>
            <a:srgbClr val="FF0000"/>
          </a:solidFill>
          <a:ln w="9525">
            <a:solidFill>
              <a:srgbClr val="000000"/>
            </a:solidFill>
            <a:round/>
            <a:headEnd/>
            <a:tailEnd/>
          </a:ln>
        </p:spPr>
        <p:txBody>
          <a:bodyPr wrap="none" lIns="82945" tIns="41473" rIns="82945" bIns="41473" anchor="ctr"/>
          <a:lstStyle/>
          <a:p>
            <a:endParaRPr lang="en-US"/>
          </a:p>
        </p:txBody>
      </p:sp>
      <p:sp>
        <p:nvSpPr>
          <p:cNvPr id="23565" name="Oval 13"/>
          <p:cNvSpPr>
            <a:spLocks noChangeArrowheads="1"/>
          </p:cNvSpPr>
          <p:nvPr/>
        </p:nvSpPr>
        <p:spPr bwMode="auto">
          <a:xfrm>
            <a:off x="2874240" y="2798214"/>
            <a:ext cx="162720" cy="148335"/>
          </a:xfrm>
          <a:prstGeom prst="ellipse">
            <a:avLst/>
          </a:prstGeom>
          <a:solidFill>
            <a:srgbClr val="00B8FF"/>
          </a:solidFill>
          <a:ln w="9525">
            <a:solidFill>
              <a:srgbClr val="000000"/>
            </a:solidFill>
            <a:round/>
            <a:headEnd/>
            <a:tailEnd/>
          </a:ln>
        </p:spPr>
        <p:txBody>
          <a:bodyPr wrap="none" lIns="82945" tIns="41473" rIns="82945" bIns="41473" anchor="ctr"/>
          <a:lstStyle/>
          <a:p>
            <a:endParaRPr lang="en-US"/>
          </a:p>
        </p:txBody>
      </p:sp>
      <p:sp>
        <p:nvSpPr>
          <p:cNvPr id="23566" name="Oval 14"/>
          <p:cNvSpPr>
            <a:spLocks noChangeArrowheads="1"/>
          </p:cNvSpPr>
          <p:nvPr/>
        </p:nvSpPr>
        <p:spPr bwMode="auto">
          <a:xfrm rot="10800000">
            <a:off x="1635841" y="2731968"/>
            <a:ext cx="177120" cy="156976"/>
          </a:xfrm>
          <a:prstGeom prst="ellipse">
            <a:avLst/>
          </a:prstGeom>
          <a:solidFill>
            <a:srgbClr val="00B8FF"/>
          </a:solidFill>
          <a:ln w="9525">
            <a:solidFill>
              <a:srgbClr val="000000"/>
            </a:solidFill>
            <a:round/>
            <a:headEnd/>
            <a:tailEnd/>
          </a:ln>
        </p:spPr>
        <p:txBody>
          <a:bodyPr wrap="none" lIns="82945" tIns="41473" rIns="82945" bIns="41473" anchor="ctr"/>
          <a:lstStyle/>
          <a:p>
            <a:endParaRPr lang="en-US"/>
          </a:p>
        </p:txBody>
      </p:sp>
      <p:sp>
        <p:nvSpPr>
          <p:cNvPr id="23567" name="Oval 15"/>
          <p:cNvSpPr>
            <a:spLocks noChangeArrowheads="1"/>
          </p:cNvSpPr>
          <p:nvPr/>
        </p:nvSpPr>
        <p:spPr bwMode="auto">
          <a:xfrm>
            <a:off x="1454400" y="2562029"/>
            <a:ext cx="514080" cy="501173"/>
          </a:xfrm>
          <a:prstGeom prst="ellipse">
            <a:avLst/>
          </a:prstGeom>
          <a:noFill/>
          <a:ln w="9525">
            <a:solidFill>
              <a:srgbClr val="FF0000"/>
            </a:solidFill>
            <a:round/>
            <a:headEnd/>
            <a:tailEnd/>
          </a:ln>
        </p:spPr>
        <p:txBody>
          <a:bodyPr wrap="none" lIns="82945" tIns="41473" rIns="82945" bIns="41473" anchor="ctr"/>
          <a:lstStyle/>
          <a:p>
            <a:endParaRPr lang="en-US"/>
          </a:p>
        </p:txBody>
      </p:sp>
      <p:sp>
        <p:nvSpPr>
          <p:cNvPr id="23568" name="Oval 16"/>
          <p:cNvSpPr>
            <a:spLocks noChangeArrowheads="1"/>
          </p:cNvSpPr>
          <p:nvPr/>
        </p:nvSpPr>
        <p:spPr bwMode="auto">
          <a:xfrm rot="10800000">
            <a:off x="1510561" y="2533227"/>
            <a:ext cx="156960" cy="146895"/>
          </a:xfrm>
          <a:prstGeom prst="ellipse">
            <a:avLst/>
          </a:prstGeom>
          <a:solidFill>
            <a:srgbClr val="FF0000"/>
          </a:solidFill>
          <a:ln w="9525">
            <a:solidFill>
              <a:srgbClr val="000000"/>
            </a:solidFill>
            <a:round/>
            <a:headEnd/>
            <a:tailEnd/>
          </a:ln>
        </p:spPr>
        <p:txBody>
          <a:bodyPr wrap="none" lIns="82945" tIns="41473" rIns="82945" bIns="41473" anchor="ctr"/>
          <a:lstStyle/>
          <a:p>
            <a:endParaRPr lang="en-US"/>
          </a:p>
        </p:txBody>
      </p:sp>
      <p:sp>
        <p:nvSpPr>
          <p:cNvPr id="23569" name="Text Box 17"/>
          <p:cNvSpPr txBox="1">
            <a:spLocks noChangeArrowheads="1"/>
          </p:cNvSpPr>
          <p:nvPr/>
        </p:nvSpPr>
        <p:spPr bwMode="auto">
          <a:xfrm>
            <a:off x="691201" y="3348352"/>
            <a:ext cx="7918560" cy="553998"/>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800" dirty="0"/>
              <a:t>Once in a while, a proton and electron will rejoin to form H atom.</a:t>
            </a:r>
          </a:p>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800" dirty="0" smtClean="0"/>
              <a:t>Usually rejoins to a high </a:t>
            </a:r>
            <a:r>
              <a:rPr lang="en-GB" sz="1800" dirty="0"/>
              <a:t>energy level.  Then electron moves to lower levels.</a:t>
            </a:r>
          </a:p>
        </p:txBody>
      </p:sp>
      <p:sp>
        <p:nvSpPr>
          <p:cNvPr id="23570" name="Oval 18"/>
          <p:cNvSpPr>
            <a:spLocks noChangeArrowheads="1"/>
          </p:cNvSpPr>
          <p:nvPr/>
        </p:nvSpPr>
        <p:spPr bwMode="auto">
          <a:xfrm>
            <a:off x="1853281" y="4831708"/>
            <a:ext cx="168480" cy="156976"/>
          </a:xfrm>
          <a:prstGeom prst="ellipse">
            <a:avLst/>
          </a:prstGeom>
          <a:solidFill>
            <a:srgbClr val="00B8FF"/>
          </a:solidFill>
          <a:ln w="9525">
            <a:solidFill>
              <a:srgbClr val="000000"/>
            </a:solidFill>
            <a:round/>
            <a:headEnd/>
            <a:tailEnd/>
          </a:ln>
        </p:spPr>
        <p:txBody>
          <a:bodyPr wrap="none" lIns="82945" tIns="41473" rIns="82945" bIns="41473" anchor="ctr"/>
          <a:lstStyle/>
          <a:p>
            <a:endParaRPr lang="en-US"/>
          </a:p>
        </p:txBody>
      </p:sp>
      <p:sp>
        <p:nvSpPr>
          <p:cNvPr id="23571" name="Oval 19"/>
          <p:cNvSpPr>
            <a:spLocks noChangeArrowheads="1"/>
          </p:cNvSpPr>
          <p:nvPr/>
        </p:nvSpPr>
        <p:spPr bwMode="auto">
          <a:xfrm>
            <a:off x="1634400" y="4584002"/>
            <a:ext cx="639360" cy="639427"/>
          </a:xfrm>
          <a:prstGeom prst="ellipse">
            <a:avLst/>
          </a:prstGeom>
          <a:noFill/>
          <a:ln w="18360">
            <a:solidFill>
              <a:srgbClr val="FF0000"/>
            </a:solidFill>
            <a:round/>
            <a:headEnd/>
            <a:tailEnd/>
          </a:ln>
        </p:spPr>
        <p:txBody>
          <a:bodyPr wrap="none" lIns="82945" tIns="41473" rIns="82945" bIns="41473" anchor="ctr"/>
          <a:lstStyle/>
          <a:p>
            <a:endParaRPr lang="en-US"/>
          </a:p>
        </p:txBody>
      </p:sp>
      <p:sp>
        <p:nvSpPr>
          <p:cNvPr id="23572" name="Oval 20"/>
          <p:cNvSpPr>
            <a:spLocks noChangeArrowheads="1"/>
          </p:cNvSpPr>
          <p:nvPr/>
        </p:nvSpPr>
        <p:spPr bwMode="auto">
          <a:xfrm>
            <a:off x="1077120" y="4065548"/>
            <a:ext cx="1739520" cy="1677776"/>
          </a:xfrm>
          <a:prstGeom prst="ellipse">
            <a:avLst/>
          </a:prstGeom>
          <a:noFill/>
          <a:ln w="18360">
            <a:solidFill>
              <a:srgbClr val="FF0000"/>
            </a:solidFill>
            <a:round/>
            <a:headEnd/>
            <a:tailEnd/>
          </a:ln>
        </p:spPr>
        <p:txBody>
          <a:bodyPr wrap="none" lIns="82945" tIns="41473" rIns="82945" bIns="41473" anchor="ctr"/>
          <a:lstStyle/>
          <a:p>
            <a:endParaRPr lang="en-US"/>
          </a:p>
        </p:txBody>
      </p:sp>
      <p:sp>
        <p:nvSpPr>
          <p:cNvPr id="23573" name="Oval 21"/>
          <p:cNvSpPr>
            <a:spLocks noChangeArrowheads="1"/>
          </p:cNvSpPr>
          <p:nvPr/>
        </p:nvSpPr>
        <p:spPr bwMode="auto">
          <a:xfrm>
            <a:off x="1349281" y="4369419"/>
            <a:ext cx="1216800" cy="1127639"/>
          </a:xfrm>
          <a:prstGeom prst="ellipse">
            <a:avLst/>
          </a:prstGeom>
          <a:noFill/>
          <a:ln w="18360">
            <a:solidFill>
              <a:srgbClr val="FF0000"/>
            </a:solidFill>
            <a:round/>
            <a:headEnd/>
            <a:tailEnd/>
          </a:ln>
        </p:spPr>
        <p:txBody>
          <a:bodyPr wrap="none" lIns="82945" tIns="41473" rIns="82945" bIns="41473" anchor="ctr"/>
          <a:lstStyle/>
          <a:p>
            <a:endParaRPr lang="en-US"/>
          </a:p>
        </p:txBody>
      </p:sp>
      <p:sp>
        <p:nvSpPr>
          <p:cNvPr id="23574" name="Oval 22"/>
          <p:cNvSpPr>
            <a:spLocks noChangeArrowheads="1"/>
          </p:cNvSpPr>
          <p:nvPr/>
        </p:nvSpPr>
        <p:spPr bwMode="auto">
          <a:xfrm>
            <a:off x="1340641" y="4144756"/>
            <a:ext cx="168480" cy="148336"/>
          </a:xfrm>
          <a:prstGeom prst="ellipse">
            <a:avLst/>
          </a:prstGeom>
          <a:solidFill>
            <a:srgbClr val="FF0000"/>
          </a:solidFill>
          <a:ln w="9525">
            <a:solidFill>
              <a:srgbClr val="000000"/>
            </a:solidFill>
            <a:round/>
            <a:headEnd/>
            <a:tailEnd/>
          </a:ln>
        </p:spPr>
        <p:txBody>
          <a:bodyPr wrap="none" lIns="82945" tIns="41473" rIns="82945" bIns="41473" anchor="ctr"/>
          <a:lstStyle/>
          <a:p>
            <a:endParaRPr lang="en-US"/>
          </a:p>
        </p:txBody>
      </p:sp>
      <p:sp>
        <p:nvSpPr>
          <p:cNvPr id="23575" name="Line 23"/>
          <p:cNvSpPr>
            <a:spLocks noChangeShapeType="1"/>
          </p:cNvSpPr>
          <p:nvPr/>
        </p:nvSpPr>
        <p:spPr bwMode="auto">
          <a:xfrm>
            <a:off x="1602720" y="4163478"/>
            <a:ext cx="115200" cy="244826"/>
          </a:xfrm>
          <a:prstGeom prst="line">
            <a:avLst/>
          </a:prstGeom>
          <a:noFill/>
          <a:ln w="9525">
            <a:solidFill>
              <a:srgbClr val="FF0000"/>
            </a:solidFill>
            <a:round/>
            <a:headEnd/>
            <a:tailEnd type="triangle" w="med" len="med"/>
          </a:ln>
        </p:spPr>
        <p:txBody>
          <a:bodyPr lIns="82945" tIns="41473" rIns="82945" bIns="41473"/>
          <a:lstStyle/>
          <a:p>
            <a:endParaRPr lang="en-US"/>
          </a:p>
        </p:txBody>
      </p:sp>
      <p:sp>
        <p:nvSpPr>
          <p:cNvPr id="23576" name="Line 24"/>
          <p:cNvSpPr>
            <a:spLocks noChangeShapeType="1"/>
          </p:cNvSpPr>
          <p:nvPr/>
        </p:nvSpPr>
        <p:spPr bwMode="auto">
          <a:xfrm>
            <a:off x="1414081" y="4723696"/>
            <a:ext cx="263520" cy="63367"/>
          </a:xfrm>
          <a:prstGeom prst="line">
            <a:avLst/>
          </a:prstGeom>
          <a:noFill/>
          <a:ln w="9525">
            <a:solidFill>
              <a:srgbClr val="FF0000"/>
            </a:solidFill>
            <a:round/>
            <a:headEnd/>
            <a:tailEnd type="triangle" w="med" len="med"/>
          </a:ln>
        </p:spPr>
        <p:txBody>
          <a:bodyPr lIns="82945" tIns="41473" rIns="82945" bIns="41473"/>
          <a:lstStyle/>
          <a:p>
            <a:endParaRPr lang="en-US"/>
          </a:p>
        </p:txBody>
      </p:sp>
      <p:sp>
        <p:nvSpPr>
          <p:cNvPr id="23577" name="Text Box 25"/>
          <p:cNvSpPr txBox="1">
            <a:spLocks noChangeArrowheads="1"/>
          </p:cNvSpPr>
          <p:nvPr/>
        </p:nvSpPr>
        <p:spPr bwMode="auto">
          <a:xfrm>
            <a:off x="512640" y="5969428"/>
            <a:ext cx="7945559" cy="553998"/>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800" dirty="0"/>
              <a:t>Emits photon when it moves </a:t>
            </a:r>
            <a:r>
              <a:rPr lang="en-GB" sz="1800" dirty="0" smtClean="0"/>
              <a:t>downwards.  3-2 transition dominates optical emission.  Atom soon ionized again.</a:t>
            </a:r>
            <a:endParaRPr lang="en-GB" sz="1800" dirty="0"/>
          </a:p>
        </p:txBody>
      </p:sp>
      <p:sp>
        <p:nvSpPr>
          <p:cNvPr id="23578" name="Text Box 26"/>
          <p:cNvSpPr txBox="1">
            <a:spLocks noChangeArrowheads="1"/>
          </p:cNvSpPr>
          <p:nvPr/>
        </p:nvSpPr>
        <p:spPr bwMode="auto">
          <a:xfrm>
            <a:off x="3561120" y="1797309"/>
            <a:ext cx="2839679" cy="246221"/>
          </a:xfrm>
          <a:prstGeom prst="rect">
            <a:avLst/>
          </a:prstGeom>
          <a:noFill/>
          <a:ln w="9525">
            <a:noFill/>
            <a:miter lim="800000"/>
            <a:headEnd/>
            <a:tailEnd/>
          </a:ln>
        </p:spPr>
        <p:txBody>
          <a:bodyPr wrap="square" lIns="0" tIns="0" rIns="0" bIns="0">
            <a:spAutoFit/>
          </a:bodyPr>
          <a:lstStyle/>
          <a:p>
            <a:pPr>
              <a:buClr>
                <a:srgbClr val="000000"/>
              </a:buClr>
              <a:buSzPct val="45000"/>
              <a:tabLst>
                <a:tab pos="656650" algn="l"/>
                <a:tab pos="1313299" algn="l"/>
                <a:tab pos="1969949" algn="l"/>
              </a:tabLst>
            </a:pPr>
            <a:r>
              <a:rPr lang="en-GB" dirty="0"/>
              <a:t>Sea of protons and electrons</a:t>
            </a:r>
          </a:p>
        </p:txBody>
      </p:sp>
      <p:sp>
        <p:nvSpPr>
          <p:cNvPr id="30" name="Slide Number Placeholder 29"/>
          <p:cNvSpPr>
            <a:spLocks noGrp="1"/>
          </p:cNvSpPr>
          <p:nvPr>
            <p:ph type="sldNum" sz="quarter" idx="12"/>
          </p:nvPr>
        </p:nvSpPr>
        <p:spPr/>
        <p:txBody>
          <a:bodyPr/>
          <a:lstStyle/>
          <a:p>
            <a:fld id="{EEB6B682-3F7A-4206-959A-0D90A20CD022}" type="slidenum">
              <a:rPr lang="en-US" smtClean="0">
                <a:solidFill>
                  <a:schemeClr val="bg2"/>
                </a:solidFill>
              </a:rPr>
              <a:pPr/>
              <a:t>22</a:t>
            </a:fld>
            <a:endParaRPr lang="en-US" dirty="0">
              <a:solidFill>
                <a:schemeClr val="bg2"/>
              </a:solidFill>
            </a:endParaRP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www.eso.org/gallery/d/25039-4/phot-04e-03-normal.jpg"/>
          <p:cNvPicPr>
            <a:picLocks noChangeAspect="1" noChangeArrowheads="1"/>
          </p:cNvPicPr>
          <p:nvPr/>
        </p:nvPicPr>
        <p:blipFill>
          <a:blip r:embed="rId3" cstate="print"/>
          <a:srcRect b="14436"/>
          <a:stretch>
            <a:fillRect/>
          </a:stretch>
        </p:blipFill>
        <p:spPr bwMode="auto">
          <a:xfrm>
            <a:off x="1066800" y="1600200"/>
            <a:ext cx="6778523" cy="4537598"/>
          </a:xfrm>
          <a:prstGeom prst="rect">
            <a:avLst/>
          </a:prstGeom>
          <a:noFill/>
        </p:spPr>
      </p:pic>
      <p:sp>
        <p:nvSpPr>
          <p:cNvPr id="3" name="TextBox 2"/>
          <p:cNvSpPr txBox="1"/>
          <p:nvPr/>
        </p:nvSpPr>
        <p:spPr>
          <a:xfrm>
            <a:off x="685800" y="838200"/>
            <a:ext cx="8032968" cy="646331"/>
          </a:xfrm>
          <a:prstGeom prst="rect">
            <a:avLst/>
          </a:prstGeom>
          <a:noFill/>
        </p:spPr>
        <p:txBody>
          <a:bodyPr wrap="none" rtlCol="0">
            <a:spAutoFit/>
          </a:bodyPr>
          <a:lstStyle/>
          <a:p>
            <a:r>
              <a:rPr lang="en-US" sz="1800" dirty="0" smtClean="0"/>
              <a:t>Lines from other elements predominantly in ionized states.  </a:t>
            </a:r>
            <a:r>
              <a:rPr lang="en-US" sz="1800" u="sng" dirty="0" smtClean="0"/>
              <a:t>Radiation</a:t>
            </a:r>
            <a:r>
              <a:rPr lang="en-US" sz="1800" dirty="0" smtClean="0"/>
              <a:t> ionizes</a:t>
            </a:r>
          </a:p>
          <a:p>
            <a:r>
              <a:rPr lang="en-US" sz="1800" dirty="0" smtClean="0"/>
              <a:t>them, </a:t>
            </a:r>
            <a:r>
              <a:rPr lang="en-US" sz="1800" u="sng" dirty="0" smtClean="0"/>
              <a:t>collisions</a:t>
            </a:r>
            <a:r>
              <a:rPr lang="en-US" sz="1800" dirty="0" smtClean="0"/>
              <a:t> cause emission line in ion.</a:t>
            </a:r>
            <a:endParaRPr lang="en-US" sz="1800" dirty="0"/>
          </a:p>
        </p:txBody>
      </p:sp>
      <p:sp>
        <p:nvSpPr>
          <p:cNvPr id="6" name="Slide Number Placeholder 5"/>
          <p:cNvSpPr>
            <a:spLocks noGrp="1"/>
          </p:cNvSpPr>
          <p:nvPr>
            <p:ph type="sldNum" sz="quarter" idx="12"/>
          </p:nvPr>
        </p:nvSpPr>
        <p:spPr/>
        <p:txBody>
          <a:bodyPr/>
          <a:lstStyle/>
          <a:p>
            <a:fld id="{EEB6B682-3F7A-4206-959A-0D90A20CD022}"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578" name="Picture 2"/>
          <p:cNvPicPr>
            <a:picLocks noChangeAspect="1" noChangeArrowheads="1"/>
          </p:cNvPicPr>
          <p:nvPr/>
        </p:nvPicPr>
        <p:blipFill>
          <a:blip r:embed="rId3" cstate="print"/>
          <a:srcRect/>
          <a:stretch>
            <a:fillRect/>
          </a:stretch>
        </p:blipFill>
        <p:spPr bwMode="auto">
          <a:xfrm>
            <a:off x="5029200" y="1371600"/>
            <a:ext cx="4086225" cy="4759325"/>
          </a:xfrm>
          <a:prstGeom prst="rect">
            <a:avLst/>
          </a:prstGeom>
          <a:noFill/>
        </p:spPr>
      </p:pic>
      <p:pic>
        <p:nvPicPr>
          <p:cNvPr id="280579" name="Picture 3"/>
          <p:cNvPicPr>
            <a:picLocks noChangeAspect="1" noChangeArrowheads="1"/>
          </p:cNvPicPr>
          <p:nvPr/>
        </p:nvPicPr>
        <p:blipFill>
          <a:blip r:embed="rId4" cstate="print"/>
          <a:srcRect/>
          <a:stretch>
            <a:fillRect/>
          </a:stretch>
        </p:blipFill>
        <p:spPr bwMode="auto">
          <a:xfrm>
            <a:off x="228600" y="74613"/>
            <a:ext cx="4572000" cy="3449637"/>
          </a:xfrm>
          <a:prstGeom prst="rect">
            <a:avLst/>
          </a:prstGeom>
          <a:noFill/>
        </p:spPr>
      </p:pic>
      <p:sp>
        <p:nvSpPr>
          <p:cNvPr id="280580" name="Text Box 4"/>
          <p:cNvSpPr txBox="1">
            <a:spLocks noChangeArrowheads="1"/>
          </p:cNvSpPr>
          <p:nvPr/>
        </p:nvSpPr>
        <p:spPr bwMode="auto">
          <a:xfrm>
            <a:off x="762000" y="4114800"/>
            <a:ext cx="1905000" cy="346075"/>
          </a:xfrm>
          <a:prstGeom prst="rect">
            <a:avLst/>
          </a:prstGeom>
          <a:solidFill>
            <a:srgbClr val="FFF399"/>
          </a:solidFill>
          <a:ln w="9525">
            <a:solidFill>
              <a:schemeClr val="bg2"/>
            </a:solidFill>
            <a:miter lim="800000"/>
            <a:headEnd/>
            <a:tailEnd/>
          </a:ln>
          <a:effectLst/>
        </p:spPr>
        <p:txBody>
          <a:bodyPr>
            <a:spAutoFit/>
          </a:bodyPr>
          <a:lstStyle/>
          <a:p>
            <a:r>
              <a:rPr lang="en-US" b="1">
                <a:latin typeface="Arial" pitchFamily="34" charset="0"/>
              </a:rPr>
              <a:t>Lagoon Nebula</a:t>
            </a:r>
          </a:p>
        </p:txBody>
      </p:sp>
      <p:sp>
        <p:nvSpPr>
          <p:cNvPr id="280581" name="Text Box 5"/>
          <p:cNvSpPr txBox="1">
            <a:spLocks noChangeArrowheads="1"/>
          </p:cNvSpPr>
          <p:nvPr/>
        </p:nvSpPr>
        <p:spPr bwMode="auto">
          <a:xfrm>
            <a:off x="6324600" y="6283325"/>
            <a:ext cx="1905000" cy="346075"/>
          </a:xfrm>
          <a:prstGeom prst="rect">
            <a:avLst/>
          </a:prstGeom>
          <a:solidFill>
            <a:srgbClr val="FFF399"/>
          </a:solidFill>
          <a:ln w="9525">
            <a:solidFill>
              <a:schemeClr val="bg2"/>
            </a:solidFill>
            <a:miter lim="800000"/>
            <a:headEnd/>
            <a:tailEnd/>
          </a:ln>
          <a:effectLst/>
        </p:spPr>
        <p:txBody>
          <a:bodyPr>
            <a:spAutoFit/>
          </a:bodyPr>
          <a:lstStyle/>
          <a:p>
            <a:r>
              <a:rPr lang="en-US" b="1">
                <a:latin typeface="Arial" pitchFamily="34" charset="0"/>
              </a:rPr>
              <a:t>Tarantula Nebula</a:t>
            </a:r>
          </a:p>
        </p:txBody>
      </p:sp>
      <p:sp>
        <p:nvSpPr>
          <p:cNvPr id="8" name="Slide Number Placeholder 7"/>
          <p:cNvSpPr>
            <a:spLocks noGrp="1"/>
          </p:cNvSpPr>
          <p:nvPr>
            <p:ph type="sldNum" sz="quarter" idx="12"/>
          </p:nvPr>
        </p:nvSpPr>
        <p:spPr>
          <a:xfrm>
            <a:off x="6934200" y="6248400"/>
            <a:ext cx="1905000" cy="457200"/>
          </a:xfrm>
        </p:spPr>
        <p:txBody>
          <a:bodyPr/>
          <a:lstStyle/>
          <a:p>
            <a:fld id="{EEB6B682-3F7A-4206-959A-0D90A20CD022}" type="slidenum">
              <a:rPr lang="en-US" smtClean="0"/>
              <a:pPr/>
              <a:t>24</a:t>
            </a:fld>
            <a:endParaRPr lang="en-US" dirty="0"/>
          </a:p>
        </p:txBody>
      </p:sp>
      <p:sp>
        <p:nvSpPr>
          <p:cNvPr id="7" name="TextBox 6"/>
          <p:cNvSpPr txBox="1"/>
          <p:nvPr/>
        </p:nvSpPr>
        <p:spPr>
          <a:xfrm>
            <a:off x="228600" y="5207595"/>
            <a:ext cx="4648200" cy="923330"/>
          </a:xfrm>
          <a:prstGeom prst="rect">
            <a:avLst/>
          </a:prstGeom>
          <a:noFill/>
        </p:spPr>
        <p:txBody>
          <a:bodyPr wrap="square" rtlCol="0">
            <a:spAutoFit/>
          </a:bodyPr>
          <a:lstStyle/>
          <a:p>
            <a:r>
              <a:rPr lang="en-US" sz="1800" dirty="0" smtClean="0"/>
              <a:t>Stellar winds, turbulence and supernova explosions give HII regions complicated structure.</a:t>
            </a:r>
            <a:endParaRPr lang="en-US" sz="1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85800"/>
            <a:ext cx="7691593" cy="646331"/>
          </a:xfrm>
          <a:prstGeom prst="rect">
            <a:avLst/>
          </a:prstGeom>
          <a:noFill/>
        </p:spPr>
        <p:txBody>
          <a:bodyPr wrap="none" rtlCol="0">
            <a:spAutoFit/>
          </a:bodyPr>
          <a:lstStyle/>
          <a:p>
            <a:r>
              <a:rPr lang="en-US" sz="1800" dirty="0" smtClean="0"/>
              <a:t>Diffuse Ionized Gas in Milky Way (from Wisconsin H</a:t>
            </a:r>
            <a:r>
              <a:rPr lang="el-GR" sz="1800" dirty="0" smtClean="0"/>
              <a:t>α</a:t>
            </a:r>
            <a:r>
              <a:rPr lang="en-US" sz="1800" dirty="0" smtClean="0"/>
              <a:t> mapper (WHAM)).  </a:t>
            </a:r>
            <a:endParaRPr lang="en-US" sz="1800" dirty="0"/>
          </a:p>
          <a:p>
            <a:r>
              <a:rPr lang="en-US" sz="1800" dirty="0" smtClean="0"/>
              <a:t>Much of it quite filamentary.  Also see many HII regions.</a:t>
            </a:r>
            <a:endParaRPr lang="en-US" sz="1800" dirty="0"/>
          </a:p>
        </p:txBody>
      </p:sp>
      <p:sp>
        <p:nvSpPr>
          <p:cNvPr id="6" name="Slide Number Placeholder 5"/>
          <p:cNvSpPr>
            <a:spLocks noGrp="1"/>
          </p:cNvSpPr>
          <p:nvPr>
            <p:ph type="sldNum" sz="quarter" idx="12"/>
          </p:nvPr>
        </p:nvSpPr>
        <p:spPr/>
        <p:txBody>
          <a:bodyPr/>
          <a:lstStyle/>
          <a:p>
            <a:fld id="{EEB6B682-3F7A-4206-959A-0D90A20CD022}" type="slidenum">
              <a:rPr lang="en-US" smtClean="0"/>
              <a:pPr/>
              <a:t>25</a:t>
            </a:fld>
            <a:endParaRPr lang="en-US"/>
          </a:p>
        </p:txBody>
      </p:sp>
      <p:pic>
        <p:nvPicPr>
          <p:cNvPr id="2054" name="Picture 6" descr="[WHAM All-Sky H-alpha Survey]"/>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8200" y="1905000"/>
            <a:ext cx="7467600" cy="39078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4434" name="Group 2"/>
          <p:cNvGraphicFramePr>
            <a:graphicFrameLocks noGrp="1"/>
          </p:cNvGraphicFramePr>
          <p:nvPr>
            <p:extLst>
              <p:ext uri="{D42A27DB-BD31-4B8C-83A1-F6EECF244321}">
                <p14:modId xmlns:p14="http://schemas.microsoft.com/office/powerpoint/2010/main" val="1077261522"/>
              </p:ext>
            </p:extLst>
          </p:nvPr>
        </p:nvGraphicFramePr>
        <p:xfrm>
          <a:off x="304800" y="838200"/>
          <a:ext cx="8610600" cy="3541713"/>
        </p:xfrm>
        <a:graphic>
          <a:graphicData uri="http://schemas.openxmlformats.org/drawingml/2006/table">
            <a:tbl>
              <a:tblPr/>
              <a:tblGrid>
                <a:gridCol w="2054225"/>
                <a:gridCol w="3317875"/>
                <a:gridCol w="1420813"/>
                <a:gridCol w="1817687"/>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2"/>
                          </a:solidFill>
                          <a:effectLst/>
                          <a:latin typeface="Helvetica" charset="0"/>
                        </a:rPr>
                        <a:t>Component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Phase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 n(cm</a:t>
                      </a:r>
                      <a:r>
                        <a:rPr kumimoji="0" lang="en-US" sz="1800" b="1" i="0" u="none" strike="noStrike" cap="none" normalizeH="0" baseline="30000" smtClean="0">
                          <a:ln>
                            <a:noFill/>
                          </a:ln>
                          <a:solidFill>
                            <a:schemeClr val="bg2"/>
                          </a:solidFill>
                          <a:effectLst/>
                          <a:latin typeface="Helvetica" charset="0"/>
                        </a:rPr>
                        <a:t>-3</a:t>
                      </a:r>
                      <a:r>
                        <a:rPr kumimoji="0" lang="en-US" sz="1800" b="1" i="0" u="none" strike="noStrike" cap="none" normalizeH="0" baseline="0" smtClean="0">
                          <a:ln>
                            <a:noFill/>
                          </a:ln>
                          <a:solidFill>
                            <a:schemeClr val="bg2"/>
                          </a:solidFill>
                          <a:effectLst/>
                          <a:latin typeface="Helvetica"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Neutral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Cold (molecular)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3</a:t>
                      </a: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7</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Cool (atomic)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Warm (atomic)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8x10</a:t>
                      </a:r>
                      <a:r>
                        <a:rPr kumimoji="0" lang="en-US" sz="1800" b="0" i="0" u="none" strike="noStrike" cap="none" normalizeH="0" baseline="30000" smtClean="0">
                          <a:ln>
                            <a:noFill/>
                          </a:ln>
                          <a:solidFill>
                            <a:schemeClr val="bg2"/>
                          </a:solidFill>
                          <a:effectLst/>
                          <a:latin typeface="Helvetica" charset="0"/>
                        </a:rPr>
                        <a:t>3</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-1</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Ionized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Warm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4</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-2</a:t>
                      </a:r>
                      <a:r>
                        <a:rPr kumimoji="0" lang="en-US" sz="1800" b="0" i="0" u="none" strike="noStrike" cap="none" normalizeH="0" baseline="0" dirty="0" smtClean="0">
                          <a:ln>
                            <a:noFill/>
                          </a:ln>
                          <a:solidFill>
                            <a:schemeClr val="bg2"/>
                          </a:solidFill>
                          <a:effectLst/>
                          <a:latin typeface="Helvetica" charset="0"/>
                        </a:rPr>
                        <a:t>,10-10</a:t>
                      </a:r>
                      <a:r>
                        <a:rPr kumimoji="0" lang="en-US" sz="1800" b="0" i="0" u="none" strike="noStrike" cap="none" normalizeH="0" baseline="30000" dirty="0" smtClean="0">
                          <a:ln>
                            <a:noFill/>
                          </a:ln>
                          <a:solidFill>
                            <a:schemeClr val="bg2"/>
                          </a:solidFill>
                          <a:effectLst/>
                          <a:latin typeface="Helvetica" charset="0"/>
                        </a:rPr>
                        <a:t>4</a:t>
                      </a:r>
                      <a:endParaRPr kumimoji="0" lang="en-US" sz="1800" b="0" i="0" u="none" strike="noStrike" cap="none" normalizeH="0" baseline="0" dirty="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6</a:t>
                      </a:r>
                      <a:r>
                        <a:rPr kumimoji="0" lang="en-US" sz="1800" b="0" i="0" u="none" strike="noStrike" cap="none" normalizeH="0" baseline="0" dirty="0" smtClean="0">
                          <a:ln>
                            <a:noFill/>
                          </a:ln>
                          <a:solidFill>
                            <a:schemeClr val="bg2"/>
                          </a:solidFill>
                          <a:effectLst/>
                          <a:latin typeface="Helvetica" charset="0"/>
                        </a:rPr>
                        <a:t> – 10</a:t>
                      </a:r>
                      <a:r>
                        <a:rPr kumimoji="0" lang="en-US" sz="1800" b="0" i="0" u="none" strike="noStrike" cap="none" normalizeH="0" baseline="30000" dirty="0" smtClean="0">
                          <a:ln>
                            <a:noFill/>
                          </a:ln>
                          <a:solidFill>
                            <a:schemeClr val="bg2"/>
                          </a:solidFill>
                          <a:effectLst/>
                          <a:latin typeface="Helvetica"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-4</a:t>
                      </a: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-3</a:t>
                      </a:r>
                      <a:endParaRPr kumimoji="0" lang="en-US" sz="1800" b="0" i="0" u="none" strike="noStrike" cap="none" normalizeH="0" baseline="0" dirty="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r>
            </a:tbl>
          </a:graphicData>
        </a:graphic>
      </p:graphicFrame>
      <p:sp>
        <p:nvSpPr>
          <p:cNvPr id="274471" name="Oval 39"/>
          <p:cNvSpPr>
            <a:spLocks noChangeArrowheads="1"/>
          </p:cNvSpPr>
          <p:nvPr/>
        </p:nvSpPr>
        <p:spPr bwMode="auto">
          <a:xfrm>
            <a:off x="1905000" y="3657600"/>
            <a:ext cx="3352800" cy="685800"/>
          </a:xfrm>
          <a:prstGeom prst="ellipse">
            <a:avLst/>
          </a:prstGeom>
          <a:noFill/>
          <a:ln w="28575">
            <a:solidFill>
              <a:schemeClr val="hlink"/>
            </a:solidFill>
            <a:round/>
            <a:headEnd/>
            <a:tailEnd/>
          </a:ln>
          <a:effectLst/>
        </p:spPr>
        <p:txBody>
          <a:bodyPr wrap="none" anchor="ctr"/>
          <a:lstStyle/>
          <a:p>
            <a:endParaRPr lang="en-US"/>
          </a:p>
        </p:txBody>
      </p:sp>
      <p:sp>
        <p:nvSpPr>
          <p:cNvPr id="6" name="Slide Number Placeholder 5"/>
          <p:cNvSpPr>
            <a:spLocks noGrp="1"/>
          </p:cNvSpPr>
          <p:nvPr>
            <p:ph type="sldNum" sz="quarter" idx="12"/>
          </p:nvPr>
        </p:nvSpPr>
        <p:spPr/>
        <p:txBody>
          <a:bodyPr/>
          <a:lstStyle/>
          <a:p>
            <a:fld id="{9D420C67-7574-4AFA-B131-DB9936ED6A4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0" y="685800"/>
            <a:ext cx="2211494" cy="3046988"/>
          </a:xfrm>
          <a:prstGeom prst="rect">
            <a:avLst/>
          </a:prstGeom>
          <a:noFill/>
        </p:spPr>
        <p:txBody>
          <a:bodyPr wrap="square" rtlCol="0">
            <a:spAutoFit/>
          </a:bodyPr>
          <a:lstStyle/>
          <a:p>
            <a:r>
              <a:rPr lang="en-US" dirty="0" smtClean="0"/>
              <a:t>X-ray emission in galaxy Messier 101.  ISM emission from</a:t>
            </a:r>
          </a:p>
          <a:p>
            <a:r>
              <a:rPr lang="en-US" dirty="0" smtClean="0"/>
              <a:t>“</a:t>
            </a:r>
            <a:r>
              <a:rPr lang="en-US" dirty="0" err="1" smtClean="0"/>
              <a:t>Bremsstrahlung</a:t>
            </a:r>
            <a:r>
              <a:rPr lang="en-US" dirty="0" smtClean="0"/>
              <a:t>” process (also some line emission from highly ionized elements).  Hot regions probably heated by combination of many supernovae</a:t>
            </a:r>
          </a:p>
        </p:txBody>
      </p:sp>
      <p:pic>
        <p:nvPicPr>
          <p:cNvPr id="104452" name="Picture 4" descr="http://imagine.gsfc.nasa.gov/Images/news/chandra_big.gif"/>
          <p:cNvPicPr>
            <a:picLocks noChangeAspect="1" noChangeArrowheads="1"/>
          </p:cNvPicPr>
          <p:nvPr/>
        </p:nvPicPr>
        <p:blipFill>
          <a:blip r:embed="rId3" cstate="print"/>
          <a:srcRect l="3840" t="21600" r="3840" b="14400"/>
          <a:stretch>
            <a:fillRect/>
          </a:stretch>
        </p:blipFill>
        <p:spPr bwMode="auto">
          <a:xfrm>
            <a:off x="6148364" y="5162700"/>
            <a:ext cx="2919436" cy="1619100"/>
          </a:xfrm>
          <a:prstGeom prst="rect">
            <a:avLst/>
          </a:prstGeom>
          <a:noFill/>
        </p:spPr>
      </p:pic>
      <p:sp>
        <p:nvSpPr>
          <p:cNvPr id="5" name="TextBox 4"/>
          <p:cNvSpPr txBox="1"/>
          <p:nvPr/>
        </p:nvSpPr>
        <p:spPr>
          <a:xfrm>
            <a:off x="4495800" y="6197025"/>
            <a:ext cx="1518364" cy="584775"/>
          </a:xfrm>
          <a:prstGeom prst="rect">
            <a:avLst/>
          </a:prstGeom>
          <a:noFill/>
        </p:spPr>
        <p:txBody>
          <a:bodyPr wrap="none" rtlCol="0">
            <a:spAutoFit/>
          </a:bodyPr>
          <a:lstStyle/>
          <a:p>
            <a:r>
              <a:rPr lang="en-US" dirty="0" smtClean="0"/>
              <a:t>Chandra X-ray</a:t>
            </a:r>
          </a:p>
          <a:p>
            <a:r>
              <a:rPr lang="en-US" dirty="0" smtClean="0"/>
              <a:t>observatory</a:t>
            </a:r>
            <a:endParaRPr lang="en-US" dirty="0"/>
          </a:p>
        </p:txBody>
      </p:sp>
      <p:pic>
        <p:nvPicPr>
          <p:cNvPr id="104454" name="Picture 6" descr="http://chandra.harvard.edu/photo/2009/m101/m101.jp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4000"/>
                    </a14:imgEffect>
                  </a14:imgLayer>
                </a14:imgProps>
              </a:ext>
            </a:extLst>
          </a:blip>
          <a:srcRect/>
          <a:stretch>
            <a:fillRect/>
          </a:stretch>
        </p:blipFill>
        <p:spPr bwMode="auto">
          <a:xfrm>
            <a:off x="76200" y="76200"/>
            <a:ext cx="6619875" cy="5114925"/>
          </a:xfrm>
          <a:prstGeom prst="rect">
            <a:avLst/>
          </a:prstGeom>
          <a:noFill/>
        </p:spPr>
      </p:pic>
      <p:pic>
        <p:nvPicPr>
          <p:cNvPr id="7" name="Picture 2" descr="http://www.astro.wisc.edu/~bank/img/bremsstrahlung.jpg"/>
          <p:cNvPicPr>
            <a:picLocks noChangeAspect="1" noChangeArrowheads="1"/>
          </p:cNvPicPr>
          <p:nvPr/>
        </p:nvPicPr>
        <p:blipFill rotWithShape="1">
          <a:blip r:embed="rId6" cstate="print"/>
          <a:srcRect t="15555" b="4446"/>
          <a:stretch/>
        </p:blipFill>
        <p:spPr bwMode="auto">
          <a:xfrm>
            <a:off x="228600" y="5212080"/>
            <a:ext cx="3403600" cy="1645920"/>
          </a:xfrm>
          <a:prstGeom prst="rect">
            <a:avLst/>
          </a:prstGeom>
          <a:noFill/>
        </p:spPr>
      </p:pic>
      <p:sp>
        <p:nvSpPr>
          <p:cNvPr id="10" name="Slide Number Placeholder 9"/>
          <p:cNvSpPr>
            <a:spLocks noGrp="1"/>
          </p:cNvSpPr>
          <p:nvPr>
            <p:ph type="sldNum" sz="quarter" idx="12"/>
          </p:nvPr>
        </p:nvSpPr>
        <p:spPr>
          <a:xfrm>
            <a:off x="-1219200" y="6400800"/>
            <a:ext cx="1905000" cy="457200"/>
          </a:xfrm>
        </p:spPr>
        <p:txBody>
          <a:bodyPr/>
          <a:lstStyle/>
          <a:p>
            <a:fld id="{EEB6B682-3F7A-4206-959A-0D90A20CD022}"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685800" y="152400"/>
            <a:ext cx="7772400" cy="990600"/>
          </a:xfrm>
        </p:spPr>
        <p:txBody>
          <a:bodyPr/>
          <a:lstStyle/>
          <a:p>
            <a:r>
              <a:rPr lang="en-US" dirty="0"/>
              <a:t>Other ISM components</a:t>
            </a:r>
          </a:p>
        </p:txBody>
      </p:sp>
      <p:sp>
        <p:nvSpPr>
          <p:cNvPr id="283651" name="Rectangle 3"/>
          <p:cNvSpPr>
            <a:spLocks noGrp="1" noChangeArrowheads="1"/>
          </p:cNvSpPr>
          <p:nvPr>
            <p:ph type="body" idx="1"/>
          </p:nvPr>
        </p:nvSpPr>
        <p:spPr>
          <a:xfrm>
            <a:off x="457200" y="1295400"/>
            <a:ext cx="8458200" cy="4876800"/>
          </a:xfrm>
        </p:spPr>
        <p:txBody>
          <a:bodyPr/>
          <a:lstStyle/>
          <a:p>
            <a:r>
              <a:rPr lang="en-US" sz="1800" dirty="0" smtClean="0">
                <a:sym typeface="Symbol" pitchFamily="18" charset="2"/>
              </a:rPr>
              <a:t>Magnetic fields  (10</a:t>
            </a:r>
            <a:r>
              <a:rPr lang="en-US" sz="1800" baseline="30000" dirty="0" smtClean="0">
                <a:sym typeface="Symbol" pitchFamily="18" charset="2"/>
              </a:rPr>
              <a:t>-9 </a:t>
            </a:r>
            <a:r>
              <a:rPr lang="en-US" sz="1800" dirty="0" smtClean="0">
                <a:sym typeface="Symbol" pitchFamily="18" charset="2"/>
              </a:rPr>
              <a:t>-10</a:t>
            </a:r>
            <a:r>
              <a:rPr lang="en-US" sz="1800" baseline="30000" dirty="0" smtClean="0">
                <a:sym typeface="Symbol" pitchFamily="18" charset="2"/>
              </a:rPr>
              <a:t>-12</a:t>
            </a:r>
            <a:r>
              <a:rPr lang="en-US" sz="1800" dirty="0" smtClean="0">
                <a:sym typeface="Symbol" pitchFamily="18" charset="2"/>
              </a:rPr>
              <a:t> </a:t>
            </a:r>
            <a:r>
              <a:rPr lang="en-US" sz="1800" dirty="0" err="1" smtClean="0">
                <a:sym typeface="Symbol" pitchFamily="18" charset="2"/>
              </a:rPr>
              <a:t>Teslas</a:t>
            </a:r>
            <a:r>
              <a:rPr lang="en-US" sz="1800" dirty="0" smtClean="0">
                <a:sym typeface="Symbol" pitchFamily="18" charset="2"/>
              </a:rPr>
              <a:t>, widespread)</a:t>
            </a:r>
          </a:p>
          <a:p>
            <a:endParaRPr lang="en-US" sz="1800" dirty="0" smtClean="0">
              <a:sym typeface="Symbol" pitchFamily="18" charset="2"/>
            </a:endParaRPr>
          </a:p>
          <a:p>
            <a:r>
              <a:rPr lang="en-US" sz="1800" dirty="0" smtClean="0">
                <a:sym typeface="Symbol" pitchFamily="18" charset="2"/>
              </a:rPr>
              <a:t>Cosmic Rays	  (high energy particles, interact with magnetic fields  radio emission)</a:t>
            </a:r>
          </a:p>
          <a:p>
            <a:pPr>
              <a:buNone/>
            </a:pPr>
            <a:endParaRPr lang="en-US" sz="1800" dirty="0">
              <a:sym typeface="Symbol" pitchFamily="18" charset="2"/>
            </a:endParaRPr>
          </a:p>
          <a:p>
            <a:r>
              <a:rPr lang="en-US" sz="1800" dirty="0">
                <a:sym typeface="Symbol" pitchFamily="18" charset="2"/>
              </a:rPr>
              <a:t>Supernova remnants  	</a:t>
            </a:r>
            <a:r>
              <a:rPr lang="en-US" sz="1800" dirty="0" smtClean="0">
                <a:sym typeface="Symbol" pitchFamily="18" charset="2"/>
              </a:rPr>
              <a:t>(radio</a:t>
            </a:r>
            <a:r>
              <a:rPr lang="en-US" sz="1800" dirty="0">
                <a:sym typeface="Symbol" pitchFamily="18" charset="2"/>
              </a:rPr>
              <a:t>, optical, </a:t>
            </a:r>
            <a:r>
              <a:rPr lang="en-US" sz="1800" dirty="0" smtClean="0">
                <a:sym typeface="Symbol" pitchFamily="18" charset="2"/>
              </a:rPr>
              <a:t>x-ray – more later)</a:t>
            </a:r>
            <a:endParaRPr lang="en-US" sz="1800" dirty="0">
              <a:sym typeface="Symbol" pitchFamily="18" charset="2"/>
            </a:endParaRPr>
          </a:p>
          <a:p>
            <a:endParaRPr lang="en-US" sz="1800" dirty="0">
              <a:sym typeface="Symbol" pitchFamily="18" charset="2"/>
            </a:endParaRPr>
          </a:p>
          <a:p>
            <a:r>
              <a:rPr lang="en-US" sz="1800" dirty="0">
                <a:sym typeface="Symbol" pitchFamily="18" charset="2"/>
              </a:rPr>
              <a:t>Planetary Nebulae 	</a:t>
            </a:r>
            <a:r>
              <a:rPr lang="en-US" sz="1800" dirty="0" smtClean="0">
                <a:sym typeface="Symbol" pitchFamily="18" charset="2"/>
              </a:rPr>
              <a:t>(isolated </a:t>
            </a:r>
            <a:r>
              <a:rPr lang="en-US" sz="1800" dirty="0">
                <a:sym typeface="Symbol" pitchFamily="18" charset="2"/>
              </a:rPr>
              <a:t>objects – more </a:t>
            </a:r>
            <a:r>
              <a:rPr lang="en-US" sz="1800" dirty="0" smtClean="0">
                <a:sym typeface="Symbol" pitchFamily="18" charset="2"/>
              </a:rPr>
              <a:t>later)</a:t>
            </a:r>
          </a:p>
          <a:p>
            <a:endParaRPr lang="en-US" sz="1800" dirty="0" smtClean="0">
              <a:sym typeface="Symbol" pitchFamily="18" charset="2"/>
            </a:endParaRPr>
          </a:p>
          <a:p>
            <a:r>
              <a:rPr lang="en-US" sz="1800" dirty="0" smtClean="0">
                <a:sym typeface="Symbol" pitchFamily="18" charset="2"/>
              </a:rPr>
              <a:t>Reflection nebulae    (light scattered by dust – blue)</a:t>
            </a:r>
            <a:endParaRPr lang="en-US" sz="1800" dirty="0">
              <a:sym typeface="Symbol" pitchFamily="18" charset="2"/>
            </a:endParaRPr>
          </a:p>
        </p:txBody>
      </p:sp>
      <p:sp>
        <p:nvSpPr>
          <p:cNvPr id="6" name="Slide Number Placeholder 5"/>
          <p:cNvSpPr>
            <a:spLocks noGrp="1"/>
          </p:cNvSpPr>
          <p:nvPr>
            <p:ph type="sldNum" sz="quarter" idx="12"/>
          </p:nvPr>
        </p:nvSpPr>
        <p:spPr/>
        <p:txBody>
          <a:bodyPr/>
          <a:lstStyle/>
          <a:p>
            <a:fld id="{9D420C67-7574-4AFA-B131-DB9936ED6A4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3" name="Comment 3"/>
          <p:cNvSpPr>
            <a:spLocks noChangeArrowheads="1"/>
          </p:cNvSpPr>
          <p:nvPr/>
        </p:nvSpPr>
        <p:spPr bwMode="auto">
          <a:xfrm>
            <a:off x="4648200" y="5704582"/>
            <a:ext cx="3810000" cy="1077218"/>
          </a:xfrm>
          <a:prstGeom prst="rect">
            <a:avLst/>
          </a:prstGeom>
          <a:solidFill>
            <a:srgbClr val="FCFF91"/>
          </a:solidFill>
          <a:ln w="9525">
            <a:solidFill>
              <a:srgbClr val="000000"/>
            </a:solidFill>
            <a:miter lim="800000"/>
            <a:headEnd/>
            <a:tailEnd/>
          </a:ln>
          <a:effectLst>
            <a:outerShdw algn="ctr" rotWithShape="0">
              <a:srgbClr val="808080"/>
            </a:outerShdw>
          </a:effectLst>
        </p:spPr>
        <p:txBody>
          <a:bodyPr wrap="square">
            <a:spAutoFit/>
          </a:bodyPr>
          <a:lstStyle/>
          <a:p>
            <a:pPr>
              <a:spcBef>
                <a:spcPct val="50000"/>
              </a:spcBef>
            </a:pPr>
            <a:r>
              <a:rPr lang="en-US" b="1" dirty="0" smtClean="0">
                <a:solidFill>
                  <a:srgbClr val="000000"/>
                </a:solidFill>
                <a:latin typeface="Arial" pitchFamily="34" charset="0"/>
              </a:rPr>
              <a:t>Motivating star formation: we see young star clusters (and HII regions) embedded in regions of dense molecular gas </a:t>
            </a:r>
            <a:endParaRPr lang="en-US" dirty="0">
              <a:solidFill>
                <a:srgbClr val="000000"/>
              </a:solidFill>
              <a:latin typeface="Arial" pitchFamily="34" charset="0"/>
            </a:endParaRPr>
          </a:p>
        </p:txBody>
      </p:sp>
      <p:pic>
        <p:nvPicPr>
          <p:cNvPr id="5" name="Picture 2" descr="trapezium"/>
          <p:cNvPicPr>
            <a:picLocks noChangeAspect="1" noChangeArrowheads="1"/>
          </p:cNvPicPr>
          <p:nvPr/>
        </p:nvPicPr>
        <p:blipFill>
          <a:blip r:embed="rId3" cstate="print"/>
          <a:srcRect/>
          <a:stretch>
            <a:fillRect/>
          </a:stretch>
        </p:blipFill>
        <p:spPr bwMode="auto">
          <a:xfrm>
            <a:off x="1854587" y="1066800"/>
            <a:ext cx="5587226" cy="4495800"/>
          </a:xfrm>
          <a:prstGeom prst="rect">
            <a:avLst/>
          </a:prstGeom>
          <a:noFill/>
        </p:spPr>
      </p:pic>
      <p:sp>
        <p:nvSpPr>
          <p:cNvPr id="7" name="Slide Number Placeholder 6"/>
          <p:cNvSpPr>
            <a:spLocks noGrp="1"/>
          </p:cNvSpPr>
          <p:nvPr>
            <p:ph type="sldNum" sz="quarter" idx="12"/>
          </p:nvPr>
        </p:nvSpPr>
        <p:spPr>
          <a:xfrm>
            <a:off x="7010400" y="6400800"/>
            <a:ext cx="1905000" cy="457200"/>
          </a:xfrm>
        </p:spPr>
        <p:txBody>
          <a:bodyPr/>
          <a:lstStyle/>
          <a:p>
            <a:fld id="{EEB6B682-3F7A-4206-959A-0D90A20CD022}" type="slidenum">
              <a:rPr lang="en-US" smtClean="0"/>
              <a:pPr/>
              <a:t>29</a:t>
            </a:fld>
            <a:endParaRPr lang="en-US" dirty="0"/>
          </a:p>
        </p:txBody>
      </p:sp>
      <p:sp>
        <p:nvSpPr>
          <p:cNvPr id="6" name="Rectangle 2"/>
          <p:cNvSpPr txBox="1">
            <a:spLocks noChangeArrowheads="1"/>
          </p:cNvSpPr>
          <p:nvPr/>
        </p:nvSpPr>
        <p:spPr>
          <a:xfrm>
            <a:off x="685800" y="152400"/>
            <a:ext cx="7772400" cy="990600"/>
          </a:xfrm>
          <a:prstGeom prst="rect">
            <a:avLst/>
          </a:prstGeom>
        </p:spPr>
        <p:txBody>
          <a:bodyPr/>
          <a:lstStyle>
            <a:lvl1pPr algn="ctr" rtl="0" fontAlgn="base">
              <a:spcBef>
                <a:spcPct val="0"/>
              </a:spcBef>
              <a:spcAft>
                <a:spcPct val="0"/>
              </a:spcAft>
              <a:defRPr sz="3600">
                <a:solidFill>
                  <a:schemeClr val="bg2"/>
                </a:solidFill>
                <a:latin typeface="+mj-lt"/>
                <a:ea typeface="+mj-ea"/>
                <a:cs typeface="+mj-cs"/>
              </a:defRPr>
            </a:lvl1pPr>
            <a:lvl2pPr algn="ctr" rtl="0" fontAlgn="base">
              <a:spcBef>
                <a:spcPct val="0"/>
              </a:spcBef>
              <a:spcAft>
                <a:spcPct val="0"/>
              </a:spcAft>
              <a:defRPr sz="3600">
                <a:solidFill>
                  <a:schemeClr val="bg2"/>
                </a:solidFill>
                <a:latin typeface="Helvetica" charset="0"/>
              </a:defRPr>
            </a:lvl2pPr>
            <a:lvl3pPr algn="ctr" rtl="0" fontAlgn="base">
              <a:spcBef>
                <a:spcPct val="0"/>
              </a:spcBef>
              <a:spcAft>
                <a:spcPct val="0"/>
              </a:spcAft>
              <a:defRPr sz="3600">
                <a:solidFill>
                  <a:schemeClr val="bg2"/>
                </a:solidFill>
                <a:latin typeface="Helvetica" charset="0"/>
              </a:defRPr>
            </a:lvl3pPr>
            <a:lvl4pPr algn="ctr" rtl="0" fontAlgn="base">
              <a:spcBef>
                <a:spcPct val="0"/>
              </a:spcBef>
              <a:spcAft>
                <a:spcPct val="0"/>
              </a:spcAft>
              <a:defRPr sz="3600">
                <a:solidFill>
                  <a:schemeClr val="bg2"/>
                </a:solidFill>
                <a:latin typeface="Helvetica" charset="0"/>
              </a:defRPr>
            </a:lvl4pPr>
            <a:lvl5pPr algn="ctr" rtl="0" fontAlgn="base">
              <a:spcBef>
                <a:spcPct val="0"/>
              </a:spcBef>
              <a:spcAft>
                <a:spcPct val="0"/>
              </a:spcAft>
              <a:defRPr sz="3600">
                <a:solidFill>
                  <a:schemeClr val="bg2"/>
                </a:solidFill>
                <a:latin typeface="Helvetica" charset="0"/>
              </a:defRPr>
            </a:lvl5pPr>
            <a:lvl6pPr marL="457200" algn="ctr" rtl="0" fontAlgn="base">
              <a:spcBef>
                <a:spcPct val="0"/>
              </a:spcBef>
              <a:spcAft>
                <a:spcPct val="0"/>
              </a:spcAft>
              <a:defRPr sz="3600">
                <a:solidFill>
                  <a:schemeClr val="bg2"/>
                </a:solidFill>
                <a:latin typeface="Helvetica" charset="0"/>
              </a:defRPr>
            </a:lvl6pPr>
            <a:lvl7pPr marL="914400" algn="ctr" rtl="0" fontAlgn="base">
              <a:spcBef>
                <a:spcPct val="0"/>
              </a:spcBef>
              <a:spcAft>
                <a:spcPct val="0"/>
              </a:spcAft>
              <a:defRPr sz="3600">
                <a:solidFill>
                  <a:schemeClr val="bg2"/>
                </a:solidFill>
                <a:latin typeface="Helvetica" charset="0"/>
              </a:defRPr>
            </a:lvl7pPr>
            <a:lvl8pPr marL="1371600" algn="ctr" rtl="0" fontAlgn="base">
              <a:spcBef>
                <a:spcPct val="0"/>
              </a:spcBef>
              <a:spcAft>
                <a:spcPct val="0"/>
              </a:spcAft>
              <a:defRPr sz="3600">
                <a:solidFill>
                  <a:schemeClr val="bg2"/>
                </a:solidFill>
                <a:latin typeface="Helvetica" charset="0"/>
              </a:defRPr>
            </a:lvl8pPr>
            <a:lvl9pPr marL="1828800" algn="ctr" rtl="0" fontAlgn="base">
              <a:spcBef>
                <a:spcPct val="0"/>
              </a:spcBef>
              <a:spcAft>
                <a:spcPct val="0"/>
              </a:spcAft>
              <a:defRPr sz="3600">
                <a:solidFill>
                  <a:schemeClr val="bg2"/>
                </a:solidFill>
                <a:latin typeface="Helvetica" charset="0"/>
              </a:defRPr>
            </a:lvl9pPr>
          </a:lstStyle>
          <a:p>
            <a:r>
              <a:rPr lang="en-US" dirty="0" smtClean="0"/>
              <a:t>Star Formation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685800" y="228600"/>
            <a:ext cx="7772400" cy="914400"/>
          </a:xfrm>
        </p:spPr>
        <p:txBody>
          <a:bodyPr/>
          <a:lstStyle/>
          <a:p>
            <a:r>
              <a:rPr lang="en-US" dirty="0"/>
              <a:t>Dust particles</a:t>
            </a:r>
          </a:p>
        </p:txBody>
      </p:sp>
      <p:sp>
        <p:nvSpPr>
          <p:cNvPr id="249859" name="Rectangle 3"/>
          <p:cNvSpPr>
            <a:spLocks noGrp="1" noChangeArrowheads="1"/>
          </p:cNvSpPr>
          <p:nvPr>
            <p:ph type="body" idx="1"/>
          </p:nvPr>
        </p:nvSpPr>
        <p:spPr>
          <a:xfrm>
            <a:off x="533400" y="1295400"/>
            <a:ext cx="4648200" cy="4114800"/>
          </a:xfrm>
        </p:spPr>
        <p:txBody>
          <a:bodyPr/>
          <a:lstStyle/>
          <a:p>
            <a:pPr marL="169863" indent="-169863"/>
            <a:r>
              <a:rPr lang="en-US" dirty="0" smtClean="0"/>
              <a:t>Where there is gas, there is dust (except in hottest gas where dust may be destroyed).</a:t>
            </a:r>
          </a:p>
          <a:p>
            <a:pPr marL="169863" indent="-169863"/>
            <a:endParaRPr lang="en-US" dirty="0" smtClean="0"/>
          </a:p>
          <a:p>
            <a:pPr marL="169863" indent="-169863"/>
            <a:r>
              <a:rPr lang="en-US" dirty="0" smtClean="0"/>
              <a:t>Larger grains </a:t>
            </a:r>
            <a:r>
              <a:rPr lang="en-US" dirty="0"/>
              <a:t>with carbon, graphite, </a:t>
            </a:r>
            <a:r>
              <a:rPr lang="en-US" dirty="0" smtClean="0"/>
              <a:t>silicates, size ~ 10</a:t>
            </a:r>
            <a:r>
              <a:rPr lang="en-US" baseline="30000" dirty="0" smtClean="0"/>
              <a:t>-8</a:t>
            </a:r>
            <a:r>
              <a:rPr lang="en-US" dirty="0" smtClean="0"/>
              <a:t> -10</a:t>
            </a:r>
            <a:r>
              <a:rPr lang="en-US" baseline="30000" dirty="0" smtClean="0"/>
              <a:t>-6</a:t>
            </a:r>
            <a:r>
              <a:rPr lang="en-US" dirty="0" smtClean="0"/>
              <a:t> m</a:t>
            </a:r>
          </a:p>
          <a:p>
            <a:pPr marL="169863" indent="-169863">
              <a:buNone/>
            </a:pPr>
            <a:r>
              <a:rPr lang="en-US" dirty="0" smtClean="0"/>
              <a:t>   (vast majority of dust mass)</a:t>
            </a:r>
            <a:endParaRPr lang="en-US" dirty="0"/>
          </a:p>
          <a:p>
            <a:pPr marL="169863" indent="-169863"/>
            <a:endParaRPr lang="en-US" dirty="0"/>
          </a:p>
          <a:p>
            <a:pPr marL="169863" indent="-169863"/>
            <a:r>
              <a:rPr lang="en-US" dirty="0" smtClean="0"/>
              <a:t>Small grains/large molecules of</a:t>
            </a:r>
          </a:p>
          <a:p>
            <a:pPr marL="0" indent="0">
              <a:buNone/>
            </a:pPr>
            <a:r>
              <a:rPr lang="en-US" dirty="0" smtClean="0"/>
              <a:t>~ 50 - 10</a:t>
            </a:r>
            <a:r>
              <a:rPr lang="en-US" baseline="30000" dirty="0" smtClean="0"/>
              <a:t>3</a:t>
            </a:r>
            <a:r>
              <a:rPr lang="en-US" dirty="0" smtClean="0"/>
              <a:t> atoms (hydrocarbons)</a:t>
            </a:r>
            <a:endParaRPr lang="en-US" dirty="0"/>
          </a:p>
          <a:p>
            <a:pPr marL="169863" indent="-169863">
              <a:buFontTx/>
              <a:buNone/>
            </a:pPr>
            <a:endParaRPr lang="en-US" dirty="0"/>
          </a:p>
        </p:txBody>
      </p:sp>
      <p:sp>
        <p:nvSpPr>
          <p:cNvPr id="249861" name="Text Box 5"/>
          <p:cNvSpPr txBox="1">
            <a:spLocks noChangeArrowheads="1"/>
          </p:cNvSpPr>
          <p:nvPr/>
        </p:nvSpPr>
        <p:spPr bwMode="auto">
          <a:xfrm>
            <a:off x="533400" y="5029200"/>
            <a:ext cx="3657600" cy="707886"/>
          </a:xfrm>
          <a:prstGeom prst="rect">
            <a:avLst/>
          </a:prstGeom>
          <a:noFill/>
          <a:ln w="9525">
            <a:noFill/>
            <a:miter lim="800000"/>
            <a:headEnd/>
            <a:tailEnd/>
          </a:ln>
          <a:effectLst/>
        </p:spPr>
        <p:txBody>
          <a:bodyPr wrap="square">
            <a:spAutoFit/>
          </a:bodyPr>
          <a:lstStyle/>
          <a:p>
            <a:pPr indent="225425">
              <a:buFontTx/>
              <a:buChar char="•"/>
            </a:pPr>
            <a:r>
              <a:rPr lang="en-US" sz="2000" dirty="0" smtClean="0"/>
              <a:t>They cause “extinction” and  </a:t>
            </a:r>
          </a:p>
          <a:p>
            <a:r>
              <a:rPr lang="en-US" sz="2000" dirty="0" smtClean="0"/>
              <a:t>    “reddening”</a:t>
            </a:r>
          </a:p>
        </p:txBody>
      </p:sp>
      <p:sp>
        <p:nvSpPr>
          <p:cNvPr id="8" name="Slide Number Placeholder 7"/>
          <p:cNvSpPr>
            <a:spLocks noGrp="1"/>
          </p:cNvSpPr>
          <p:nvPr>
            <p:ph type="sldNum" sz="quarter" idx="12"/>
          </p:nvPr>
        </p:nvSpPr>
        <p:spPr>
          <a:xfrm>
            <a:off x="76200" y="6248400"/>
            <a:ext cx="457200" cy="457200"/>
          </a:xfrm>
        </p:spPr>
        <p:txBody>
          <a:bodyPr/>
          <a:lstStyle/>
          <a:p>
            <a:fld id="{9D420C67-7574-4AFA-B131-DB9936ED6A4B}" type="slidenum">
              <a:rPr lang="en-US" smtClean="0"/>
              <a:pPr/>
              <a:t>3</a:t>
            </a:fld>
            <a:endParaRPr lang="en-US" dirty="0"/>
          </a:p>
        </p:txBody>
      </p:sp>
      <p:pic>
        <p:nvPicPr>
          <p:cNvPr id="1026" name="Picture 2" descr="http://www.nature.com/nature/journal/v430/n7003/images/nature02862-f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845" y="3727618"/>
            <a:ext cx="3537155" cy="3130382"/>
          </a:xfrm>
          <a:prstGeom prst="rect">
            <a:avLst/>
          </a:prstGeom>
          <a:noFill/>
          <a:extLst>
            <a:ext uri="{909E8E84-426E-40DD-AFC4-6F175D3DCCD1}">
              <a14:hiddenFill xmlns:a14="http://schemas.microsoft.com/office/drawing/2010/main">
                <a:solidFill>
                  <a:srgbClr val="FFFFFF"/>
                </a:solidFill>
              </a14:hiddenFill>
            </a:ext>
          </a:extLst>
        </p:spPr>
      </p:pic>
      <p:pic>
        <p:nvPicPr>
          <p:cNvPr id="80898" name="Picture 2" descr="http://www.livescience.com/images/060727_cosmic_dust_02.jpg"/>
          <p:cNvPicPr>
            <a:picLocks noChangeAspect="1" noChangeArrowheads="1"/>
          </p:cNvPicPr>
          <p:nvPr/>
        </p:nvPicPr>
        <p:blipFill>
          <a:blip r:embed="rId4" cstate="print"/>
          <a:srcRect l="10338" t="8680" r="7385" b="10416"/>
          <a:stretch>
            <a:fillRect/>
          </a:stretch>
        </p:blipFill>
        <p:spPr bwMode="auto">
          <a:xfrm>
            <a:off x="5750145" y="1049917"/>
            <a:ext cx="3250554" cy="271926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266" name="Picture 2" descr="http://physics.uwyo.edu/~amonson/wiro/instruments/primefocus/wiroprime/pretty_pictures/M16_HaOIIIOII.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8000"/>
                    </a14:imgEffect>
                  </a14:imgLayer>
                </a14:imgProps>
              </a:ext>
            </a:extLst>
          </a:blip>
          <a:srcRect/>
          <a:stretch>
            <a:fillRect/>
          </a:stretch>
        </p:blipFill>
        <p:spPr bwMode="auto">
          <a:xfrm>
            <a:off x="152400" y="228600"/>
            <a:ext cx="3648802" cy="3276600"/>
          </a:xfrm>
          <a:prstGeom prst="rect">
            <a:avLst/>
          </a:prstGeom>
          <a:noFill/>
        </p:spPr>
      </p:pic>
      <p:pic>
        <p:nvPicPr>
          <p:cNvPr id="308226" name="Picture 2" descr="M16Full"/>
          <p:cNvPicPr>
            <a:picLocks noChangeAspect="1" noChangeArrowheads="1"/>
          </p:cNvPicPr>
          <p:nvPr/>
        </p:nvPicPr>
        <p:blipFill>
          <a:blip r:embed="rId5" cstate="print"/>
          <a:srcRect/>
          <a:stretch>
            <a:fillRect/>
          </a:stretch>
        </p:blipFill>
        <p:spPr bwMode="auto">
          <a:xfrm rot="1960729">
            <a:off x="3429000" y="838200"/>
            <a:ext cx="4598988" cy="5129213"/>
          </a:xfrm>
          <a:prstGeom prst="rect">
            <a:avLst/>
          </a:prstGeom>
          <a:noFill/>
        </p:spPr>
      </p:pic>
      <p:cxnSp>
        <p:nvCxnSpPr>
          <p:cNvPr id="8" name="Straight Arrow Connector 7"/>
          <p:cNvCxnSpPr/>
          <p:nvPr/>
        </p:nvCxnSpPr>
        <p:spPr bwMode="auto">
          <a:xfrm flipV="1">
            <a:off x="2133600" y="152400"/>
            <a:ext cx="2895600" cy="1219200"/>
          </a:xfrm>
          <a:prstGeom prst="straightConnector1">
            <a:avLst/>
          </a:prstGeom>
          <a:solidFill>
            <a:schemeClr val="accent1"/>
          </a:solidFill>
          <a:ln w="25400" cap="flat" cmpd="sng" algn="ctr">
            <a:solidFill>
              <a:schemeClr val="bg1">
                <a:lumMod val="60000"/>
                <a:lumOff val="40000"/>
              </a:schemeClr>
            </a:solidFill>
            <a:prstDash val="solid"/>
            <a:round/>
            <a:headEnd type="none" w="med" len="med"/>
            <a:tailEnd type="arrow"/>
          </a:ln>
          <a:effectLst/>
        </p:spPr>
      </p:cxnSp>
      <p:cxnSp>
        <p:nvCxnSpPr>
          <p:cNvPr id="9" name="Straight Arrow Connector 8"/>
          <p:cNvCxnSpPr/>
          <p:nvPr/>
        </p:nvCxnSpPr>
        <p:spPr bwMode="auto">
          <a:xfrm rot="16200000" flipH="1">
            <a:off x="1371600" y="2438400"/>
            <a:ext cx="1752600" cy="1143000"/>
          </a:xfrm>
          <a:prstGeom prst="straightConnector1">
            <a:avLst/>
          </a:prstGeom>
          <a:solidFill>
            <a:schemeClr val="accent1"/>
          </a:solidFill>
          <a:ln w="25400" cap="flat" cmpd="sng" algn="ctr">
            <a:solidFill>
              <a:schemeClr val="bg1">
                <a:lumMod val="60000"/>
                <a:lumOff val="40000"/>
              </a:schemeClr>
            </a:solidFill>
            <a:prstDash val="solid"/>
            <a:round/>
            <a:headEnd type="none" w="med" len="med"/>
            <a:tailEnd type="arrow"/>
          </a:ln>
          <a:effectLst/>
        </p:spPr>
      </p:cxnSp>
      <p:pic>
        <p:nvPicPr>
          <p:cNvPr id="39938" name="Picture 2" descr="http://bigpicture.typepad.com/writing/eagle_nebula.jpg"/>
          <p:cNvPicPr>
            <a:picLocks noChangeAspect="1" noChangeArrowheads="1"/>
          </p:cNvPicPr>
          <p:nvPr/>
        </p:nvPicPr>
        <p:blipFill>
          <a:blip r:embed="rId6" cstate="print"/>
          <a:srcRect l="19200" t="9600" r="22400" b="25600"/>
          <a:stretch>
            <a:fillRect/>
          </a:stretch>
        </p:blipFill>
        <p:spPr bwMode="auto">
          <a:xfrm rot="1719006">
            <a:off x="1478715" y="810555"/>
            <a:ext cx="4717930" cy="5234963"/>
          </a:xfrm>
          <a:prstGeom prst="rect">
            <a:avLst/>
          </a:prstGeom>
          <a:noFill/>
        </p:spPr>
      </p:pic>
      <p:sp>
        <p:nvSpPr>
          <p:cNvPr id="11" name="Slide Number Placeholder 10"/>
          <p:cNvSpPr>
            <a:spLocks noGrp="1"/>
          </p:cNvSpPr>
          <p:nvPr>
            <p:ph type="sldNum" sz="quarter" idx="12"/>
          </p:nvPr>
        </p:nvSpPr>
        <p:spPr/>
        <p:txBody>
          <a:bodyPr/>
          <a:lstStyle/>
          <a:p>
            <a:fld id="{EEB6B682-3F7A-4206-959A-0D90A20CD022}"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8226"/>
                                        </p:tgtEl>
                                        <p:attrNameLst>
                                          <p:attrName>style.visibility</p:attrName>
                                        </p:attrNameLst>
                                      </p:cBhvr>
                                      <p:to>
                                        <p:strVal val="visible"/>
                                      </p:to>
                                    </p:set>
                                    <p:anim calcmode="lin" valueType="num">
                                      <p:cBhvr additive="base">
                                        <p:cTn id="15" dur="500" fill="hold"/>
                                        <p:tgtEl>
                                          <p:spTgt spid="308226"/>
                                        </p:tgtEl>
                                        <p:attrNameLst>
                                          <p:attrName>ppt_x</p:attrName>
                                        </p:attrNameLst>
                                      </p:cBhvr>
                                      <p:tavLst>
                                        <p:tav tm="0">
                                          <p:val>
                                            <p:strVal val="#ppt_x"/>
                                          </p:val>
                                        </p:tav>
                                        <p:tav tm="100000">
                                          <p:val>
                                            <p:strVal val="#ppt_x"/>
                                          </p:val>
                                        </p:tav>
                                      </p:tavLst>
                                    </p:anim>
                                    <p:anim calcmode="lin" valueType="num">
                                      <p:cBhvr additive="base">
                                        <p:cTn id="16" dur="500" fill="hold"/>
                                        <p:tgtEl>
                                          <p:spTgt spid="3082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9938"/>
                                        </p:tgtEl>
                                        <p:attrNameLst>
                                          <p:attrName>style.visibility</p:attrName>
                                        </p:attrNameLst>
                                      </p:cBhvr>
                                      <p:to>
                                        <p:strVal val="visible"/>
                                      </p:to>
                                    </p:set>
                                    <p:anim calcmode="lin" valueType="num">
                                      <p:cBhvr additive="base">
                                        <p:cTn id="21" dur="500" fill="hold"/>
                                        <p:tgtEl>
                                          <p:spTgt spid="39938"/>
                                        </p:tgtEl>
                                        <p:attrNameLst>
                                          <p:attrName>ppt_x</p:attrName>
                                        </p:attrNameLst>
                                      </p:cBhvr>
                                      <p:tavLst>
                                        <p:tav tm="0">
                                          <p:val>
                                            <p:strVal val="#ppt_x"/>
                                          </p:val>
                                        </p:tav>
                                        <p:tav tm="100000">
                                          <p:val>
                                            <p:strVal val="#ppt_x"/>
                                          </p:val>
                                        </p:tav>
                                      </p:tavLst>
                                    </p:anim>
                                    <p:anim calcmode="lin" valueType="num">
                                      <p:cBhvr additive="base">
                                        <p:cTn id="22"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dirty="0"/>
              <a:t>Star </a:t>
            </a:r>
            <a:r>
              <a:rPr lang="en-US" dirty="0" smtClean="0"/>
              <a:t>formation</a:t>
            </a:r>
            <a:br>
              <a:rPr lang="en-US" dirty="0" smtClean="0"/>
            </a:br>
            <a:r>
              <a:rPr lang="en-US" sz="2400" dirty="0" smtClean="0"/>
              <a:t>(sections 18.3-18.8)</a:t>
            </a:r>
            <a:endParaRPr lang="en-US" sz="2400" dirty="0"/>
          </a:p>
        </p:txBody>
      </p:sp>
      <p:sp>
        <p:nvSpPr>
          <p:cNvPr id="307203" name="Rectangle 3"/>
          <p:cNvSpPr>
            <a:spLocks noGrp="1" noChangeArrowheads="1"/>
          </p:cNvSpPr>
          <p:nvPr>
            <p:ph type="body" idx="1"/>
          </p:nvPr>
        </p:nvSpPr>
        <p:spPr>
          <a:xfrm>
            <a:off x="685800" y="1219200"/>
            <a:ext cx="7772400" cy="1676400"/>
          </a:xfrm>
        </p:spPr>
        <p:txBody>
          <a:bodyPr/>
          <a:lstStyle/>
          <a:p>
            <a:r>
              <a:rPr lang="en-US" dirty="0"/>
              <a:t>Gravitational collapse</a:t>
            </a:r>
          </a:p>
          <a:p>
            <a:pPr lvl="1"/>
            <a:r>
              <a:rPr lang="en-US" dirty="0"/>
              <a:t>Start with a collection of matter (e.g. a molecular cloud) somewhere in space and let gravity work on it. What happens?</a:t>
            </a:r>
          </a:p>
          <a:p>
            <a:pPr lvl="1"/>
            <a:r>
              <a:rPr lang="en-US" dirty="0" smtClean="0"/>
              <a:t>It </a:t>
            </a:r>
            <a:r>
              <a:rPr lang="en-US" dirty="0"/>
              <a:t>will collapse eventually unless something </a:t>
            </a:r>
            <a:r>
              <a:rPr lang="en-US" dirty="0" smtClean="0"/>
              <a:t>resists it.</a:t>
            </a:r>
            <a:endParaRPr lang="en-US" dirty="0"/>
          </a:p>
        </p:txBody>
      </p:sp>
      <p:sp>
        <p:nvSpPr>
          <p:cNvPr id="6" name="TextBox 5"/>
          <p:cNvSpPr txBox="1"/>
          <p:nvPr/>
        </p:nvSpPr>
        <p:spPr>
          <a:xfrm>
            <a:off x="685800" y="5334000"/>
            <a:ext cx="7924800" cy="1323439"/>
          </a:xfrm>
          <a:prstGeom prst="rect">
            <a:avLst/>
          </a:prstGeom>
          <a:noFill/>
        </p:spPr>
        <p:txBody>
          <a:bodyPr wrap="square" rtlCol="0">
            <a:spAutoFit/>
          </a:bodyPr>
          <a:lstStyle/>
          <a:p>
            <a:pPr>
              <a:buFont typeface="Arial" pitchFamily="34" charset="0"/>
              <a:buChar char="•"/>
            </a:pPr>
            <a:r>
              <a:rPr lang="en-US" sz="2000" dirty="0" smtClean="0"/>
              <a:t>   Collapse if gravity stronger than these effects.</a:t>
            </a:r>
          </a:p>
          <a:p>
            <a:pPr>
              <a:buFont typeface="Arial" pitchFamily="34" charset="0"/>
              <a:buChar char="•"/>
            </a:pPr>
            <a:endParaRPr lang="en-US" sz="2000" dirty="0"/>
          </a:p>
          <a:p>
            <a:pPr>
              <a:buFont typeface="Arial" pitchFamily="34" charset="0"/>
              <a:buChar char="•"/>
            </a:pPr>
            <a:r>
              <a:rPr lang="en-US" sz="2000" dirty="0" smtClean="0"/>
              <a:t>   Some molecular clouds (or parts thereof) may be stable, others unstable to collapse (other parts may be being dispersed).</a:t>
            </a:r>
            <a:endParaRPr lang="en-US" sz="2000" dirty="0"/>
          </a:p>
        </p:txBody>
      </p:sp>
      <p:sp>
        <p:nvSpPr>
          <p:cNvPr id="5" name="Rectangle 3"/>
          <p:cNvSpPr txBox="1">
            <a:spLocks noChangeArrowheads="1"/>
          </p:cNvSpPr>
          <p:nvPr/>
        </p:nvSpPr>
        <p:spPr bwMode="auto">
          <a:xfrm>
            <a:off x="685800" y="2895600"/>
            <a:ext cx="7772400" cy="228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What can </a:t>
            </a:r>
            <a:r>
              <a:rPr lang="en-US" sz="2000" kern="0" dirty="0" smtClean="0">
                <a:latin typeface="+mn-lt"/>
              </a:rPr>
              <a:t>resist</a:t>
            </a:r>
            <a:r>
              <a:rPr kumimoji="0" lang="en-US" sz="2000" b="0" i="0" u="none" strike="noStrike" kern="0" cap="none" spc="0" normalizeH="0" baseline="0" noProof="0" dirty="0" smtClean="0">
                <a:ln>
                  <a:noFill/>
                </a:ln>
                <a:solidFill>
                  <a:schemeClr val="bg2"/>
                </a:solidFill>
                <a:effectLst/>
                <a:uLnTx/>
                <a:uFillTx/>
                <a:latin typeface="+mn-lt"/>
                <a:ea typeface="+mn-ea"/>
                <a:cs typeface="+mn-cs"/>
              </a:rPr>
              <a:t> gravitational collapse?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2"/>
                </a:solidFill>
                <a:effectLst/>
                <a:uLnTx/>
                <a:uFillTx/>
                <a:latin typeface="+mn-lt"/>
              </a:rPr>
              <a:t>Gas pressure (particles in collapsing gas run into each other)</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2"/>
                </a:solidFill>
                <a:effectLst/>
                <a:uLnTx/>
                <a:uFillTx/>
                <a:latin typeface="+mn-lt"/>
              </a:rPr>
              <a:t>Radiation pressure (if matter becomes hot enough)</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2"/>
                </a:solidFill>
                <a:effectLst/>
                <a:uLnTx/>
                <a:uFillTx/>
                <a:latin typeface="+mn-lt"/>
              </a:rPr>
              <a:t>Magnetic pressure </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2"/>
                </a:solidFill>
                <a:effectLst/>
                <a:uLnTx/>
                <a:uFillTx/>
                <a:latin typeface="+mn-lt"/>
              </a:rPr>
              <a:t>Angular momentum (keeps stuff spinning instead of collapsing)</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2"/>
                </a:solidFill>
                <a:effectLst/>
                <a:uLnTx/>
                <a:uFillTx/>
                <a:latin typeface="+mn-lt"/>
              </a:rPr>
              <a:t>Turbulence</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1800" kern="0" dirty="0" smtClean="0">
                <a:latin typeface="+mn-lt"/>
              </a:rPr>
              <a:t>Dispersal due to, e.g</a:t>
            </a:r>
            <a:r>
              <a:rPr lang="en-US" sz="1800" kern="0" dirty="0">
                <a:latin typeface="+mn-lt"/>
              </a:rPr>
              <a:t>.</a:t>
            </a:r>
            <a:r>
              <a:rPr lang="en-US" sz="1800" kern="0" dirty="0" smtClean="0">
                <a:latin typeface="+mn-lt"/>
              </a:rPr>
              <a:t>, winds or supernovae from existing stars</a:t>
            </a:r>
            <a:endParaRPr kumimoji="0" lang="en-US" sz="1800" b="0" i="0" u="none" strike="noStrike" kern="0" cap="none" spc="0" normalizeH="0" baseline="0" noProof="0" dirty="0" smtClean="0">
              <a:ln>
                <a:noFill/>
              </a:ln>
              <a:solidFill>
                <a:schemeClr val="bg2"/>
              </a:solidFill>
              <a:effectLst/>
              <a:uLnTx/>
              <a:uFillTx/>
              <a:latin typeface="+mn-lt"/>
            </a:endParaRPr>
          </a:p>
        </p:txBody>
      </p:sp>
      <p:sp>
        <p:nvSpPr>
          <p:cNvPr id="9" name="Slide Number Placeholder 8"/>
          <p:cNvSpPr>
            <a:spLocks noGrp="1"/>
          </p:cNvSpPr>
          <p:nvPr>
            <p:ph type="sldNum" sz="quarter" idx="12"/>
          </p:nvPr>
        </p:nvSpPr>
        <p:spPr/>
        <p:txBody>
          <a:bodyPr/>
          <a:lstStyle/>
          <a:p>
            <a:fld id="{9D420C67-7574-4AFA-B131-DB9936ED6A4B}"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lum contrast="12000"/>
          </a:blip>
          <a:srcRect/>
          <a:stretch>
            <a:fillRect/>
          </a:stretch>
        </p:blipFill>
        <p:spPr bwMode="auto">
          <a:xfrm>
            <a:off x="685800" y="4152900"/>
            <a:ext cx="7721600" cy="2476500"/>
          </a:xfrm>
          <a:prstGeom prst="rect">
            <a:avLst/>
          </a:prstGeom>
          <a:noFill/>
        </p:spPr>
      </p:pic>
      <p:sp>
        <p:nvSpPr>
          <p:cNvPr id="3" name="TextBox 2"/>
          <p:cNvSpPr txBox="1"/>
          <p:nvPr/>
        </p:nvSpPr>
        <p:spPr>
          <a:xfrm>
            <a:off x="1143001" y="304800"/>
            <a:ext cx="7010400" cy="4401205"/>
          </a:xfrm>
          <a:prstGeom prst="rect">
            <a:avLst/>
          </a:prstGeom>
          <a:noFill/>
        </p:spPr>
        <p:txBody>
          <a:bodyPr wrap="square" rtlCol="0">
            <a:spAutoFit/>
          </a:bodyPr>
          <a:lstStyle/>
          <a:p>
            <a:pPr>
              <a:buFont typeface="Arial" pitchFamily="34" charset="0"/>
              <a:buChar char="•"/>
            </a:pPr>
            <a:r>
              <a:rPr lang="en-US" sz="2000" dirty="0" smtClean="0"/>
              <a:t>  Coldest, densest ISM structures (most prone to collapse) are molecular clouds (yet how much denser is a star than a molecular cloud?)</a:t>
            </a:r>
          </a:p>
          <a:p>
            <a:pPr>
              <a:buFont typeface="Arial" pitchFamily="34" charset="0"/>
              <a:buChar char="•"/>
            </a:pPr>
            <a:endParaRPr lang="en-US" sz="2000" dirty="0"/>
          </a:p>
          <a:p>
            <a:pPr>
              <a:buFont typeface="Arial" pitchFamily="34" charset="0"/>
              <a:buChar char="•"/>
            </a:pPr>
            <a:r>
              <a:rPr lang="en-US" sz="2000" dirty="0" smtClean="0"/>
              <a:t>  Molecular clouds observed to be clumpy – structure on many scales</a:t>
            </a:r>
          </a:p>
          <a:p>
            <a:pPr>
              <a:buFont typeface="Arial" pitchFamily="34" charset="0"/>
              <a:buChar char="•"/>
            </a:pPr>
            <a:endParaRPr lang="en-US" sz="2000" dirty="0"/>
          </a:p>
          <a:p>
            <a:pPr>
              <a:buFont typeface="Arial" pitchFamily="34" charset="0"/>
              <a:buChar char="•"/>
            </a:pPr>
            <a:r>
              <a:rPr lang="en-US" sz="2000" dirty="0"/>
              <a:t> </a:t>
            </a:r>
            <a:r>
              <a:rPr lang="en-US" sz="2000" dirty="0" smtClean="0"/>
              <a:t> Clusters of new stars are observed in some of them</a:t>
            </a:r>
          </a:p>
          <a:p>
            <a:pPr>
              <a:buFont typeface="Arial" pitchFamily="34" charset="0"/>
              <a:buChar char="•"/>
            </a:pPr>
            <a:endParaRPr lang="en-US" sz="2000" dirty="0"/>
          </a:p>
          <a:p>
            <a:pPr>
              <a:buFont typeface="Arial" pitchFamily="34" charset="0"/>
              <a:buChar char="•"/>
            </a:pPr>
            <a:r>
              <a:rPr lang="en-US" sz="2000" dirty="0"/>
              <a:t> </a:t>
            </a:r>
            <a:r>
              <a:rPr lang="en-US" sz="2000" dirty="0" smtClean="0"/>
              <a:t> If a clumpy cloud does collapse, clumps eventually start collapsing on their own, and cloud fragments (Jeans 1902).  Fragments continue to collapse, they fragment, etc.</a:t>
            </a:r>
          </a:p>
          <a:p>
            <a:pPr>
              <a:buFont typeface="Arial" pitchFamily="34" charset="0"/>
              <a:buChar char="•"/>
            </a:pPr>
            <a:endParaRPr lang="en-US" sz="2000" dirty="0"/>
          </a:p>
          <a:p>
            <a:pPr>
              <a:buFont typeface="Arial" pitchFamily="34" charset="0"/>
              <a:buChar char="•"/>
            </a:pPr>
            <a:endParaRPr lang="en-US" sz="2000" dirty="0"/>
          </a:p>
        </p:txBody>
      </p:sp>
      <p:sp>
        <p:nvSpPr>
          <p:cNvPr id="4" name="TextBox 3"/>
          <p:cNvSpPr txBox="1"/>
          <p:nvPr/>
        </p:nvSpPr>
        <p:spPr>
          <a:xfrm>
            <a:off x="3048000" y="2667000"/>
            <a:ext cx="184731" cy="338554"/>
          </a:xfrm>
          <a:prstGeom prst="rect">
            <a:avLst/>
          </a:prstGeom>
          <a:noFill/>
        </p:spPr>
        <p:txBody>
          <a:bodyPr wrap="none" rtlCol="0">
            <a:spAutoFit/>
          </a:bodyPr>
          <a:lstStyle/>
          <a:p>
            <a:endParaRPr lang="en-US" dirty="0"/>
          </a:p>
        </p:txBody>
      </p:sp>
      <p:sp>
        <p:nvSpPr>
          <p:cNvPr id="7" name="Slide Number Placeholder 6"/>
          <p:cNvSpPr>
            <a:spLocks noGrp="1"/>
          </p:cNvSpPr>
          <p:nvPr>
            <p:ph type="sldNum" sz="quarter" idx="12"/>
          </p:nvPr>
        </p:nvSpPr>
        <p:spPr>
          <a:xfrm>
            <a:off x="7010400" y="6248400"/>
            <a:ext cx="1905000" cy="457200"/>
          </a:xfrm>
        </p:spPr>
        <p:txBody>
          <a:bodyPr/>
          <a:lstStyle/>
          <a:p>
            <a:fld id="{EEB6B682-3F7A-4206-959A-0D90A20CD022}"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cstate="print"/>
          <a:srcRect/>
          <a:stretch>
            <a:fillRect/>
          </a:stretch>
        </p:blipFill>
        <p:spPr bwMode="auto">
          <a:xfrm>
            <a:off x="354013" y="793750"/>
            <a:ext cx="3979862" cy="5884863"/>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a:stretch>
            <a:fillRect/>
          </a:stretch>
        </p:blipFill>
        <p:spPr bwMode="auto">
          <a:xfrm>
            <a:off x="5378450" y="1327150"/>
            <a:ext cx="3136900" cy="4935538"/>
          </a:xfrm>
          <a:prstGeom prst="rect">
            <a:avLst/>
          </a:prstGeom>
          <a:noFill/>
          <a:ln w="9525">
            <a:noFill/>
            <a:miter lim="800000"/>
            <a:headEnd/>
            <a:tailEnd/>
          </a:ln>
        </p:spPr>
      </p:pic>
      <p:sp>
        <p:nvSpPr>
          <p:cNvPr id="4" name="Line 3"/>
          <p:cNvSpPr>
            <a:spLocks noChangeShapeType="1"/>
          </p:cNvSpPr>
          <p:nvPr/>
        </p:nvSpPr>
        <p:spPr bwMode="auto">
          <a:xfrm flipV="1">
            <a:off x="1846263" y="1341438"/>
            <a:ext cx="3471862" cy="1390650"/>
          </a:xfrm>
          <a:prstGeom prst="line">
            <a:avLst/>
          </a:prstGeom>
          <a:noFill/>
          <a:ln w="9525">
            <a:solidFill>
              <a:srgbClr val="FFFF00"/>
            </a:solidFill>
            <a:round/>
            <a:headEnd/>
            <a:tailEnd type="triangle" w="med" len="med"/>
          </a:ln>
        </p:spPr>
        <p:txBody>
          <a:bodyPr/>
          <a:lstStyle/>
          <a:p>
            <a:endParaRPr lang="en-US"/>
          </a:p>
        </p:txBody>
      </p:sp>
      <p:sp>
        <p:nvSpPr>
          <p:cNvPr id="5" name="Line 4"/>
          <p:cNvSpPr>
            <a:spLocks noChangeShapeType="1"/>
          </p:cNvSpPr>
          <p:nvPr/>
        </p:nvSpPr>
        <p:spPr bwMode="auto">
          <a:xfrm>
            <a:off x="2185988" y="3748088"/>
            <a:ext cx="3197225" cy="2511425"/>
          </a:xfrm>
          <a:prstGeom prst="line">
            <a:avLst/>
          </a:prstGeom>
          <a:noFill/>
          <a:ln w="9525">
            <a:solidFill>
              <a:srgbClr val="FFFF00"/>
            </a:solidFill>
            <a:round/>
            <a:headEnd/>
            <a:tailEnd type="triangle" w="med" len="med"/>
          </a:ln>
        </p:spPr>
        <p:txBody>
          <a:bodyPr/>
          <a:lstStyle/>
          <a:p>
            <a:endParaRPr lang="en-US"/>
          </a:p>
        </p:txBody>
      </p:sp>
      <p:sp>
        <p:nvSpPr>
          <p:cNvPr id="6" name="Text Box 5"/>
          <p:cNvSpPr txBox="1">
            <a:spLocks noChangeArrowheads="1"/>
          </p:cNvSpPr>
          <p:nvPr/>
        </p:nvSpPr>
        <p:spPr bwMode="auto">
          <a:xfrm>
            <a:off x="5257800" y="76200"/>
            <a:ext cx="3886200" cy="1231106"/>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Lst>
            </a:pPr>
            <a:r>
              <a:rPr lang="en-GB" sz="2000" dirty="0" smtClean="0"/>
              <a:t>Map of CS emission in Orion </a:t>
            </a:r>
            <a:r>
              <a:rPr lang="en-GB" sz="2000" dirty="0"/>
              <a:t>molecular cloud, </a:t>
            </a:r>
            <a:r>
              <a:rPr lang="en-GB" sz="2000" dirty="0" smtClean="0"/>
              <a:t>showing fragments about 10</a:t>
            </a:r>
            <a:r>
              <a:rPr lang="en-GB" sz="2000" baseline="30000" dirty="0" smtClean="0"/>
              <a:t>2 </a:t>
            </a:r>
            <a:r>
              <a:rPr lang="en-GB" sz="2000" dirty="0" smtClean="0"/>
              <a:t>- 10</a:t>
            </a:r>
            <a:r>
              <a:rPr lang="en-GB" sz="2000" baseline="30000" dirty="0" smtClean="0"/>
              <a:t>3</a:t>
            </a:r>
            <a:r>
              <a:rPr lang="en-GB" sz="2000" dirty="0" smtClean="0"/>
              <a:t> </a:t>
            </a:r>
            <a:r>
              <a:rPr lang="en-GB" sz="2000" dirty="0"/>
              <a:t>x denser than average gas in cloud.</a:t>
            </a:r>
          </a:p>
        </p:txBody>
      </p:sp>
      <p:sp>
        <p:nvSpPr>
          <p:cNvPr id="9" name="Slide Number Placeholder 8"/>
          <p:cNvSpPr>
            <a:spLocks noGrp="1"/>
          </p:cNvSpPr>
          <p:nvPr>
            <p:ph type="sldNum" sz="quarter" idx="12"/>
          </p:nvPr>
        </p:nvSpPr>
        <p:spPr/>
        <p:txBody>
          <a:bodyPr/>
          <a:lstStyle/>
          <a:p>
            <a:fld id="{EEB6B682-3F7A-4206-959A-0D90A20CD022}"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body" idx="1"/>
          </p:nvPr>
        </p:nvSpPr>
        <p:spPr>
          <a:xfrm>
            <a:off x="1066800" y="685800"/>
            <a:ext cx="7010400" cy="685800"/>
          </a:xfrm>
        </p:spPr>
        <p:txBody>
          <a:bodyPr/>
          <a:lstStyle/>
          <a:p>
            <a:pPr>
              <a:buNone/>
            </a:pPr>
            <a:r>
              <a:rPr lang="en-US" sz="1800" dirty="0" smtClean="0"/>
              <a:t>Optically, such dense clumps might appear as dark “Bok globules”</a:t>
            </a:r>
            <a:endParaRPr lang="en-US" sz="1800" dirty="0"/>
          </a:p>
        </p:txBody>
      </p:sp>
      <p:pic>
        <p:nvPicPr>
          <p:cNvPr id="330755" name="Picture 3" descr="figure 20-08"/>
          <p:cNvPicPr>
            <a:picLocks noChangeAspect="1" noChangeArrowheads="1"/>
          </p:cNvPicPr>
          <p:nvPr/>
        </p:nvPicPr>
        <p:blipFill>
          <a:blip r:embed="rId3" cstate="print"/>
          <a:srcRect/>
          <a:stretch>
            <a:fillRect/>
          </a:stretch>
        </p:blipFill>
        <p:spPr bwMode="auto">
          <a:xfrm>
            <a:off x="1219200" y="1447800"/>
            <a:ext cx="6535396" cy="4343400"/>
          </a:xfrm>
          <a:prstGeom prst="rect">
            <a:avLst/>
          </a:prstGeom>
          <a:noFill/>
        </p:spPr>
      </p:pic>
      <p:sp>
        <p:nvSpPr>
          <p:cNvPr id="6" name="Slide Number Placeholder 5"/>
          <p:cNvSpPr>
            <a:spLocks noGrp="1"/>
          </p:cNvSpPr>
          <p:nvPr>
            <p:ph type="sldNum" sz="quarter" idx="12"/>
          </p:nvPr>
        </p:nvSpPr>
        <p:spPr/>
        <p:txBody>
          <a:bodyPr/>
          <a:lstStyle/>
          <a:p>
            <a:fld id="{9D420C67-7574-4AFA-B131-DB9936ED6A4B}"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1" name="Rectangle 3"/>
          <p:cNvSpPr>
            <a:spLocks noGrp="1" noChangeArrowheads="1"/>
          </p:cNvSpPr>
          <p:nvPr>
            <p:ph type="body" idx="4294967295"/>
          </p:nvPr>
        </p:nvSpPr>
        <p:spPr>
          <a:xfrm>
            <a:off x="381000" y="533400"/>
            <a:ext cx="7772400" cy="4343400"/>
          </a:xfrm>
        </p:spPr>
        <p:txBody>
          <a:bodyPr/>
          <a:lstStyle/>
          <a:p>
            <a:r>
              <a:rPr lang="en-US" dirty="0" smtClean="0"/>
              <a:t>Now follow one fragment</a:t>
            </a:r>
            <a:r>
              <a:rPr lang="en-US" dirty="0" smtClean="0">
                <a:sym typeface="Wingdings 2" pitchFamily="18" charset="2"/>
              </a:rPr>
              <a:t>.  Destined to form star (or binary, etc.)</a:t>
            </a:r>
            <a:endParaRPr lang="en-US" dirty="0">
              <a:sym typeface="Wingdings 2" pitchFamily="18" charset="2"/>
            </a:endParaRPr>
          </a:p>
          <a:p>
            <a:endParaRPr lang="en-US" dirty="0">
              <a:sym typeface="Wingdings 2" pitchFamily="18" charset="2"/>
            </a:endParaRPr>
          </a:p>
          <a:p>
            <a:r>
              <a:rPr lang="en-US" dirty="0">
                <a:sym typeface="Wingdings 2" pitchFamily="18" charset="2"/>
              </a:rPr>
              <a:t>First, gravity dominates and collapse </a:t>
            </a:r>
            <a:r>
              <a:rPr lang="en-US" dirty="0" smtClean="0">
                <a:sym typeface="Wingdings 2" pitchFamily="18" charset="2"/>
              </a:rPr>
              <a:t>is almost </a:t>
            </a:r>
            <a:r>
              <a:rPr lang="en-US" i="1" dirty="0" smtClean="0">
                <a:sym typeface="Wingdings 2" pitchFamily="18" charset="2"/>
              </a:rPr>
              <a:t>free-fall</a:t>
            </a:r>
            <a:r>
              <a:rPr lang="en-US" dirty="0" smtClean="0">
                <a:sym typeface="Wingdings 2" pitchFamily="18" charset="2"/>
              </a:rPr>
              <a:t>.  Fragment is gaining energy!  Energy shared and turned into random motions by collisions.  Energy initially escapes as radiation (in molecular rotational transitions), temperature rises little.  This stage takes millions of years.</a:t>
            </a:r>
            <a:endParaRPr lang="en-US" dirty="0">
              <a:sym typeface="Wingdings 2" pitchFamily="18" charset="2"/>
            </a:endParaRPr>
          </a:p>
          <a:p>
            <a:endParaRPr lang="en-US" dirty="0">
              <a:sym typeface="Wingdings 2" pitchFamily="18" charset="2"/>
            </a:endParaRPr>
          </a:p>
          <a:p>
            <a:r>
              <a:rPr lang="en-US" dirty="0" smtClean="0">
                <a:sym typeface="Wingdings 2" pitchFamily="18" charset="2"/>
              </a:rPr>
              <a:t>Once density high enough, radiation has trouble escaping, </a:t>
            </a:r>
            <a:r>
              <a:rPr lang="en-US" i="1" dirty="0" smtClean="0">
                <a:sym typeface="Wingdings 2" pitchFamily="18" charset="2"/>
              </a:rPr>
              <a:t>T  </a:t>
            </a:r>
            <a:r>
              <a:rPr lang="en-US" dirty="0" smtClean="0">
                <a:sym typeface="Wingdings 2" pitchFamily="18" charset="2"/>
              </a:rPr>
              <a:t>starts to rise, </a:t>
            </a:r>
            <a:r>
              <a:rPr lang="en-US" dirty="0">
                <a:sym typeface="Wingdings 2" pitchFamily="18" charset="2"/>
              </a:rPr>
              <a:t>pressure </a:t>
            </a:r>
            <a:r>
              <a:rPr lang="en-US" dirty="0" smtClean="0">
                <a:sym typeface="Wingdings 2" pitchFamily="18" charset="2"/>
              </a:rPr>
              <a:t>(</a:t>
            </a:r>
            <a:r>
              <a:rPr lang="en-US" i="1" dirty="0" smtClean="0">
                <a:sym typeface="Wingdings 2" pitchFamily="18" charset="2"/>
              </a:rPr>
              <a:t>P= </a:t>
            </a:r>
            <a:r>
              <a:rPr lang="en-US" i="1" dirty="0" err="1" smtClean="0">
                <a:sym typeface="Wingdings 2" pitchFamily="18" charset="2"/>
              </a:rPr>
              <a:t>nkT</a:t>
            </a:r>
            <a:r>
              <a:rPr lang="en-US" dirty="0" smtClean="0">
                <a:sym typeface="Wingdings 2" pitchFamily="18" charset="2"/>
              </a:rPr>
              <a:t>) begins </a:t>
            </a:r>
            <a:r>
              <a:rPr lang="en-US" dirty="0">
                <a:sym typeface="Wingdings 2" pitchFamily="18" charset="2"/>
              </a:rPr>
              <a:t>to slow </a:t>
            </a:r>
            <a:r>
              <a:rPr lang="en-US" dirty="0" smtClean="0">
                <a:sym typeface="Wingdings 2" pitchFamily="18" charset="2"/>
              </a:rPr>
              <a:t>collapse.  Spectrum starts to become blackbody (hot dense objects).</a:t>
            </a:r>
          </a:p>
          <a:p>
            <a:endParaRPr lang="en-US" dirty="0" smtClean="0">
              <a:sym typeface="Wingdings 2" pitchFamily="18" charset="2"/>
            </a:endParaRPr>
          </a:p>
          <a:p>
            <a:r>
              <a:rPr lang="en-US" dirty="0" smtClean="0">
                <a:sym typeface="Wingdings 2" pitchFamily="18" charset="2"/>
              </a:rPr>
              <a:t>Sources still cooler than stars, and generally embedded in much gas and dust – best seen in </a:t>
            </a:r>
            <a:r>
              <a:rPr lang="en-US" u="sng" dirty="0" smtClean="0">
                <a:sym typeface="Wingdings 2" pitchFamily="18" charset="2"/>
              </a:rPr>
              <a:t>infrared</a:t>
            </a:r>
            <a:r>
              <a:rPr lang="en-US" dirty="0" smtClean="0">
                <a:sym typeface="Wingdings 2" pitchFamily="18" charset="2"/>
              </a:rPr>
              <a:t> for both reasons.  But they become very luminous, driven by conversion of gravitational potential energy. </a:t>
            </a:r>
            <a:endParaRPr lang="en-US" dirty="0">
              <a:sym typeface="Wingdings 2" pitchFamily="18" charset="2"/>
            </a:endParaRPr>
          </a:p>
        </p:txBody>
      </p:sp>
      <p:sp>
        <p:nvSpPr>
          <p:cNvPr id="5" name="Slide Number Placeholder 4"/>
          <p:cNvSpPr>
            <a:spLocks noGrp="1"/>
          </p:cNvSpPr>
          <p:nvPr>
            <p:ph type="sldNum" sz="quarter" idx="12"/>
          </p:nvPr>
        </p:nvSpPr>
        <p:spPr/>
        <p:txBody>
          <a:bodyPr/>
          <a:lstStyle/>
          <a:p>
            <a:fld id="{EEB6B682-3F7A-4206-959A-0D90A20CD022}"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7000" contrast="16000"/>
                    </a14:imgEffect>
                  </a14:imgLayer>
                </a14:imgProps>
              </a:ext>
            </a:extLst>
          </a:blip>
          <a:srcRect/>
          <a:stretch>
            <a:fillRect/>
          </a:stretch>
        </p:blipFill>
        <p:spPr bwMode="auto">
          <a:xfrm>
            <a:off x="158400" y="570300"/>
            <a:ext cx="3481920" cy="3348352"/>
          </a:xfrm>
          <a:prstGeom prst="rect">
            <a:avLst/>
          </a:prstGeom>
          <a:noFill/>
        </p:spPr>
      </p:pic>
      <p:sp>
        <p:nvSpPr>
          <p:cNvPr id="21506" name="Text Box 2"/>
          <p:cNvSpPr txBox="1">
            <a:spLocks noChangeArrowheads="1"/>
          </p:cNvSpPr>
          <p:nvPr/>
        </p:nvSpPr>
        <p:spPr bwMode="auto">
          <a:xfrm>
            <a:off x="5181600" y="4953000"/>
            <a:ext cx="1919520" cy="246221"/>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Lst>
            </a:pPr>
            <a:r>
              <a:rPr lang="en-GB" dirty="0" smtClean="0"/>
              <a:t>near infrared</a:t>
            </a:r>
            <a:endParaRPr lang="en-GB" dirty="0"/>
          </a:p>
        </p:txBody>
      </p:sp>
      <p:sp>
        <p:nvSpPr>
          <p:cNvPr id="21507" name="Text Box 3"/>
          <p:cNvSpPr txBox="1">
            <a:spLocks noChangeArrowheads="1"/>
          </p:cNvSpPr>
          <p:nvPr/>
        </p:nvSpPr>
        <p:spPr bwMode="auto">
          <a:xfrm>
            <a:off x="1219200" y="4114800"/>
            <a:ext cx="1919520" cy="246221"/>
          </a:xfrm>
          <a:prstGeom prst="rect">
            <a:avLst/>
          </a:prstGeom>
          <a:noFill/>
          <a:ln w="9525">
            <a:noFill/>
            <a:miter lim="800000"/>
            <a:headEnd/>
            <a:tailEnd/>
          </a:ln>
        </p:spPr>
        <p:txBody>
          <a:bodyPr lIns="0" tIns="0" rIns="0" bIns="0">
            <a:spAutoFit/>
          </a:bodyPr>
          <a:lstStyle/>
          <a:p>
            <a:pPr>
              <a:buClr>
                <a:srgbClr val="000000"/>
              </a:buClr>
              <a:buSzPct val="45000"/>
              <a:tabLst>
                <a:tab pos="656650" algn="l"/>
                <a:tab pos="1313299" algn="l"/>
              </a:tabLst>
            </a:pPr>
            <a:r>
              <a:rPr lang="en-GB" dirty="0"/>
              <a:t>visible light</a:t>
            </a:r>
          </a:p>
        </p:txBody>
      </p:sp>
      <p:sp>
        <p:nvSpPr>
          <p:cNvPr id="21508" name="Text Box 4"/>
          <p:cNvSpPr txBox="1">
            <a:spLocks noChangeArrowheads="1"/>
          </p:cNvSpPr>
          <p:nvPr/>
        </p:nvSpPr>
        <p:spPr bwMode="auto">
          <a:xfrm>
            <a:off x="7542720" y="249147"/>
            <a:ext cx="1215360" cy="1231106"/>
          </a:xfrm>
          <a:prstGeom prst="rect">
            <a:avLst/>
          </a:prstGeom>
          <a:noFill/>
          <a:ln w="9525">
            <a:noFill/>
            <a:miter lim="800000"/>
            <a:headEnd/>
            <a:tailEnd/>
          </a:ln>
        </p:spPr>
        <p:txBody>
          <a:bodyPr lIns="0" tIns="0" rIns="0" bIns="0">
            <a:spAutoFit/>
          </a:bodyPr>
          <a:lstStyle/>
          <a:p>
            <a:pPr>
              <a:buClr>
                <a:srgbClr val="000000"/>
              </a:buClr>
              <a:buSzPct val="45000"/>
              <a:tabLst>
                <a:tab pos="656650" algn="l"/>
              </a:tabLst>
            </a:pPr>
            <a:r>
              <a:rPr lang="en-GB" sz="2000" dirty="0" err="1"/>
              <a:t>protostars</a:t>
            </a:r>
            <a:r>
              <a:rPr lang="en-GB" sz="2000" dirty="0"/>
              <a:t> not seen in visible light</a:t>
            </a:r>
          </a:p>
        </p:txBody>
      </p:sp>
      <p:pic>
        <p:nvPicPr>
          <p:cNvPr id="21510" name="Picture 6"/>
          <p:cNvPicPr>
            <a:picLocks noChangeAspect="1" noChangeArrowheads="1"/>
          </p:cNvPicPr>
          <p:nvPr/>
        </p:nvPicPr>
        <p:blipFill>
          <a:blip r:embed="rId5" cstate="print"/>
          <a:srcRect/>
          <a:stretch>
            <a:fillRect/>
          </a:stretch>
        </p:blipFill>
        <p:spPr bwMode="auto">
          <a:xfrm>
            <a:off x="3991680" y="656709"/>
            <a:ext cx="3438720" cy="4164917"/>
          </a:xfrm>
          <a:prstGeom prst="rect">
            <a:avLst/>
          </a:prstGeom>
          <a:noFill/>
        </p:spPr>
      </p:pic>
      <p:sp>
        <p:nvSpPr>
          <p:cNvPr id="21511" name="Line 7"/>
          <p:cNvSpPr>
            <a:spLocks noChangeShapeType="1"/>
          </p:cNvSpPr>
          <p:nvPr/>
        </p:nvSpPr>
        <p:spPr bwMode="auto">
          <a:xfrm flipH="1">
            <a:off x="5446080" y="762000"/>
            <a:ext cx="1564320" cy="263388"/>
          </a:xfrm>
          <a:prstGeom prst="line">
            <a:avLst/>
          </a:prstGeom>
          <a:noFill/>
          <a:ln w="25400">
            <a:solidFill>
              <a:srgbClr val="FFFF00"/>
            </a:solidFill>
            <a:round/>
            <a:headEnd/>
            <a:tailEnd type="triangle" w="med" len="med"/>
          </a:ln>
        </p:spPr>
        <p:txBody>
          <a:bodyPr lIns="82945" tIns="41473" rIns="82945" bIns="41473"/>
          <a:lstStyle/>
          <a:p>
            <a:endParaRPr lang="en-US"/>
          </a:p>
        </p:txBody>
      </p:sp>
      <p:sp>
        <p:nvSpPr>
          <p:cNvPr id="21512" name="Line 8"/>
          <p:cNvSpPr>
            <a:spLocks noChangeShapeType="1"/>
          </p:cNvSpPr>
          <p:nvPr/>
        </p:nvSpPr>
        <p:spPr bwMode="auto">
          <a:xfrm flipH="1">
            <a:off x="5300640" y="914400"/>
            <a:ext cx="1785960" cy="1267429"/>
          </a:xfrm>
          <a:prstGeom prst="line">
            <a:avLst/>
          </a:prstGeom>
          <a:noFill/>
          <a:ln w="25400">
            <a:solidFill>
              <a:srgbClr val="FFFF00"/>
            </a:solidFill>
            <a:round/>
            <a:headEnd/>
            <a:tailEnd type="triangle" w="med" len="med"/>
          </a:ln>
        </p:spPr>
        <p:txBody>
          <a:bodyPr lIns="82945" tIns="41473" rIns="82945" bIns="41473"/>
          <a:lstStyle/>
          <a:p>
            <a:endParaRPr lang="en-US"/>
          </a:p>
        </p:txBody>
      </p:sp>
      <p:sp>
        <p:nvSpPr>
          <p:cNvPr id="21513" name="Line 9"/>
          <p:cNvSpPr>
            <a:spLocks noChangeShapeType="1"/>
          </p:cNvSpPr>
          <p:nvPr/>
        </p:nvSpPr>
        <p:spPr bwMode="auto">
          <a:xfrm flipH="1">
            <a:off x="6441121" y="1066799"/>
            <a:ext cx="721679" cy="455441"/>
          </a:xfrm>
          <a:prstGeom prst="line">
            <a:avLst/>
          </a:prstGeom>
          <a:noFill/>
          <a:ln w="25400">
            <a:solidFill>
              <a:srgbClr val="FFFF00"/>
            </a:solidFill>
            <a:round/>
            <a:headEnd/>
            <a:tailEnd type="triangle" w="med" len="med"/>
          </a:ln>
        </p:spPr>
        <p:txBody>
          <a:bodyPr lIns="82945" tIns="41473" rIns="82945" bIns="41473"/>
          <a:lstStyle/>
          <a:p>
            <a:endParaRPr lang="en-US"/>
          </a:p>
        </p:txBody>
      </p:sp>
      <p:sp>
        <p:nvSpPr>
          <p:cNvPr id="11" name="TextBox 10"/>
          <p:cNvSpPr txBox="1"/>
          <p:nvPr/>
        </p:nvSpPr>
        <p:spPr>
          <a:xfrm>
            <a:off x="3429000" y="118646"/>
            <a:ext cx="1726755" cy="400110"/>
          </a:xfrm>
          <a:prstGeom prst="rect">
            <a:avLst/>
          </a:prstGeom>
          <a:noFill/>
        </p:spPr>
        <p:txBody>
          <a:bodyPr wrap="none" rtlCol="0">
            <a:spAutoFit/>
          </a:bodyPr>
          <a:lstStyle/>
          <a:p>
            <a:r>
              <a:rPr lang="en-US" sz="2000" dirty="0" smtClean="0"/>
              <a:t>Eagle Nebula</a:t>
            </a:r>
            <a:endParaRPr lang="en-US" sz="2000" dirty="0"/>
          </a:p>
        </p:txBody>
      </p:sp>
      <p:sp>
        <p:nvSpPr>
          <p:cNvPr id="15" name="Slide Number Placeholder 14"/>
          <p:cNvSpPr>
            <a:spLocks noGrp="1"/>
          </p:cNvSpPr>
          <p:nvPr>
            <p:ph type="sldNum" sz="quarter" idx="12"/>
          </p:nvPr>
        </p:nvSpPr>
        <p:spPr/>
        <p:txBody>
          <a:bodyPr/>
          <a:lstStyle/>
          <a:p>
            <a:fld id="{EEB6B682-3F7A-4206-959A-0D90A20CD022}" type="slidenum">
              <a:rPr lang="en-US" smtClean="0"/>
              <a:pPr/>
              <a:t>36</a:t>
            </a:fld>
            <a:endParaRPr lang="en-US"/>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Rectangle 3"/>
          <p:cNvSpPr>
            <a:spLocks noGrp="1" noChangeArrowheads="1"/>
          </p:cNvSpPr>
          <p:nvPr>
            <p:ph type="body" idx="4294967295"/>
          </p:nvPr>
        </p:nvSpPr>
        <p:spPr>
          <a:xfrm>
            <a:off x="228600" y="609600"/>
            <a:ext cx="4343400" cy="1524000"/>
          </a:xfrm>
        </p:spPr>
        <p:txBody>
          <a:bodyPr/>
          <a:lstStyle/>
          <a:p>
            <a:r>
              <a:rPr lang="en-US" dirty="0"/>
              <a:t>Initial rotation and conservation of angular momentum will cause the formation of a </a:t>
            </a:r>
            <a:r>
              <a:rPr lang="en-US" dirty="0" smtClean="0"/>
              <a:t>flattened disk around the forming star.  Disk material may</a:t>
            </a:r>
            <a:r>
              <a:rPr lang="en-US" dirty="0"/>
              <a:t> </a:t>
            </a:r>
            <a:r>
              <a:rPr lang="en-US" dirty="0" smtClean="0"/>
              <a:t>feed star (“accretion disk”).</a:t>
            </a:r>
          </a:p>
        </p:txBody>
      </p:sp>
      <p:pic>
        <p:nvPicPr>
          <p:cNvPr id="332804" name="Picture 4" descr="figure 07-12"/>
          <p:cNvPicPr>
            <a:picLocks noChangeAspect="1" noChangeArrowheads="1"/>
          </p:cNvPicPr>
          <p:nvPr/>
        </p:nvPicPr>
        <p:blipFill>
          <a:blip r:embed="rId3" cstate="print"/>
          <a:srcRect/>
          <a:stretch>
            <a:fillRect/>
          </a:stretch>
        </p:blipFill>
        <p:spPr bwMode="auto">
          <a:xfrm>
            <a:off x="4876800" y="990600"/>
            <a:ext cx="3794125" cy="5075238"/>
          </a:xfrm>
          <a:prstGeom prst="rect">
            <a:avLst/>
          </a:prstGeom>
          <a:noFill/>
        </p:spPr>
      </p:pic>
      <p:pic>
        <p:nvPicPr>
          <p:cNvPr id="332805" name="Picture 5" descr="figure 07-13b"/>
          <p:cNvPicPr>
            <a:picLocks noChangeAspect="1" noChangeArrowheads="1"/>
          </p:cNvPicPr>
          <p:nvPr/>
        </p:nvPicPr>
        <p:blipFill>
          <a:blip r:embed="rId4" cstate="print"/>
          <a:srcRect/>
          <a:stretch>
            <a:fillRect/>
          </a:stretch>
        </p:blipFill>
        <p:spPr bwMode="auto">
          <a:xfrm>
            <a:off x="228600" y="3048000"/>
            <a:ext cx="4586288" cy="3567113"/>
          </a:xfrm>
          <a:prstGeom prst="rect">
            <a:avLst/>
          </a:prstGeom>
          <a:noFill/>
        </p:spPr>
      </p:pic>
      <p:sp>
        <p:nvSpPr>
          <p:cNvPr id="6" name="TextBox 5"/>
          <p:cNvSpPr txBox="1"/>
          <p:nvPr/>
        </p:nvSpPr>
        <p:spPr>
          <a:xfrm>
            <a:off x="914400" y="2667000"/>
            <a:ext cx="3505200" cy="338554"/>
          </a:xfrm>
          <a:prstGeom prst="rect">
            <a:avLst/>
          </a:prstGeom>
          <a:noFill/>
        </p:spPr>
        <p:txBody>
          <a:bodyPr wrap="square" rtlCol="0">
            <a:spAutoFit/>
          </a:bodyPr>
          <a:lstStyle/>
          <a:p>
            <a:r>
              <a:rPr lang="en-US" dirty="0" smtClean="0"/>
              <a:t>We observe these now with HST!</a:t>
            </a:r>
            <a:endParaRPr lang="en-US" dirty="0"/>
          </a:p>
        </p:txBody>
      </p:sp>
      <p:sp>
        <p:nvSpPr>
          <p:cNvPr id="9" name="Slide Number Placeholder 8"/>
          <p:cNvSpPr>
            <a:spLocks noGrp="1"/>
          </p:cNvSpPr>
          <p:nvPr>
            <p:ph type="sldNum" sz="quarter" idx="12"/>
          </p:nvPr>
        </p:nvSpPr>
        <p:spPr/>
        <p:txBody>
          <a:bodyPr/>
          <a:lstStyle/>
          <a:p>
            <a:fld id="{EEB6B682-3F7A-4206-959A-0D90A20CD022}" type="slidenum">
              <a:rPr lang="en-US" smtClean="0"/>
              <a:pPr/>
              <a:t>37</a:t>
            </a:fld>
            <a:endParaRPr lang="en-US"/>
          </a:p>
        </p:txBody>
      </p:sp>
      <p:sp>
        <p:nvSpPr>
          <p:cNvPr id="10" name="TextBox 9"/>
          <p:cNvSpPr txBox="1"/>
          <p:nvPr/>
        </p:nvSpPr>
        <p:spPr>
          <a:xfrm>
            <a:off x="1219200" y="6400800"/>
            <a:ext cx="2730235" cy="307777"/>
          </a:xfrm>
          <a:prstGeom prst="rect">
            <a:avLst/>
          </a:prstGeom>
          <a:solidFill>
            <a:schemeClr val="accent1"/>
          </a:solidFill>
        </p:spPr>
        <p:txBody>
          <a:bodyPr wrap="none" rtlCol="0">
            <a:spAutoFit/>
          </a:bodyPr>
          <a:lstStyle/>
          <a:p>
            <a:r>
              <a:rPr lang="en-US" sz="1400" dirty="0" smtClean="0"/>
              <a:t>Orion.  Trapezium cluster on left</a:t>
            </a:r>
            <a:endParaRPr lang="en-US"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Rectangle 3"/>
          <p:cNvSpPr>
            <a:spLocks noGrp="1" noChangeArrowheads="1"/>
          </p:cNvSpPr>
          <p:nvPr>
            <p:ph type="body" idx="1"/>
          </p:nvPr>
        </p:nvSpPr>
        <p:spPr>
          <a:xfrm>
            <a:off x="381000" y="533400"/>
            <a:ext cx="4724400" cy="4800600"/>
          </a:xfrm>
        </p:spPr>
        <p:txBody>
          <a:bodyPr/>
          <a:lstStyle/>
          <a:p>
            <a:r>
              <a:rPr lang="en-US" dirty="0" smtClean="0">
                <a:sym typeface="Wingdings 2" pitchFamily="18" charset="2"/>
              </a:rPr>
              <a:t>At </a:t>
            </a:r>
            <a:r>
              <a:rPr lang="en-US" dirty="0">
                <a:sym typeface="Wingdings 2" pitchFamily="18" charset="2"/>
              </a:rPr>
              <a:t>some point the luminosity is large enough to blow away most of the surrounding </a:t>
            </a:r>
            <a:r>
              <a:rPr lang="en-US" dirty="0" smtClean="0">
                <a:sym typeface="Wingdings 2" pitchFamily="18" charset="2"/>
              </a:rPr>
              <a:t>gas.  Strong winds observed in </a:t>
            </a:r>
            <a:r>
              <a:rPr lang="en-US" dirty="0" err="1" smtClean="0">
                <a:sym typeface="Wingdings 2" pitchFamily="18" charset="2"/>
              </a:rPr>
              <a:t>protostars</a:t>
            </a:r>
            <a:r>
              <a:rPr lang="en-US" dirty="0" smtClean="0">
                <a:sym typeface="Wingdings 2" pitchFamily="18" charset="2"/>
              </a:rPr>
              <a:t> (“T </a:t>
            </a:r>
            <a:r>
              <a:rPr lang="en-US" dirty="0" err="1" smtClean="0">
                <a:sym typeface="Wingdings 2" pitchFamily="18" charset="2"/>
              </a:rPr>
              <a:t>Tauri</a:t>
            </a:r>
            <a:r>
              <a:rPr lang="en-US" dirty="0" smtClean="0">
                <a:sym typeface="Wingdings 2" pitchFamily="18" charset="2"/>
              </a:rPr>
              <a:t> stars” and “</a:t>
            </a:r>
            <a:r>
              <a:rPr lang="en-US" dirty="0" err="1" smtClean="0">
                <a:sym typeface="Wingdings 2" pitchFamily="18" charset="2"/>
              </a:rPr>
              <a:t>Herbig-Haro</a:t>
            </a:r>
            <a:r>
              <a:rPr lang="en-US" dirty="0" smtClean="0">
                <a:sym typeface="Wingdings 2" pitchFamily="18" charset="2"/>
              </a:rPr>
              <a:t> objects”).  Most gas never made it onto star. Planets may form in </a:t>
            </a:r>
            <a:r>
              <a:rPr lang="en-US" dirty="0" err="1" smtClean="0">
                <a:sym typeface="Wingdings 2" pitchFamily="18" charset="2"/>
              </a:rPr>
              <a:t>protostellar</a:t>
            </a:r>
            <a:r>
              <a:rPr lang="en-US" dirty="0" smtClean="0">
                <a:sym typeface="Wingdings 2" pitchFamily="18" charset="2"/>
              </a:rPr>
              <a:t> disk if it survives.</a:t>
            </a:r>
          </a:p>
          <a:p>
            <a:endParaRPr lang="en-US" dirty="0" smtClean="0">
              <a:sym typeface="Wingdings 2" pitchFamily="18" charset="2"/>
            </a:endParaRPr>
          </a:p>
          <a:p>
            <a:r>
              <a:rPr lang="en-US" dirty="0" smtClean="0">
                <a:sym typeface="Wingdings 2" pitchFamily="18" charset="2"/>
              </a:rPr>
              <a:t>Finally, </a:t>
            </a:r>
            <a:r>
              <a:rPr lang="en-US" dirty="0" err="1" smtClean="0">
                <a:sym typeface="Wingdings 2" pitchFamily="18" charset="2"/>
              </a:rPr>
              <a:t>protostar</a:t>
            </a:r>
            <a:r>
              <a:rPr lang="en-US" dirty="0" smtClean="0">
                <a:sym typeface="Wingdings 2" pitchFamily="18" charset="2"/>
              </a:rPr>
              <a:t> core hot enough to ignite nuclear H fusion.  It becomes a star.  Pressure from fusion stops collapse =&gt; stable.</a:t>
            </a:r>
          </a:p>
        </p:txBody>
      </p:sp>
      <p:pic>
        <p:nvPicPr>
          <p:cNvPr id="4" name="Picture 4" descr="figure 07-12"/>
          <p:cNvPicPr>
            <a:picLocks noChangeAspect="1" noChangeArrowheads="1"/>
          </p:cNvPicPr>
          <p:nvPr/>
        </p:nvPicPr>
        <p:blipFill>
          <a:blip r:embed="rId3" cstate="print"/>
          <a:srcRect/>
          <a:stretch>
            <a:fillRect/>
          </a:stretch>
        </p:blipFill>
        <p:spPr bwMode="auto">
          <a:xfrm>
            <a:off x="5181600" y="457200"/>
            <a:ext cx="3794125" cy="5075238"/>
          </a:xfrm>
          <a:prstGeom prst="rect">
            <a:avLst/>
          </a:prstGeom>
          <a:noFill/>
        </p:spPr>
      </p:pic>
      <p:sp>
        <p:nvSpPr>
          <p:cNvPr id="7" name="Slide Number Placeholder 6"/>
          <p:cNvSpPr>
            <a:spLocks noGrp="1"/>
          </p:cNvSpPr>
          <p:nvPr>
            <p:ph type="sldNum" sz="quarter" idx="12"/>
          </p:nvPr>
        </p:nvSpPr>
        <p:spPr/>
        <p:txBody>
          <a:bodyPr/>
          <a:lstStyle/>
          <a:p>
            <a:fld id="{9D420C67-7574-4AFA-B131-DB9936ED6A4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1" y="457200"/>
            <a:ext cx="8229600" cy="707886"/>
          </a:xfrm>
          <a:prstGeom prst="rect">
            <a:avLst/>
          </a:prstGeom>
          <a:noFill/>
        </p:spPr>
        <p:txBody>
          <a:bodyPr wrap="square" rtlCol="0">
            <a:spAutoFit/>
          </a:bodyPr>
          <a:lstStyle/>
          <a:p>
            <a:pPr>
              <a:buFont typeface="Arial" pitchFamily="34" charset="0"/>
              <a:buChar char="•"/>
            </a:pPr>
            <a:r>
              <a:rPr lang="en-US" sz="2000" dirty="0" smtClean="0"/>
              <a:t>  Once sufficiently hot and dense, can follow evolution on H-R diagram.  Theory worked out by Hayashi = &gt; Hayashi tracks.</a:t>
            </a:r>
            <a:endParaRPr lang="en-US" sz="2000" dirty="0"/>
          </a:p>
        </p:txBody>
      </p:sp>
      <p:sp>
        <p:nvSpPr>
          <p:cNvPr id="4" name="TextBox 3"/>
          <p:cNvSpPr txBox="1"/>
          <p:nvPr/>
        </p:nvSpPr>
        <p:spPr>
          <a:xfrm>
            <a:off x="533400" y="1600200"/>
            <a:ext cx="3124200" cy="2554545"/>
          </a:xfrm>
          <a:prstGeom prst="rect">
            <a:avLst/>
          </a:prstGeom>
          <a:noFill/>
        </p:spPr>
        <p:txBody>
          <a:bodyPr wrap="square" rtlCol="0">
            <a:spAutoFit/>
          </a:bodyPr>
          <a:lstStyle/>
          <a:p>
            <a:pPr>
              <a:buFont typeface="Arial" pitchFamily="34" charset="0"/>
              <a:buChar char="•"/>
            </a:pPr>
            <a:r>
              <a:rPr lang="en-US" sz="2000" dirty="0" smtClean="0"/>
              <a:t>  Basic evolution is to lower radii.  Luminosities of low-mass </a:t>
            </a:r>
            <a:r>
              <a:rPr lang="en-US" sz="2000" dirty="0" err="1" smtClean="0"/>
              <a:t>protostars</a:t>
            </a:r>
            <a:r>
              <a:rPr lang="en-US" sz="2000" dirty="0" smtClean="0"/>
              <a:t> large.  Higher mass: fusion starts earlier and stabilizes luminosity, while surface continues to shrink.</a:t>
            </a:r>
          </a:p>
        </p:txBody>
      </p:sp>
      <p:pic>
        <p:nvPicPr>
          <p:cNvPr id="413698" name="Picture 2" descr="http://ebooks.bfwpub.com/universe8e/figures/18_10_big.gif"/>
          <p:cNvPicPr>
            <a:picLocks noChangeAspect="1" noChangeArrowheads="1"/>
          </p:cNvPicPr>
          <p:nvPr/>
        </p:nvPicPr>
        <p:blipFill>
          <a:blip r:embed="rId3" cstate="print"/>
          <a:srcRect/>
          <a:stretch>
            <a:fillRect/>
          </a:stretch>
        </p:blipFill>
        <p:spPr bwMode="auto">
          <a:xfrm>
            <a:off x="3733800" y="1524000"/>
            <a:ext cx="5149475" cy="4648200"/>
          </a:xfrm>
          <a:prstGeom prst="rect">
            <a:avLst/>
          </a:prstGeom>
          <a:noFill/>
        </p:spPr>
      </p:pic>
      <p:sp>
        <p:nvSpPr>
          <p:cNvPr id="7" name="Slide Number Placeholder 6"/>
          <p:cNvSpPr>
            <a:spLocks noGrp="1"/>
          </p:cNvSpPr>
          <p:nvPr>
            <p:ph type="sldNum" sz="quarter" idx="12"/>
          </p:nvPr>
        </p:nvSpPr>
        <p:spPr/>
        <p:txBody>
          <a:bodyPr/>
          <a:lstStyle/>
          <a:p>
            <a:fld id="{EEB6B682-3F7A-4206-959A-0D90A20CD022}"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body" idx="1"/>
          </p:nvPr>
        </p:nvSpPr>
        <p:spPr>
          <a:xfrm>
            <a:off x="609600" y="228600"/>
            <a:ext cx="7848600" cy="1600200"/>
          </a:xfrm>
        </p:spPr>
        <p:txBody>
          <a:bodyPr/>
          <a:lstStyle/>
          <a:p>
            <a:r>
              <a:rPr lang="en-US" dirty="0"/>
              <a:t>Extinction is reduction in optical brightness </a:t>
            </a:r>
          </a:p>
          <a:p>
            <a:endParaRPr lang="en-US" sz="800" dirty="0"/>
          </a:p>
          <a:p>
            <a:r>
              <a:rPr lang="en-US" dirty="0"/>
              <a:t>Strong </a:t>
            </a:r>
            <a:r>
              <a:rPr lang="en-US" dirty="0" smtClean="0">
                <a:sym typeface="Symbol" pitchFamily="18" charset="2"/>
              </a:rPr>
              <a:t>wavelength dependence </a:t>
            </a:r>
            <a:r>
              <a:rPr lang="en-US" dirty="0">
                <a:sym typeface="Symbol" pitchFamily="18" charset="2"/>
              </a:rPr>
              <a:t>on absorption and </a:t>
            </a:r>
            <a:r>
              <a:rPr lang="en-US" dirty="0" smtClean="0">
                <a:sym typeface="Symbol" pitchFamily="18" charset="2"/>
              </a:rPr>
              <a:t>scattering =&gt; reddening</a:t>
            </a:r>
            <a:endParaRPr lang="en-US" dirty="0">
              <a:sym typeface="Symbol" pitchFamily="18" charset="2"/>
            </a:endParaRPr>
          </a:p>
        </p:txBody>
      </p:sp>
      <p:pic>
        <p:nvPicPr>
          <p:cNvPr id="7" name="Picture 7" descr="AAAKKSV0"/>
          <p:cNvPicPr>
            <a:picLocks noChangeAspect="1" noChangeArrowheads="1"/>
          </p:cNvPicPr>
          <p:nvPr/>
        </p:nvPicPr>
        <p:blipFill>
          <a:blip r:embed="rId3" cstate="print"/>
          <a:srcRect b="8612"/>
          <a:stretch>
            <a:fillRect/>
          </a:stretch>
        </p:blipFill>
        <p:spPr bwMode="auto">
          <a:xfrm>
            <a:off x="123373" y="1828801"/>
            <a:ext cx="4296227" cy="2819399"/>
          </a:xfrm>
          <a:prstGeom prst="rect">
            <a:avLst/>
          </a:prstGeom>
          <a:noFill/>
          <a:ln w="9525">
            <a:noFill/>
            <a:miter lim="800000"/>
            <a:headEnd/>
            <a:tailEnd/>
          </a:ln>
        </p:spPr>
      </p:pic>
      <p:pic>
        <p:nvPicPr>
          <p:cNvPr id="10" name="Picture 3" descr="figure 20-05a"/>
          <p:cNvPicPr>
            <a:picLocks noChangeAspect="1" noChangeArrowheads="1"/>
          </p:cNvPicPr>
          <p:nvPr/>
        </p:nvPicPr>
        <p:blipFill>
          <a:blip r:embed="rId4" cstate="print"/>
          <a:srcRect l="1519" t="8807" r="1519" b="11009"/>
          <a:stretch>
            <a:fillRect/>
          </a:stretch>
        </p:blipFill>
        <p:spPr bwMode="auto">
          <a:xfrm>
            <a:off x="4648200" y="1905000"/>
            <a:ext cx="4137564" cy="2165618"/>
          </a:xfrm>
          <a:prstGeom prst="rect">
            <a:avLst/>
          </a:prstGeom>
          <a:noFill/>
        </p:spPr>
      </p:pic>
      <p:sp>
        <p:nvSpPr>
          <p:cNvPr id="9" name="Slide Number Placeholder 8"/>
          <p:cNvSpPr>
            <a:spLocks noGrp="1"/>
          </p:cNvSpPr>
          <p:nvPr>
            <p:ph type="sldNum" sz="quarter" idx="12"/>
          </p:nvPr>
        </p:nvSpPr>
        <p:spPr>
          <a:xfrm>
            <a:off x="7010400" y="6248400"/>
            <a:ext cx="1905000" cy="457200"/>
          </a:xfrm>
        </p:spPr>
        <p:txBody>
          <a:bodyPr/>
          <a:lstStyle/>
          <a:p>
            <a:fld id="{9D420C67-7574-4AFA-B131-DB9936ED6A4B}" type="slidenum">
              <a:rPr lang="en-US" smtClean="0"/>
              <a:pPr/>
              <a:t>4</a:t>
            </a:fld>
            <a:endParaRPr lang="en-US" dirty="0"/>
          </a:p>
        </p:txBody>
      </p:sp>
      <p:pic>
        <p:nvPicPr>
          <p:cNvPr id="2050" name="Picture 2" descr="https://encrypted-tbn0.gstatic.com/images?q=tbn:ANd9GcRduOTDjkzDKewvph3JQYVO5iwZtjGjJmVyfKu6O8Y9zDoReWS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287078" y="3704522"/>
            <a:ext cx="2684644"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685800" y="304800"/>
            <a:ext cx="7772400" cy="838200"/>
          </a:xfrm>
        </p:spPr>
        <p:txBody>
          <a:bodyPr/>
          <a:lstStyle/>
          <a:p>
            <a:r>
              <a:rPr lang="en-US" dirty="0"/>
              <a:t>Open clusters </a:t>
            </a:r>
            <a:r>
              <a:rPr lang="en-US" dirty="0" smtClean="0"/>
              <a:t>provide evidence for</a:t>
            </a:r>
            <a:r>
              <a:rPr lang="en-US" dirty="0" smtClean="0"/>
              <a:t> </a:t>
            </a:r>
            <a:r>
              <a:rPr lang="en-US" dirty="0"/>
              <a:t>the theory</a:t>
            </a:r>
          </a:p>
        </p:txBody>
      </p:sp>
      <p:sp>
        <p:nvSpPr>
          <p:cNvPr id="348163" name="Rectangle 3"/>
          <p:cNvSpPr>
            <a:spLocks noGrp="1" noChangeArrowheads="1"/>
          </p:cNvSpPr>
          <p:nvPr>
            <p:ph type="body" idx="1"/>
          </p:nvPr>
        </p:nvSpPr>
        <p:spPr>
          <a:xfrm>
            <a:off x="304800" y="1371600"/>
            <a:ext cx="8382000" cy="4114800"/>
          </a:xfrm>
        </p:spPr>
        <p:txBody>
          <a:bodyPr/>
          <a:lstStyle/>
          <a:p>
            <a:pPr>
              <a:lnSpc>
                <a:spcPct val="90000"/>
              </a:lnSpc>
            </a:pPr>
            <a:r>
              <a:rPr lang="en-US" sz="1800" dirty="0"/>
              <a:t>Stars tend to form in groups or in </a:t>
            </a:r>
            <a:r>
              <a:rPr lang="en-US" sz="1800" i="1" dirty="0" smtClean="0"/>
              <a:t>clusters</a:t>
            </a:r>
            <a:r>
              <a:rPr lang="en-US" sz="1800" dirty="0" smtClean="0"/>
              <a:t>, presumably due to fragmentation</a:t>
            </a:r>
          </a:p>
          <a:p>
            <a:pPr>
              <a:lnSpc>
                <a:spcPct val="90000"/>
              </a:lnSpc>
            </a:pPr>
            <a:endParaRPr lang="en-US" sz="1800" dirty="0" smtClean="0"/>
          </a:p>
          <a:p>
            <a:pPr>
              <a:lnSpc>
                <a:spcPct val="90000"/>
              </a:lnSpc>
            </a:pPr>
            <a:r>
              <a:rPr lang="en-US" sz="1800" dirty="0" smtClean="0"/>
              <a:t>Clusters very useful because all stars form at about the same time and are</a:t>
            </a:r>
          </a:p>
          <a:p>
            <a:pPr>
              <a:lnSpc>
                <a:spcPct val="90000"/>
              </a:lnSpc>
              <a:buNone/>
            </a:pPr>
            <a:r>
              <a:rPr lang="en-US" sz="1800" dirty="0" smtClean="0"/>
              <a:t>	at the same distance.</a:t>
            </a:r>
            <a:endParaRPr lang="en-US" sz="1800" dirty="0"/>
          </a:p>
          <a:p>
            <a:pPr>
              <a:lnSpc>
                <a:spcPct val="90000"/>
              </a:lnSpc>
            </a:pPr>
            <a:endParaRPr lang="en-US" sz="800" dirty="0"/>
          </a:p>
          <a:p>
            <a:pPr>
              <a:lnSpc>
                <a:spcPct val="90000"/>
              </a:lnSpc>
            </a:pPr>
            <a:r>
              <a:rPr lang="en-US" sz="1800" dirty="0"/>
              <a:t>There are two types of clusters – </a:t>
            </a:r>
            <a:r>
              <a:rPr lang="en-US" sz="1800" i="1" dirty="0"/>
              <a:t>open</a:t>
            </a:r>
            <a:r>
              <a:rPr lang="en-US" sz="1800" dirty="0"/>
              <a:t> and </a:t>
            </a:r>
            <a:r>
              <a:rPr lang="en-US" sz="1800" i="1" dirty="0"/>
              <a:t>globular</a:t>
            </a:r>
            <a:r>
              <a:rPr lang="en-US" sz="1800" dirty="0"/>
              <a:t>.   </a:t>
            </a:r>
          </a:p>
          <a:p>
            <a:pPr>
              <a:lnSpc>
                <a:spcPct val="90000"/>
              </a:lnSpc>
            </a:pPr>
            <a:endParaRPr lang="en-US" sz="800" dirty="0"/>
          </a:p>
          <a:p>
            <a:pPr>
              <a:lnSpc>
                <a:spcPct val="90000"/>
              </a:lnSpc>
            </a:pPr>
            <a:r>
              <a:rPr lang="en-US" sz="1800" dirty="0"/>
              <a:t>Open clusters</a:t>
            </a:r>
          </a:p>
          <a:p>
            <a:pPr lvl="1">
              <a:lnSpc>
                <a:spcPct val="90000"/>
              </a:lnSpc>
            </a:pPr>
            <a:r>
              <a:rPr lang="en-US" sz="1600" dirty="0"/>
              <a:t>Newly formed, 10</a:t>
            </a:r>
            <a:r>
              <a:rPr lang="en-US" sz="1600" baseline="30000" dirty="0"/>
              <a:t>2</a:t>
            </a:r>
            <a:r>
              <a:rPr lang="en-US" sz="1600" dirty="0"/>
              <a:t> - 10</a:t>
            </a:r>
            <a:r>
              <a:rPr lang="en-US" sz="1600" baseline="30000" dirty="0"/>
              <a:t>4</a:t>
            </a:r>
            <a:r>
              <a:rPr lang="en-US" sz="1600" dirty="0"/>
              <a:t> stars. </a:t>
            </a:r>
          </a:p>
          <a:p>
            <a:pPr lvl="1">
              <a:lnSpc>
                <a:spcPct val="90000"/>
              </a:lnSpc>
            </a:pPr>
            <a:r>
              <a:rPr lang="en-US" sz="1600" dirty="0"/>
              <a:t>Confined to the plane of the Galaxy </a:t>
            </a:r>
          </a:p>
          <a:p>
            <a:pPr lvl="1">
              <a:lnSpc>
                <a:spcPct val="90000"/>
              </a:lnSpc>
            </a:pPr>
            <a:r>
              <a:rPr lang="en-US" sz="1600" dirty="0"/>
              <a:t>Often seen near HII regions and molecular clouds.</a:t>
            </a:r>
          </a:p>
        </p:txBody>
      </p:sp>
      <p:pic>
        <p:nvPicPr>
          <p:cNvPr id="348164" name="Picture 4" descr="H&amp;CHI"/>
          <p:cNvPicPr>
            <a:picLocks noChangeAspect="1" noChangeArrowheads="1"/>
          </p:cNvPicPr>
          <p:nvPr/>
        </p:nvPicPr>
        <p:blipFill>
          <a:blip r:embed="rId3" cstate="print"/>
          <a:srcRect/>
          <a:stretch>
            <a:fillRect/>
          </a:stretch>
        </p:blipFill>
        <p:spPr bwMode="auto">
          <a:xfrm>
            <a:off x="5029200" y="4257674"/>
            <a:ext cx="4038600" cy="2524125"/>
          </a:xfrm>
          <a:prstGeom prst="rect">
            <a:avLst/>
          </a:prstGeom>
          <a:noFill/>
        </p:spPr>
      </p:pic>
      <p:sp>
        <p:nvSpPr>
          <p:cNvPr id="348166" name="Text Box 6"/>
          <p:cNvSpPr txBox="1">
            <a:spLocks noChangeArrowheads="1"/>
          </p:cNvSpPr>
          <p:nvPr/>
        </p:nvSpPr>
        <p:spPr bwMode="auto">
          <a:xfrm>
            <a:off x="1752600" y="5638800"/>
            <a:ext cx="3216275" cy="584775"/>
          </a:xfrm>
          <a:prstGeom prst="rect">
            <a:avLst/>
          </a:prstGeom>
          <a:noFill/>
          <a:ln w="9525">
            <a:noFill/>
            <a:miter lim="800000"/>
            <a:headEnd/>
            <a:tailEnd/>
          </a:ln>
          <a:effectLst/>
        </p:spPr>
        <p:txBody>
          <a:bodyPr>
            <a:spAutoFit/>
          </a:bodyPr>
          <a:lstStyle/>
          <a:p>
            <a:r>
              <a:rPr lang="en-US" dirty="0"/>
              <a:t>The double cluster H and </a:t>
            </a:r>
            <a:r>
              <a:rPr lang="en-US" dirty="0">
                <a:sym typeface="Symbol" pitchFamily="18" charset="2"/>
              </a:rPr>
              <a:t> </a:t>
            </a:r>
            <a:r>
              <a:rPr lang="en-US" dirty="0" err="1" smtClean="0">
                <a:sym typeface="Symbol" pitchFamily="18" charset="2"/>
              </a:rPr>
              <a:t>Persei</a:t>
            </a:r>
            <a:r>
              <a:rPr lang="en-US" dirty="0" smtClean="0">
                <a:sym typeface="Symbol" pitchFamily="18" charset="2"/>
              </a:rPr>
              <a:t>.</a:t>
            </a:r>
            <a:endParaRPr lang="en-US" dirty="0"/>
          </a:p>
        </p:txBody>
      </p:sp>
      <p:sp>
        <p:nvSpPr>
          <p:cNvPr id="8" name="Slide Number Placeholder 7"/>
          <p:cNvSpPr>
            <a:spLocks noGrp="1"/>
          </p:cNvSpPr>
          <p:nvPr>
            <p:ph type="sldNum" sz="quarter" idx="12"/>
          </p:nvPr>
        </p:nvSpPr>
        <p:spPr>
          <a:xfrm>
            <a:off x="-1295400" y="6400800"/>
            <a:ext cx="1905000" cy="457200"/>
          </a:xfrm>
        </p:spPr>
        <p:txBody>
          <a:bodyPr/>
          <a:lstStyle/>
          <a:p>
            <a:fld id="{9D420C67-7574-4AFA-B131-DB9936ED6A4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subTitle" idx="1"/>
          </p:nvPr>
        </p:nvSpPr>
        <p:spPr>
          <a:xfrm>
            <a:off x="304800" y="381000"/>
            <a:ext cx="8610600" cy="838200"/>
          </a:xfrm>
        </p:spPr>
        <p:txBody>
          <a:bodyPr/>
          <a:lstStyle/>
          <a:p>
            <a:pPr algn="l"/>
            <a:r>
              <a:rPr lang="en-US" sz="1800" dirty="0"/>
              <a:t>A young </a:t>
            </a:r>
            <a:r>
              <a:rPr lang="en-US" sz="1800" dirty="0" smtClean="0"/>
              <a:t>open star </a:t>
            </a:r>
            <a:r>
              <a:rPr lang="en-US" sz="1800" dirty="0"/>
              <a:t>cluster – note that low mass stars haven’t quite reached main sequence yet.</a:t>
            </a:r>
            <a:endParaRPr lang="en-US" dirty="0"/>
          </a:p>
        </p:txBody>
      </p:sp>
      <p:pic>
        <p:nvPicPr>
          <p:cNvPr id="351235" name="Picture 3" descr="ch20_fig20_17"/>
          <p:cNvPicPr>
            <a:picLocks noChangeAspect="1" noChangeArrowheads="1"/>
          </p:cNvPicPr>
          <p:nvPr/>
        </p:nvPicPr>
        <p:blipFill>
          <a:blip r:embed="rId3" cstate="print"/>
          <a:srcRect/>
          <a:stretch>
            <a:fillRect/>
          </a:stretch>
        </p:blipFill>
        <p:spPr bwMode="auto">
          <a:xfrm>
            <a:off x="304800" y="1143000"/>
            <a:ext cx="8534400" cy="5178425"/>
          </a:xfrm>
          <a:prstGeom prst="rect">
            <a:avLst/>
          </a:prstGeom>
          <a:noFill/>
        </p:spPr>
      </p:pic>
      <p:sp>
        <p:nvSpPr>
          <p:cNvPr id="6" name="Slide Number Placeholder 5"/>
          <p:cNvSpPr>
            <a:spLocks noGrp="1"/>
          </p:cNvSpPr>
          <p:nvPr>
            <p:ph type="sldNum" sz="quarter" idx="12"/>
          </p:nvPr>
        </p:nvSpPr>
        <p:spPr/>
        <p:txBody>
          <a:bodyPr/>
          <a:lstStyle/>
          <a:p>
            <a:fld id="{8B7D6E10-97D5-4459-B0B5-F64A65ED68FC}" type="slidenum">
              <a:rPr lang="en-US" smtClean="0">
                <a:solidFill>
                  <a:schemeClr val="bg2"/>
                </a:solidFill>
              </a:rPr>
              <a:pPr/>
              <a:t>41</a:t>
            </a:fld>
            <a:endParaRPr lang="en-US">
              <a:solidFill>
                <a:schemeClr val="bg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body" idx="1"/>
          </p:nvPr>
        </p:nvSpPr>
        <p:spPr>
          <a:xfrm>
            <a:off x="457200" y="304800"/>
            <a:ext cx="7848600" cy="762000"/>
          </a:xfrm>
        </p:spPr>
        <p:txBody>
          <a:bodyPr/>
          <a:lstStyle/>
          <a:p>
            <a:pPr>
              <a:lnSpc>
                <a:spcPct val="90000"/>
              </a:lnSpc>
              <a:buFontTx/>
              <a:buNone/>
            </a:pPr>
            <a:r>
              <a:rPr lang="en-US" sz="1800" dirty="0"/>
              <a:t>	The Pleiades are older.  All stars have reached the </a:t>
            </a:r>
            <a:r>
              <a:rPr lang="en-US" sz="1800" dirty="0" smtClean="0"/>
              <a:t>main </a:t>
            </a:r>
            <a:r>
              <a:rPr lang="en-US" sz="1800" dirty="0"/>
              <a:t>sequence.  Highest mass ones are already evolving off.</a:t>
            </a:r>
            <a:endParaRPr lang="en-US" dirty="0"/>
          </a:p>
        </p:txBody>
      </p:sp>
      <p:pic>
        <p:nvPicPr>
          <p:cNvPr id="352259" name="Picture 3" descr="ch20_fig20_18"/>
          <p:cNvPicPr>
            <a:picLocks noChangeAspect="1" noChangeArrowheads="1"/>
          </p:cNvPicPr>
          <p:nvPr/>
        </p:nvPicPr>
        <p:blipFill>
          <a:blip r:embed="rId3" cstate="print"/>
          <a:srcRect/>
          <a:stretch>
            <a:fillRect/>
          </a:stretch>
        </p:blipFill>
        <p:spPr bwMode="auto">
          <a:xfrm>
            <a:off x="152400" y="1143000"/>
            <a:ext cx="8839200" cy="5186363"/>
          </a:xfrm>
          <a:prstGeom prst="rect">
            <a:avLst/>
          </a:prstGeom>
          <a:noFill/>
        </p:spPr>
      </p:pic>
      <p:sp>
        <p:nvSpPr>
          <p:cNvPr id="6" name="Slide Number Placeholder 5"/>
          <p:cNvSpPr>
            <a:spLocks noGrp="1"/>
          </p:cNvSpPr>
          <p:nvPr>
            <p:ph type="sldNum" sz="quarter" idx="12"/>
          </p:nvPr>
        </p:nvSpPr>
        <p:spPr/>
        <p:txBody>
          <a:bodyPr/>
          <a:lstStyle/>
          <a:p>
            <a:fld id="{9D420C67-7574-4AFA-B131-DB9936ED6A4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2590800" y="304800"/>
            <a:ext cx="4006850" cy="430887"/>
          </a:xfrm>
          <a:prstGeom prst="rect">
            <a:avLst/>
          </a:prstGeom>
          <a:noFill/>
          <a:ln w="9525">
            <a:noFill/>
            <a:miter lim="800000"/>
            <a:headEnd/>
            <a:tailEnd/>
          </a:ln>
        </p:spPr>
        <p:txBody>
          <a:bodyPr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Lst>
            </a:pPr>
            <a:r>
              <a:rPr lang="en-GB" sz="2800" dirty="0"/>
              <a:t>Brown Dwarfs</a:t>
            </a:r>
          </a:p>
        </p:txBody>
      </p:sp>
      <p:sp>
        <p:nvSpPr>
          <p:cNvPr id="7" name="Text Box 4"/>
          <p:cNvSpPr txBox="1">
            <a:spLocks noChangeArrowheads="1"/>
          </p:cNvSpPr>
          <p:nvPr/>
        </p:nvSpPr>
        <p:spPr bwMode="auto">
          <a:xfrm>
            <a:off x="228600" y="990600"/>
            <a:ext cx="8494712" cy="923330"/>
          </a:xfrm>
          <a:prstGeom prst="rect">
            <a:avLst/>
          </a:prstGeom>
          <a:noFill/>
          <a:ln w="9525">
            <a:noFill/>
            <a:miter lim="800000"/>
            <a:headEnd/>
            <a:tailEnd/>
          </a:ln>
        </p:spPr>
        <p:txBody>
          <a:bodyPr wrap="square" lIns="0" tIns="0" rIns="0" bIns="0">
            <a:spAutoFit/>
          </a:bodyPr>
          <a:lstStyle/>
          <a:p>
            <a:pPr eaLnBrk="1">
              <a:buClr>
                <a:srgbClr val="000000"/>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000" dirty="0"/>
              <a:t>Some </a:t>
            </a:r>
            <a:r>
              <a:rPr lang="en-GB" sz="2000" dirty="0" err="1"/>
              <a:t>protostars</a:t>
            </a:r>
            <a:r>
              <a:rPr lang="en-GB" sz="2000" dirty="0"/>
              <a:t> not massive (&lt; 0.08 </a:t>
            </a:r>
            <a:r>
              <a:rPr lang="en-GB" sz="2000" dirty="0" smtClean="0"/>
              <a:t>M</a:t>
            </a:r>
            <a:r>
              <a:rPr lang="en-GB" dirty="0" smtClean="0">
                <a:sym typeface="Wingdings"/>
              </a:rPr>
              <a:t></a:t>
            </a:r>
            <a:r>
              <a:rPr lang="en-GB" sz="2000" dirty="0" smtClean="0"/>
              <a:t>) </a:t>
            </a:r>
            <a:r>
              <a:rPr lang="en-GB" sz="2000" dirty="0"/>
              <a:t>enough to begin fusion.   These are Brown Dwarfs or failed stars.  Very difficult to detect because so </a:t>
            </a:r>
            <a:r>
              <a:rPr lang="en-GB" sz="2000" dirty="0" smtClean="0"/>
              <a:t>faint and cool.  Best seen in infrared.  First </a:t>
            </a:r>
            <a:r>
              <a:rPr lang="en-GB" sz="2000" dirty="0"/>
              <a:t>seen in </a:t>
            </a:r>
            <a:r>
              <a:rPr lang="en-GB" sz="2000" dirty="0" smtClean="0"/>
              <a:t>1994.  Now ~2000 known.</a:t>
            </a:r>
            <a:endParaRPr lang="en-GB" sz="2000" dirty="0"/>
          </a:p>
        </p:txBody>
      </p:sp>
      <p:pic>
        <p:nvPicPr>
          <p:cNvPr id="8" name="Picture 5"/>
          <p:cNvPicPr>
            <a:picLocks noChangeAspect="1" noChangeArrowheads="1"/>
          </p:cNvPicPr>
          <p:nvPr/>
        </p:nvPicPr>
        <p:blipFill>
          <a:blip r:embed="rId3" cstate="print">
            <a:lum contrast="8000"/>
          </a:blip>
          <a:srcRect/>
          <a:stretch>
            <a:fillRect/>
          </a:stretch>
        </p:blipFill>
        <p:spPr bwMode="auto">
          <a:xfrm>
            <a:off x="1814561" y="2133600"/>
            <a:ext cx="5424439" cy="2903679"/>
          </a:xfrm>
          <a:prstGeom prst="rect">
            <a:avLst/>
          </a:prstGeom>
          <a:noFill/>
        </p:spPr>
      </p:pic>
      <p:sp>
        <p:nvSpPr>
          <p:cNvPr id="10" name="Rectangle 3"/>
          <p:cNvSpPr txBox="1">
            <a:spLocks noChangeArrowheads="1"/>
          </p:cNvSpPr>
          <p:nvPr/>
        </p:nvSpPr>
        <p:spPr>
          <a:xfrm>
            <a:off x="228600" y="5105400"/>
            <a:ext cx="8534400" cy="15240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Wingdings 2" pitchFamily="18" charset="2"/>
              </a:rPr>
              <a:t>Brown dwarfs slowly cool off by radiating internal heat.</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bg2"/>
              </a:solidFill>
              <a:effectLst/>
              <a:uLnTx/>
              <a:uFillTx/>
              <a:latin typeface="+mn-lt"/>
              <a:ea typeface="+mn-ea"/>
              <a:cs typeface="+mn-cs"/>
              <a:sym typeface="Wingdings 2" pitchFamily="18" charset="2"/>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Wingdings 2" pitchFamily="18" charset="2"/>
              </a:rPr>
              <a:t>Two new spectral classes, L (T&lt;2500 K) and T (T&lt;1300 K) were</a:t>
            </a:r>
            <a:r>
              <a:rPr kumimoji="0" lang="en-US" sz="2000" b="0" i="0" u="none" strike="noStrike" kern="0" cap="none" spc="0" normalizeH="0" noProof="0" dirty="0" smtClean="0">
                <a:ln>
                  <a:noFill/>
                </a:ln>
                <a:solidFill>
                  <a:schemeClr val="bg2"/>
                </a:solidFill>
                <a:effectLst/>
                <a:uLnTx/>
                <a:uFillTx/>
                <a:latin typeface="+mn-lt"/>
                <a:ea typeface="+mn-ea"/>
                <a:cs typeface="+mn-cs"/>
                <a:sym typeface="Wingdings 2" pitchFamily="18" charset="2"/>
              </a:rPr>
              <a:t> </a:t>
            </a: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Wingdings 2" pitchFamily="18" charset="2"/>
              </a:rPr>
              <a:t>created.</a:t>
            </a: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Wingdings 2" pitchFamily="18" charset="2"/>
              </a:rPr>
              <a:t>Recently, Y (roughly 300&lt;T&lt;500) proposed.</a:t>
            </a:r>
          </a:p>
        </p:txBody>
      </p:sp>
      <p:sp>
        <p:nvSpPr>
          <p:cNvPr id="12" name="Slide Number Placeholder 11"/>
          <p:cNvSpPr>
            <a:spLocks noGrp="1"/>
          </p:cNvSpPr>
          <p:nvPr>
            <p:ph type="sldNum" sz="quarter" idx="12"/>
          </p:nvPr>
        </p:nvSpPr>
        <p:spPr/>
        <p:txBody>
          <a:bodyPr/>
          <a:lstStyle/>
          <a:p>
            <a:fld id="{EEB6B682-3F7A-4206-959A-0D90A20CD022}"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28" descr="browndwarf"/>
          <p:cNvPicPr>
            <a:picLocks noChangeAspect="1" noChangeArrowheads="1"/>
          </p:cNvPicPr>
          <p:nvPr/>
        </p:nvPicPr>
        <p:blipFill>
          <a:blip r:embed="rId3" cstate="print"/>
          <a:srcRect/>
          <a:stretch>
            <a:fillRect/>
          </a:stretch>
        </p:blipFill>
        <p:spPr bwMode="auto">
          <a:xfrm>
            <a:off x="381000" y="228600"/>
            <a:ext cx="7924800" cy="5654675"/>
          </a:xfrm>
          <a:prstGeom prst="rect">
            <a:avLst/>
          </a:prstGeom>
          <a:noFill/>
        </p:spPr>
      </p:pic>
      <p:sp>
        <p:nvSpPr>
          <p:cNvPr id="5" name="Rectangle 1027"/>
          <p:cNvSpPr txBox="1">
            <a:spLocks noChangeArrowheads="1"/>
          </p:cNvSpPr>
          <p:nvPr/>
        </p:nvSpPr>
        <p:spPr>
          <a:xfrm>
            <a:off x="609600" y="6096000"/>
            <a:ext cx="7543800" cy="457200"/>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1600" b="0" i="0" u="none" strike="noStrike" kern="0" cap="none" spc="0" normalizeH="0" baseline="0" noProof="0" dirty="0" smtClean="0">
                <a:ln>
                  <a:noFill/>
                </a:ln>
                <a:solidFill>
                  <a:schemeClr val="bg2"/>
                </a:solidFill>
                <a:effectLst/>
                <a:uLnTx/>
                <a:uFillTx/>
                <a:latin typeface="+mn-lt"/>
                <a:ea typeface="+mn-ea"/>
                <a:cs typeface="+mn-cs"/>
              </a:rPr>
              <a:t>Mass of star measured to be 0.085M</a:t>
            </a:r>
            <a:r>
              <a:rPr kumimoji="0" lang="en-US" sz="1600" b="0" i="0" u="none" strike="noStrike" kern="0" cap="none" spc="0" normalizeH="0" baseline="-25000" noProof="0" dirty="0" smtClean="0">
                <a:ln>
                  <a:noFill/>
                </a:ln>
                <a:solidFill>
                  <a:schemeClr val="bg2"/>
                </a:solidFill>
                <a:effectLst/>
                <a:uLnTx/>
                <a:uFillTx/>
                <a:latin typeface="+mn-lt"/>
                <a:ea typeface="+mn-ea"/>
                <a:cs typeface="+mn-cs"/>
                <a:sym typeface="Wingdings" pitchFamily="2" charset="2"/>
              </a:rPr>
              <a:t></a:t>
            </a:r>
            <a:r>
              <a:rPr kumimoji="0" lang="en-US" sz="1600" b="0" i="0" u="none" strike="noStrike" kern="0" cap="none" spc="0" normalizeH="0" baseline="0" noProof="0" dirty="0" smtClean="0">
                <a:ln>
                  <a:noFill/>
                </a:ln>
                <a:solidFill>
                  <a:schemeClr val="bg2"/>
                </a:solidFill>
                <a:effectLst/>
                <a:uLnTx/>
                <a:uFillTx/>
                <a:latin typeface="+mn-lt"/>
                <a:ea typeface="+mn-ea"/>
                <a:cs typeface="+mn-cs"/>
                <a:sym typeface="Wingdings" pitchFamily="2" charset="2"/>
              </a:rPr>
              <a:t>, mass of brown dwarf </a:t>
            </a:r>
            <a:r>
              <a:rPr kumimoji="0" lang="en-US" sz="1600" b="0" i="0" u="none" strike="noStrike" kern="0" cap="none" spc="0" normalizeH="0" baseline="0" noProof="0" dirty="0" smtClean="0">
                <a:ln>
                  <a:noFill/>
                </a:ln>
                <a:solidFill>
                  <a:schemeClr val="bg2"/>
                </a:solidFill>
                <a:effectLst/>
                <a:uLnTx/>
                <a:uFillTx/>
                <a:latin typeface="+mn-lt"/>
                <a:ea typeface="+mn-ea"/>
                <a:cs typeface="+mn-cs"/>
              </a:rPr>
              <a:t>0.066M</a:t>
            </a:r>
            <a:r>
              <a:rPr kumimoji="0" lang="en-US" sz="1600" b="0" i="0" u="none" strike="noStrike" kern="0" cap="none" spc="0" normalizeH="0" baseline="-25000" noProof="0" dirty="0" smtClean="0">
                <a:ln>
                  <a:noFill/>
                </a:ln>
                <a:solidFill>
                  <a:schemeClr val="bg2"/>
                </a:solidFill>
                <a:effectLst/>
                <a:uLnTx/>
                <a:uFillTx/>
                <a:latin typeface="+mn-lt"/>
                <a:ea typeface="+mn-ea"/>
                <a:cs typeface="+mn-cs"/>
                <a:sym typeface="Wingdings" pitchFamily="2" charset="2"/>
              </a:rPr>
              <a:t></a:t>
            </a:r>
            <a:endParaRPr kumimoji="0" lang="en-US" sz="2000" b="0" i="0" u="none" strike="noStrike" kern="0" cap="none" spc="0" normalizeH="0" baseline="-25000" noProof="0" dirty="0" smtClean="0">
              <a:ln>
                <a:noFill/>
              </a:ln>
              <a:solidFill>
                <a:schemeClr val="bg2"/>
              </a:solidFill>
              <a:effectLst/>
              <a:uLnTx/>
              <a:uFillTx/>
              <a:latin typeface="+mn-lt"/>
              <a:ea typeface="+mn-ea"/>
              <a:cs typeface="+mn-cs"/>
              <a:sym typeface="Wingdings" pitchFamily="2" charset="2"/>
            </a:endParaRPr>
          </a:p>
        </p:txBody>
      </p:sp>
      <p:sp>
        <p:nvSpPr>
          <p:cNvPr id="8" name="Slide Number Placeholder 7"/>
          <p:cNvSpPr>
            <a:spLocks noGrp="1"/>
          </p:cNvSpPr>
          <p:nvPr>
            <p:ph type="sldNum" sz="quarter" idx="12"/>
          </p:nvPr>
        </p:nvSpPr>
        <p:spPr/>
        <p:txBody>
          <a:bodyPr/>
          <a:lstStyle/>
          <a:p>
            <a:fld id="{EEB6B682-3F7A-4206-959A-0D90A20CD022}"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a:t>Brown dwarfs in Orion</a:t>
            </a:r>
          </a:p>
        </p:txBody>
      </p:sp>
      <p:sp>
        <p:nvSpPr>
          <p:cNvPr id="522243" name="Rectangle 3"/>
          <p:cNvSpPr>
            <a:spLocks noGrp="1" noChangeArrowheads="1"/>
          </p:cNvSpPr>
          <p:nvPr>
            <p:ph type="body" idx="1"/>
          </p:nvPr>
        </p:nvSpPr>
        <p:spPr>
          <a:xfrm>
            <a:off x="685800" y="1219200"/>
            <a:ext cx="3505200" cy="5181600"/>
          </a:xfrm>
        </p:spPr>
        <p:txBody>
          <a:bodyPr/>
          <a:lstStyle/>
          <a:p>
            <a:r>
              <a:rPr lang="en-US" sz="1800" dirty="0"/>
              <a:t>IR image showing brown dwarfs in the Orion constellation. </a:t>
            </a:r>
          </a:p>
          <a:p>
            <a:endParaRPr lang="en-US" sz="1800" dirty="0"/>
          </a:p>
          <a:p>
            <a:r>
              <a:rPr lang="en-US" sz="1800" dirty="0"/>
              <a:t>Easiest to spot in star forming regions, since they are still young and </a:t>
            </a:r>
            <a:r>
              <a:rPr lang="en-US" sz="1800" dirty="0" smtClean="0"/>
              <a:t>more luminous.</a:t>
            </a:r>
            <a:endParaRPr lang="en-US" sz="1800" dirty="0"/>
          </a:p>
          <a:p>
            <a:pPr>
              <a:buNone/>
            </a:pPr>
            <a:endParaRPr lang="en-US" sz="1800" dirty="0"/>
          </a:p>
        </p:txBody>
      </p:sp>
      <p:pic>
        <p:nvPicPr>
          <p:cNvPr id="522244" name="Picture 4" descr="3928316019"/>
          <p:cNvPicPr>
            <a:picLocks noChangeAspect="1" noChangeArrowheads="1"/>
          </p:cNvPicPr>
          <p:nvPr/>
        </p:nvPicPr>
        <p:blipFill>
          <a:blip r:embed="rId3" cstate="print"/>
          <a:srcRect/>
          <a:stretch>
            <a:fillRect/>
          </a:stretch>
        </p:blipFill>
        <p:spPr bwMode="auto">
          <a:xfrm>
            <a:off x="4456113" y="1143000"/>
            <a:ext cx="4459287" cy="4314825"/>
          </a:xfrm>
          <a:prstGeom prst="rect">
            <a:avLst/>
          </a:prstGeom>
          <a:noFill/>
        </p:spPr>
      </p:pic>
      <p:sp>
        <p:nvSpPr>
          <p:cNvPr id="7" name="Slide Number Placeholder 6"/>
          <p:cNvSpPr>
            <a:spLocks noGrp="1"/>
          </p:cNvSpPr>
          <p:nvPr>
            <p:ph type="sldNum" sz="quarter" idx="12"/>
          </p:nvPr>
        </p:nvSpPr>
        <p:spPr/>
        <p:txBody>
          <a:bodyPr/>
          <a:lstStyle/>
          <a:p>
            <a:fld id="{9D420C67-7574-4AFA-B131-DB9936ED6A4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04800"/>
            <a:ext cx="8305800" cy="707886"/>
          </a:xfrm>
          <a:prstGeom prst="rect">
            <a:avLst/>
          </a:prstGeom>
          <a:noFill/>
        </p:spPr>
        <p:txBody>
          <a:bodyPr wrap="square" rtlCol="0">
            <a:spAutoFit/>
          </a:bodyPr>
          <a:lstStyle/>
          <a:p>
            <a:r>
              <a:rPr lang="en-US" sz="2000" dirty="0" smtClean="0"/>
              <a:t>What is most massive star possible?  If too massive, radiation pressure overwhelms gravity, drives matter out.  Never forms stable star.  </a:t>
            </a:r>
            <a:endParaRPr lang="en-US" sz="2000" dirty="0"/>
          </a:p>
        </p:txBody>
      </p:sp>
      <p:sp>
        <p:nvSpPr>
          <p:cNvPr id="4" name="TextBox 3"/>
          <p:cNvSpPr txBox="1"/>
          <p:nvPr/>
        </p:nvSpPr>
        <p:spPr>
          <a:xfrm>
            <a:off x="762000" y="2362200"/>
            <a:ext cx="2075889" cy="584775"/>
          </a:xfrm>
          <a:prstGeom prst="rect">
            <a:avLst/>
          </a:prstGeom>
          <a:noFill/>
        </p:spPr>
        <p:txBody>
          <a:bodyPr wrap="none" rtlCol="0">
            <a:spAutoFit/>
          </a:bodyPr>
          <a:lstStyle/>
          <a:p>
            <a:r>
              <a:rPr lang="en-US" dirty="0" smtClean="0"/>
              <a:t>Eta Carina with HST.</a:t>
            </a:r>
          </a:p>
          <a:p>
            <a:r>
              <a:rPr lang="en-US" dirty="0" smtClean="0"/>
              <a:t>M ~ 100 – 150 M</a:t>
            </a:r>
            <a:r>
              <a:rPr lang="en-US" sz="2000" baseline="-25000" dirty="0" smtClean="0">
                <a:sym typeface="Wingdings 2"/>
              </a:rPr>
              <a:t></a:t>
            </a:r>
            <a:endParaRPr lang="en-US" sz="2000" baseline="-25000" dirty="0"/>
          </a:p>
        </p:txBody>
      </p:sp>
      <p:pic>
        <p:nvPicPr>
          <p:cNvPr id="7170" name="Picture 2" descr="http://upload.wikimedia.org/wikipedia/commons/7/7c/EtaCarinae.jpg"/>
          <p:cNvPicPr>
            <a:picLocks noChangeAspect="1" noChangeArrowheads="1"/>
          </p:cNvPicPr>
          <p:nvPr/>
        </p:nvPicPr>
        <p:blipFill>
          <a:blip r:embed="rId3" cstate="print">
            <a:lum bright="20000"/>
          </a:blip>
          <a:srcRect l="10560" t="12480" r="4800" b="11040"/>
          <a:stretch>
            <a:fillRect/>
          </a:stretch>
        </p:blipFill>
        <p:spPr bwMode="auto">
          <a:xfrm>
            <a:off x="3048000" y="1143000"/>
            <a:ext cx="5903089" cy="5334000"/>
          </a:xfrm>
          <a:prstGeom prst="rect">
            <a:avLst/>
          </a:prstGeom>
          <a:noFill/>
        </p:spPr>
      </p:pic>
      <p:sp>
        <p:nvSpPr>
          <p:cNvPr id="7" name="Slide Number Placeholder 6"/>
          <p:cNvSpPr>
            <a:spLocks noGrp="1"/>
          </p:cNvSpPr>
          <p:nvPr>
            <p:ph type="sldNum" sz="quarter" idx="12"/>
          </p:nvPr>
        </p:nvSpPr>
        <p:spPr>
          <a:xfrm>
            <a:off x="7086600" y="6553200"/>
            <a:ext cx="1905000" cy="457200"/>
          </a:xfrm>
        </p:spPr>
        <p:txBody>
          <a:bodyPr/>
          <a:lstStyle/>
          <a:p>
            <a:fld id="{EEB6B682-3F7A-4206-959A-0D90A20CD022}"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381000"/>
            <a:ext cx="5011308" cy="584775"/>
          </a:xfrm>
          <a:prstGeom prst="rect">
            <a:avLst/>
          </a:prstGeom>
          <a:noFill/>
        </p:spPr>
        <p:txBody>
          <a:bodyPr wrap="none" rtlCol="0">
            <a:spAutoFit/>
          </a:bodyPr>
          <a:lstStyle/>
          <a:p>
            <a:r>
              <a:rPr lang="en-US" sz="3200" dirty="0" smtClean="0"/>
              <a:t>Initial Mass Function (IMF)</a:t>
            </a:r>
            <a:endParaRPr lang="en-US" sz="3200" dirty="0"/>
          </a:p>
        </p:txBody>
      </p:sp>
      <p:sp>
        <p:nvSpPr>
          <p:cNvPr id="3" name="TextBox 2"/>
          <p:cNvSpPr txBox="1"/>
          <p:nvPr/>
        </p:nvSpPr>
        <p:spPr>
          <a:xfrm>
            <a:off x="762000" y="1752600"/>
            <a:ext cx="8023350" cy="1631216"/>
          </a:xfrm>
          <a:prstGeom prst="rect">
            <a:avLst/>
          </a:prstGeom>
          <a:noFill/>
        </p:spPr>
        <p:txBody>
          <a:bodyPr wrap="none" rtlCol="0">
            <a:spAutoFit/>
          </a:bodyPr>
          <a:lstStyle/>
          <a:p>
            <a:r>
              <a:rPr lang="en-US" sz="2000" dirty="0" smtClean="0"/>
              <a:t>Do more low mass or high mass stars form?  Number of stars formed</a:t>
            </a:r>
          </a:p>
          <a:p>
            <a:r>
              <a:rPr lang="en-US" sz="2000" dirty="0" smtClean="0"/>
              <a:t>as function of mass follows a “power law”:</a:t>
            </a:r>
          </a:p>
          <a:p>
            <a:endParaRPr lang="en-US" sz="2000" dirty="0"/>
          </a:p>
          <a:p>
            <a:endParaRPr lang="en-US" sz="2000" dirty="0" smtClean="0"/>
          </a:p>
          <a:p>
            <a:r>
              <a:rPr lang="en-US" sz="2000" dirty="0" smtClean="0"/>
              <a:t>N(M)  </a:t>
            </a:r>
            <a:r>
              <a:rPr lang="el-GR" sz="2000" dirty="0" smtClean="0"/>
              <a:t>α</a:t>
            </a:r>
            <a:r>
              <a:rPr lang="en-US" sz="2000" dirty="0" smtClean="0"/>
              <a:t>  M</a:t>
            </a:r>
            <a:r>
              <a:rPr lang="en-US" sz="2000" baseline="30000" dirty="0" smtClean="0"/>
              <a:t>-2.3</a:t>
            </a:r>
            <a:r>
              <a:rPr lang="en-US" sz="2000" dirty="0" smtClean="0"/>
              <a:t>      for M &gt; 0.5 M</a:t>
            </a:r>
            <a:r>
              <a:rPr lang="en-US" sz="2000" baseline="-25000" dirty="0" smtClean="0">
                <a:sym typeface="Wingdings 2"/>
              </a:rPr>
              <a:t></a:t>
            </a:r>
            <a:endParaRPr lang="en-US" sz="2000" baseline="-25000" dirty="0"/>
          </a:p>
        </p:txBody>
      </p:sp>
      <p:sp>
        <p:nvSpPr>
          <p:cNvPr id="4" name="TextBox 3"/>
          <p:cNvSpPr txBox="1"/>
          <p:nvPr/>
        </p:nvSpPr>
        <p:spPr>
          <a:xfrm>
            <a:off x="838200" y="3657600"/>
            <a:ext cx="3456395" cy="400110"/>
          </a:xfrm>
          <a:prstGeom prst="rect">
            <a:avLst/>
          </a:prstGeom>
          <a:noFill/>
        </p:spPr>
        <p:txBody>
          <a:bodyPr wrap="none" rtlCol="0">
            <a:spAutoFit/>
          </a:bodyPr>
          <a:lstStyle/>
          <a:p>
            <a:r>
              <a:rPr lang="en-US" sz="2000" dirty="0" smtClean="0"/>
              <a:t>IMF “</a:t>
            </a:r>
            <a:r>
              <a:rPr lang="en-US" sz="2000" smtClean="0"/>
              <a:t>turns over” </a:t>
            </a:r>
            <a:r>
              <a:rPr lang="en-US" sz="2000" dirty="0" smtClean="0"/>
              <a:t>near 0.5 M</a:t>
            </a:r>
            <a:r>
              <a:rPr lang="en-US" sz="2000" baseline="-25000" dirty="0" smtClean="0">
                <a:sym typeface="Wingdings 2"/>
              </a:rPr>
              <a:t></a:t>
            </a:r>
            <a:endParaRPr lang="en-US" sz="2000" dirty="0"/>
          </a:p>
        </p:txBody>
      </p:sp>
      <p:sp>
        <p:nvSpPr>
          <p:cNvPr id="5" name="Freeform 4"/>
          <p:cNvSpPr/>
          <p:nvPr/>
        </p:nvSpPr>
        <p:spPr bwMode="auto">
          <a:xfrm>
            <a:off x="5257800" y="3581400"/>
            <a:ext cx="3429000" cy="1447800"/>
          </a:xfrm>
          <a:custGeom>
            <a:avLst/>
            <a:gdLst>
              <a:gd name="connsiteX0" fmla="*/ 0 w 1602509"/>
              <a:gd name="connsiteY0" fmla="*/ 461818 h 822036"/>
              <a:gd name="connsiteX1" fmla="*/ 387927 w 1602509"/>
              <a:gd name="connsiteY1" fmla="*/ 46182 h 822036"/>
              <a:gd name="connsiteX2" fmla="*/ 1468582 w 1602509"/>
              <a:gd name="connsiteY2" fmla="*/ 738909 h 822036"/>
              <a:gd name="connsiteX3" fmla="*/ 1191491 w 1602509"/>
              <a:gd name="connsiteY3" fmla="*/ 544946 h 822036"/>
            </a:gdLst>
            <a:ahLst/>
            <a:cxnLst>
              <a:cxn ang="0">
                <a:pos x="connsiteX0" y="connsiteY0"/>
              </a:cxn>
              <a:cxn ang="0">
                <a:pos x="connsiteX1" y="connsiteY1"/>
              </a:cxn>
              <a:cxn ang="0">
                <a:pos x="connsiteX2" y="connsiteY2"/>
              </a:cxn>
              <a:cxn ang="0">
                <a:pos x="connsiteX3" y="connsiteY3"/>
              </a:cxn>
            </a:cxnLst>
            <a:rect l="l" t="t" r="r" b="b"/>
            <a:pathLst>
              <a:path w="1602509" h="822036">
                <a:moveTo>
                  <a:pt x="0" y="461818"/>
                </a:moveTo>
                <a:cubicBezTo>
                  <a:pt x="71581" y="230909"/>
                  <a:pt x="143163" y="0"/>
                  <a:pt x="387927" y="46182"/>
                </a:cubicBezTo>
                <a:cubicBezTo>
                  <a:pt x="632691" y="92364"/>
                  <a:pt x="1334655" y="655782"/>
                  <a:pt x="1468582" y="738909"/>
                </a:cubicBezTo>
                <a:cubicBezTo>
                  <a:pt x="1602509" y="822036"/>
                  <a:pt x="1397000" y="683491"/>
                  <a:pt x="1191491" y="544946"/>
                </a:cubicBezTo>
              </a:path>
            </a:pathLst>
          </a:custGeom>
          <a:solidFill>
            <a:schemeClr val="accent1"/>
          </a:solid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2"/>
              </a:solidFill>
              <a:effectLst/>
              <a:latin typeface="Helvetica" charset="0"/>
            </a:endParaRPr>
          </a:p>
        </p:txBody>
      </p:sp>
      <p:cxnSp>
        <p:nvCxnSpPr>
          <p:cNvPr id="7" name="Straight Connector 6"/>
          <p:cNvCxnSpPr/>
          <p:nvPr/>
        </p:nvCxnSpPr>
        <p:spPr bwMode="auto">
          <a:xfrm rot="5400000">
            <a:off x="4000500" y="4457700"/>
            <a:ext cx="2057400" cy="1588"/>
          </a:xfrm>
          <a:prstGeom prst="line">
            <a:avLst/>
          </a:prstGeom>
          <a:solidFill>
            <a:schemeClr val="accent1"/>
          </a:solidFill>
          <a:ln w="25400" cap="flat" cmpd="sng" algn="ctr">
            <a:solidFill>
              <a:schemeClr val="bg2"/>
            </a:solidFill>
            <a:prstDash val="solid"/>
            <a:round/>
            <a:headEnd type="none" w="med" len="med"/>
            <a:tailEnd type="none" w="med" len="med"/>
          </a:ln>
          <a:effectLst/>
        </p:spPr>
      </p:cxnSp>
      <p:cxnSp>
        <p:nvCxnSpPr>
          <p:cNvPr id="8" name="Straight Connector 7"/>
          <p:cNvCxnSpPr/>
          <p:nvPr/>
        </p:nvCxnSpPr>
        <p:spPr bwMode="auto">
          <a:xfrm rot="10800000">
            <a:off x="5029200" y="5486400"/>
            <a:ext cx="3581400" cy="1588"/>
          </a:xfrm>
          <a:prstGeom prst="line">
            <a:avLst/>
          </a:prstGeom>
          <a:solidFill>
            <a:schemeClr val="accent1"/>
          </a:solidFill>
          <a:ln w="25400" cap="flat" cmpd="sng" algn="ctr">
            <a:solidFill>
              <a:schemeClr val="bg2"/>
            </a:solidFill>
            <a:prstDash val="solid"/>
            <a:round/>
            <a:headEnd type="none" w="med" len="med"/>
            <a:tailEnd type="none" w="med" len="med"/>
          </a:ln>
          <a:effectLst/>
        </p:spPr>
      </p:cxnSp>
      <p:sp>
        <p:nvSpPr>
          <p:cNvPr id="12" name="TextBox 11"/>
          <p:cNvSpPr txBox="1"/>
          <p:nvPr/>
        </p:nvSpPr>
        <p:spPr>
          <a:xfrm rot="16200000">
            <a:off x="4364412" y="4464106"/>
            <a:ext cx="753732" cy="400110"/>
          </a:xfrm>
          <a:prstGeom prst="rect">
            <a:avLst/>
          </a:prstGeom>
          <a:noFill/>
        </p:spPr>
        <p:txBody>
          <a:bodyPr wrap="none" rtlCol="0">
            <a:spAutoFit/>
          </a:bodyPr>
          <a:lstStyle/>
          <a:p>
            <a:r>
              <a:rPr lang="en-US" sz="2000" dirty="0" smtClean="0"/>
              <a:t>N(M)</a:t>
            </a:r>
            <a:endParaRPr lang="en-US" sz="2000" dirty="0"/>
          </a:p>
        </p:txBody>
      </p:sp>
      <p:sp>
        <p:nvSpPr>
          <p:cNvPr id="13" name="TextBox 12"/>
          <p:cNvSpPr txBox="1"/>
          <p:nvPr/>
        </p:nvSpPr>
        <p:spPr>
          <a:xfrm>
            <a:off x="6629400" y="5715000"/>
            <a:ext cx="990600" cy="400110"/>
          </a:xfrm>
          <a:prstGeom prst="rect">
            <a:avLst/>
          </a:prstGeom>
          <a:noFill/>
        </p:spPr>
        <p:txBody>
          <a:bodyPr wrap="square" rtlCol="0">
            <a:spAutoFit/>
          </a:bodyPr>
          <a:lstStyle/>
          <a:p>
            <a:r>
              <a:rPr lang="en-US" sz="2000" dirty="0" smtClean="0"/>
              <a:t>M(M</a:t>
            </a:r>
            <a:r>
              <a:rPr lang="en-US" sz="2000" baseline="-25000" dirty="0" smtClean="0">
                <a:sym typeface="Wingdings 2"/>
              </a:rPr>
              <a:t></a:t>
            </a:r>
            <a:r>
              <a:rPr lang="en-US" sz="2000" dirty="0" smtClean="0"/>
              <a:t>)</a:t>
            </a:r>
            <a:endParaRPr lang="en-US" sz="2000" dirty="0"/>
          </a:p>
        </p:txBody>
      </p:sp>
      <p:sp>
        <p:nvSpPr>
          <p:cNvPr id="14" name="TextBox 13"/>
          <p:cNvSpPr txBox="1"/>
          <p:nvPr/>
        </p:nvSpPr>
        <p:spPr>
          <a:xfrm>
            <a:off x="5562600" y="5562600"/>
            <a:ext cx="540533" cy="400110"/>
          </a:xfrm>
          <a:prstGeom prst="rect">
            <a:avLst/>
          </a:prstGeom>
          <a:noFill/>
        </p:spPr>
        <p:txBody>
          <a:bodyPr wrap="none" rtlCol="0">
            <a:spAutoFit/>
          </a:bodyPr>
          <a:lstStyle/>
          <a:p>
            <a:r>
              <a:rPr lang="en-US" sz="2000" dirty="0" smtClean="0"/>
              <a:t>0.5</a:t>
            </a:r>
            <a:endParaRPr lang="en-US" sz="2000" dirty="0"/>
          </a:p>
        </p:txBody>
      </p:sp>
      <p:sp>
        <p:nvSpPr>
          <p:cNvPr id="15" name="TextBox 14"/>
          <p:cNvSpPr txBox="1"/>
          <p:nvPr/>
        </p:nvSpPr>
        <p:spPr>
          <a:xfrm>
            <a:off x="8001000" y="5543490"/>
            <a:ext cx="1125629" cy="400110"/>
          </a:xfrm>
          <a:prstGeom prst="rect">
            <a:avLst/>
          </a:prstGeom>
          <a:noFill/>
        </p:spPr>
        <p:txBody>
          <a:bodyPr wrap="none" rtlCol="0">
            <a:spAutoFit/>
          </a:bodyPr>
          <a:lstStyle/>
          <a:p>
            <a:r>
              <a:rPr lang="en-US" sz="2000" dirty="0" smtClean="0"/>
              <a:t>100-150</a:t>
            </a:r>
            <a:endParaRPr lang="en-US" sz="2000" dirty="0"/>
          </a:p>
        </p:txBody>
      </p:sp>
      <p:sp>
        <p:nvSpPr>
          <p:cNvPr id="18" name="Slide Number Placeholder 17"/>
          <p:cNvSpPr>
            <a:spLocks noGrp="1"/>
          </p:cNvSpPr>
          <p:nvPr>
            <p:ph type="sldNum" sz="quarter" idx="12"/>
          </p:nvPr>
        </p:nvSpPr>
        <p:spPr/>
        <p:txBody>
          <a:bodyPr/>
          <a:lstStyle/>
          <a:p>
            <a:fld id="{EEB6B682-3F7A-4206-959A-0D90A20CD022}" type="slidenum">
              <a:rPr lang="en-US" smtClean="0"/>
              <a:pPr/>
              <a:t>47</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5" name="Picture 3" descr="bi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7000" contrast="26000"/>
                    </a14:imgEffect>
                  </a14:imgLayer>
                </a14:imgProps>
              </a:ext>
            </a:extLst>
          </a:blip>
          <a:srcRect/>
          <a:stretch>
            <a:fillRect/>
          </a:stretch>
        </p:blipFill>
        <p:spPr bwMode="auto">
          <a:xfrm>
            <a:off x="76200" y="228600"/>
            <a:ext cx="4217988" cy="6324600"/>
          </a:xfrm>
          <a:prstGeom prst="rect">
            <a:avLst/>
          </a:prstGeom>
          <a:noFill/>
        </p:spPr>
      </p:pic>
      <p:pic>
        <p:nvPicPr>
          <p:cNvPr id="253956" name="Picture 4" descr="orion"/>
          <p:cNvPicPr>
            <a:picLocks noChangeAspect="1" noChangeArrowheads="1"/>
          </p:cNvPicPr>
          <p:nvPr/>
        </p:nvPicPr>
        <p:blipFill>
          <a:blip r:embed="rId5" cstate="print"/>
          <a:srcRect l="26301"/>
          <a:stretch>
            <a:fillRect/>
          </a:stretch>
        </p:blipFill>
        <p:spPr bwMode="auto">
          <a:xfrm>
            <a:off x="5056813" y="609600"/>
            <a:ext cx="3858587" cy="4994275"/>
          </a:xfrm>
          <a:prstGeom prst="rect">
            <a:avLst/>
          </a:prstGeom>
          <a:noFill/>
        </p:spPr>
      </p:pic>
      <p:sp>
        <p:nvSpPr>
          <p:cNvPr id="253957" name="Text Box 5"/>
          <p:cNvSpPr txBox="1">
            <a:spLocks noChangeArrowheads="1"/>
          </p:cNvSpPr>
          <p:nvPr/>
        </p:nvSpPr>
        <p:spPr bwMode="auto">
          <a:xfrm>
            <a:off x="228600" y="152400"/>
            <a:ext cx="1752600" cy="590550"/>
          </a:xfrm>
          <a:prstGeom prst="rect">
            <a:avLst/>
          </a:prstGeom>
          <a:solidFill>
            <a:srgbClr val="FFF399"/>
          </a:solidFill>
          <a:ln w="9525">
            <a:solidFill>
              <a:schemeClr val="bg2"/>
            </a:solidFill>
            <a:miter lim="800000"/>
            <a:headEnd/>
            <a:tailEnd/>
          </a:ln>
          <a:effectLst/>
        </p:spPr>
        <p:txBody>
          <a:bodyPr>
            <a:spAutoFit/>
          </a:bodyPr>
          <a:lstStyle/>
          <a:p>
            <a:r>
              <a:rPr lang="en-US" b="1">
                <a:latin typeface="Arial" pitchFamily="34" charset="0"/>
              </a:rPr>
              <a:t>Orion at visible wavelengths</a:t>
            </a:r>
          </a:p>
        </p:txBody>
      </p:sp>
      <p:sp>
        <p:nvSpPr>
          <p:cNvPr id="8" name="TextBox 7"/>
          <p:cNvSpPr txBox="1"/>
          <p:nvPr/>
        </p:nvSpPr>
        <p:spPr>
          <a:xfrm>
            <a:off x="4742577" y="152400"/>
            <a:ext cx="4325223" cy="338554"/>
          </a:xfrm>
          <a:prstGeom prst="rect">
            <a:avLst/>
          </a:prstGeom>
          <a:noFill/>
        </p:spPr>
        <p:txBody>
          <a:bodyPr wrap="none" rtlCol="0">
            <a:spAutoFit/>
          </a:bodyPr>
          <a:lstStyle/>
          <a:p>
            <a:r>
              <a:rPr lang="en-US" dirty="0" smtClean="0"/>
              <a:t>What happens to radiation absorbed by dust?</a:t>
            </a:r>
            <a:endParaRPr lang="en-US" dirty="0"/>
          </a:p>
        </p:txBody>
      </p:sp>
      <p:sp>
        <p:nvSpPr>
          <p:cNvPr id="10" name="Slide Number Placeholder 9"/>
          <p:cNvSpPr>
            <a:spLocks noGrp="1"/>
          </p:cNvSpPr>
          <p:nvPr>
            <p:ph type="sldNum" sz="quarter" idx="12"/>
          </p:nvPr>
        </p:nvSpPr>
        <p:spPr>
          <a:xfrm>
            <a:off x="-1447800" y="6553200"/>
            <a:ext cx="1905000" cy="457200"/>
          </a:xfrm>
        </p:spPr>
        <p:txBody>
          <a:bodyPr/>
          <a:lstStyle/>
          <a:p>
            <a:fld id="{EEB6B682-3F7A-4206-959A-0D90A20CD022}" type="slidenum">
              <a:rPr lang="en-US" smtClean="0">
                <a:solidFill>
                  <a:schemeClr val="bg2"/>
                </a:solidFill>
              </a:rPr>
              <a:pPr/>
              <a:t>5</a:t>
            </a:fld>
            <a:endParaRPr lang="en-US" dirty="0">
              <a:solidFill>
                <a:schemeClr val="bg2"/>
              </a:solidFill>
            </a:endParaRPr>
          </a:p>
        </p:txBody>
      </p:sp>
      <p:sp>
        <p:nvSpPr>
          <p:cNvPr id="253954" name="Text Box 2"/>
          <p:cNvSpPr txBox="1">
            <a:spLocks noChangeArrowheads="1"/>
          </p:cNvSpPr>
          <p:nvPr/>
        </p:nvSpPr>
        <p:spPr bwMode="auto">
          <a:xfrm>
            <a:off x="3581400" y="5715000"/>
            <a:ext cx="5562600" cy="1077218"/>
          </a:xfrm>
          <a:prstGeom prst="rect">
            <a:avLst/>
          </a:prstGeom>
          <a:solidFill>
            <a:srgbClr val="FFF399"/>
          </a:solidFill>
          <a:ln w="9525">
            <a:solidFill>
              <a:schemeClr val="bg2"/>
            </a:solidFill>
            <a:miter lim="800000"/>
            <a:headEnd/>
            <a:tailEnd/>
          </a:ln>
          <a:effectLst/>
        </p:spPr>
        <p:txBody>
          <a:bodyPr wrap="square">
            <a:spAutoFit/>
          </a:bodyPr>
          <a:lstStyle/>
          <a:p>
            <a:r>
              <a:rPr lang="en-US" b="1" dirty="0">
                <a:latin typeface="Arial" pitchFamily="34" charset="0"/>
              </a:rPr>
              <a:t>Orion at IR wavelengths (100</a:t>
            </a:r>
            <a:r>
              <a:rPr lang="en-US" b="1" dirty="0">
                <a:latin typeface="Arial" pitchFamily="34" charset="0"/>
                <a:sym typeface="Symbol" pitchFamily="18" charset="2"/>
              </a:rPr>
              <a:t>m): </a:t>
            </a:r>
            <a:r>
              <a:rPr lang="en-US" b="1" dirty="0" smtClean="0">
                <a:latin typeface="Arial" pitchFamily="34" charset="0"/>
                <a:sym typeface="Symbol" pitchFamily="18" charset="2"/>
              </a:rPr>
              <a:t>larger dust </a:t>
            </a:r>
            <a:r>
              <a:rPr lang="en-US" b="1" dirty="0">
                <a:latin typeface="Arial" pitchFamily="34" charset="0"/>
                <a:sym typeface="Symbol" pitchFamily="18" charset="2"/>
              </a:rPr>
              <a:t>grains </a:t>
            </a:r>
            <a:r>
              <a:rPr lang="en-US" b="1" dirty="0" smtClean="0">
                <a:latin typeface="Arial" pitchFamily="34" charset="0"/>
                <a:sym typeface="Symbol" pitchFamily="18" charset="2"/>
              </a:rPr>
              <a:t>absorb UV/visible </a:t>
            </a:r>
            <a:r>
              <a:rPr lang="en-US" b="1" dirty="0">
                <a:latin typeface="Arial" pitchFamily="34" charset="0"/>
                <a:sym typeface="Symbol" pitchFamily="18" charset="2"/>
              </a:rPr>
              <a:t>light and </a:t>
            </a:r>
            <a:r>
              <a:rPr lang="en-US" b="1" dirty="0" smtClean="0">
                <a:latin typeface="Arial" pitchFamily="34" charset="0"/>
                <a:sym typeface="Symbol" pitchFamily="18" charset="2"/>
              </a:rPr>
              <a:t>warm up to 10’s-100’s of K.  Acting like blackbodies, they re-radiate </a:t>
            </a:r>
            <a:r>
              <a:rPr lang="en-US" b="1" dirty="0">
                <a:latin typeface="Arial" pitchFamily="34" charset="0"/>
                <a:sym typeface="Symbol" pitchFamily="18" charset="2"/>
              </a:rPr>
              <a:t>in the </a:t>
            </a:r>
            <a:r>
              <a:rPr lang="en-US" b="1" dirty="0" smtClean="0">
                <a:latin typeface="Arial" pitchFamily="34" charset="0"/>
                <a:sym typeface="Symbol" pitchFamily="18" charset="2"/>
              </a:rPr>
              <a:t>IR.  These dominate emission from dust and mass of dust.</a:t>
            </a:r>
            <a:endParaRPr lang="en-US" b="1" dirty="0">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B6B682-3F7A-4206-959A-0D90A20CD022}" type="slidenum">
              <a:rPr lang="en-US" smtClean="0"/>
              <a:pPr/>
              <a:t>6</a:t>
            </a:fld>
            <a:endParaRPr lang="en-US"/>
          </a:p>
        </p:txBody>
      </p:sp>
      <p:pic>
        <p:nvPicPr>
          <p:cNvPr id="1026" name="Picture 2" descr="http://www.astronomy.ohio-state.edu/~pogge/TeachRes/Ast162/StarForm/barnard68_vlt.jpg">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00" y="1295400"/>
            <a:ext cx="4191000" cy="45498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anda.org/articles/aa/full/2003/09/aael211/img15.gif">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 r="43955"/>
          <a:stretch/>
        </p:blipFill>
        <p:spPr bwMode="auto">
          <a:xfrm>
            <a:off x="3962400" y="1280160"/>
            <a:ext cx="5029200" cy="431189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403860" y="381000"/>
            <a:ext cx="1752600" cy="1077218"/>
          </a:xfrm>
          <a:prstGeom prst="rect">
            <a:avLst/>
          </a:prstGeom>
          <a:solidFill>
            <a:srgbClr val="FFF399"/>
          </a:solidFill>
          <a:ln w="9525">
            <a:solidFill>
              <a:schemeClr val="bg2"/>
            </a:solidFill>
            <a:miter lim="800000"/>
            <a:headEnd/>
            <a:tailEnd/>
          </a:ln>
          <a:effectLst/>
        </p:spPr>
        <p:txBody>
          <a:bodyPr>
            <a:spAutoFit/>
          </a:bodyPr>
          <a:lstStyle/>
          <a:p>
            <a:r>
              <a:rPr lang="en-US" b="1" dirty="0" smtClean="0">
                <a:latin typeface="Arial" pitchFamily="34" charset="0"/>
              </a:rPr>
              <a:t>Dark cloud Barnard 68 at optical wavelengths</a:t>
            </a:r>
            <a:endParaRPr lang="en-US" b="1" dirty="0">
              <a:latin typeface="Arial" pitchFamily="34" charset="0"/>
            </a:endParaRPr>
          </a:p>
        </p:txBody>
      </p:sp>
      <p:sp>
        <p:nvSpPr>
          <p:cNvPr id="6" name="Text Box 5"/>
          <p:cNvSpPr txBox="1">
            <a:spLocks noChangeArrowheads="1"/>
          </p:cNvSpPr>
          <p:nvPr/>
        </p:nvSpPr>
        <p:spPr bwMode="auto">
          <a:xfrm>
            <a:off x="7101840" y="741551"/>
            <a:ext cx="1752600" cy="1077218"/>
          </a:xfrm>
          <a:prstGeom prst="rect">
            <a:avLst/>
          </a:prstGeom>
          <a:solidFill>
            <a:srgbClr val="FFF399"/>
          </a:solidFill>
          <a:ln w="9525">
            <a:solidFill>
              <a:schemeClr val="bg2"/>
            </a:solidFill>
            <a:miter lim="800000"/>
            <a:headEnd/>
            <a:tailEnd/>
          </a:ln>
          <a:effectLst/>
        </p:spPr>
        <p:txBody>
          <a:bodyPr>
            <a:spAutoFit/>
          </a:bodyPr>
          <a:lstStyle/>
          <a:p>
            <a:r>
              <a:rPr lang="en-US" b="1" dirty="0" smtClean="0">
                <a:latin typeface="Arial" pitchFamily="34" charset="0"/>
              </a:rPr>
              <a:t>At </a:t>
            </a:r>
            <a:r>
              <a:rPr lang="en-US" b="1" dirty="0">
                <a:latin typeface="Arial" pitchFamily="34" charset="0"/>
              </a:rPr>
              <a:t>850 </a:t>
            </a:r>
            <a:r>
              <a:rPr lang="en-US" b="1" dirty="0" smtClean="0">
                <a:latin typeface="Arial" pitchFamily="34" charset="0"/>
                <a:sym typeface="Symbol" pitchFamily="18" charset="2"/>
              </a:rPr>
              <a:t></a:t>
            </a:r>
            <a:r>
              <a:rPr lang="en-US" b="1" dirty="0">
                <a:latin typeface="Arial" pitchFamily="34" charset="0"/>
                <a:sym typeface="Symbol" pitchFamily="18" charset="2"/>
              </a:rPr>
              <a:t>m </a:t>
            </a:r>
            <a:r>
              <a:rPr lang="en-US" b="1" dirty="0" smtClean="0">
                <a:latin typeface="Arial" pitchFamily="34" charset="0"/>
                <a:sym typeface="Symbol" pitchFamily="18" charset="2"/>
              </a:rPr>
              <a:t>showing dust re-emission of starlight</a:t>
            </a:r>
            <a:endParaRPr lang="en-US" b="1" dirty="0">
              <a:latin typeface="Arial" pitchFamily="34" charset="0"/>
            </a:endParaRPr>
          </a:p>
        </p:txBody>
      </p:sp>
    </p:spTree>
    <p:extLst>
      <p:ext uri="{BB962C8B-B14F-4D97-AF65-F5344CB8AC3E}">
        <p14:creationId xmlns:p14="http://schemas.microsoft.com/office/powerpoint/2010/main" val="2973544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ngs.stsci.edu/proposal/spectrum11.gif"/>
          <p:cNvPicPr>
            <a:picLocks noChangeAspect="1" noChangeArrowheads="1"/>
          </p:cNvPicPr>
          <p:nvPr/>
        </p:nvPicPr>
        <p:blipFill>
          <a:blip r:embed="rId3" cstate="print"/>
          <a:srcRect l="4782" t="38020"/>
          <a:stretch>
            <a:fillRect/>
          </a:stretch>
        </p:blipFill>
        <p:spPr bwMode="auto">
          <a:xfrm>
            <a:off x="304800" y="1295400"/>
            <a:ext cx="7282880" cy="4769969"/>
          </a:xfrm>
          <a:prstGeom prst="rect">
            <a:avLst/>
          </a:prstGeom>
          <a:noFill/>
        </p:spPr>
      </p:pic>
      <p:sp>
        <p:nvSpPr>
          <p:cNvPr id="3" name="TextBox 2"/>
          <p:cNvSpPr txBox="1"/>
          <p:nvPr/>
        </p:nvSpPr>
        <p:spPr>
          <a:xfrm>
            <a:off x="34784" y="228600"/>
            <a:ext cx="7204216" cy="400110"/>
          </a:xfrm>
          <a:prstGeom prst="rect">
            <a:avLst/>
          </a:prstGeom>
          <a:noFill/>
        </p:spPr>
        <p:txBody>
          <a:bodyPr wrap="none" rtlCol="0">
            <a:spAutoFit/>
          </a:bodyPr>
          <a:lstStyle/>
          <a:p>
            <a:r>
              <a:rPr lang="en-US" sz="2000" dirty="0" smtClean="0"/>
              <a:t>Optical and infrared </a:t>
            </a:r>
            <a:r>
              <a:rPr lang="en-US" sz="2000" dirty="0"/>
              <a:t>s</a:t>
            </a:r>
            <a:r>
              <a:rPr lang="en-US" sz="2000" dirty="0" smtClean="0"/>
              <a:t>pectrum of  a whole galaxy (Messier 82)</a:t>
            </a:r>
            <a:endParaRPr lang="en-US" sz="2000" dirty="0"/>
          </a:p>
        </p:txBody>
      </p:sp>
      <p:sp>
        <p:nvSpPr>
          <p:cNvPr id="4" name="TextBox 3"/>
          <p:cNvSpPr txBox="1"/>
          <p:nvPr/>
        </p:nvSpPr>
        <p:spPr>
          <a:xfrm>
            <a:off x="914400" y="1828800"/>
            <a:ext cx="1117614" cy="584775"/>
          </a:xfrm>
          <a:prstGeom prst="rect">
            <a:avLst/>
          </a:prstGeom>
          <a:noFill/>
        </p:spPr>
        <p:txBody>
          <a:bodyPr wrap="none" rtlCol="0">
            <a:spAutoFit/>
          </a:bodyPr>
          <a:lstStyle/>
          <a:p>
            <a:r>
              <a:rPr lang="en-US" dirty="0" smtClean="0"/>
              <a:t>Combined</a:t>
            </a:r>
          </a:p>
          <a:p>
            <a:r>
              <a:rPr lang="en-US" dirty="0" smtClean="0"/>
              <a:t>starlight</a:t>
            </a:r>
            <a:endParaRPr lang="en-US" dirty="0"/>
          </a:p>
        </p:txBody>
      </p:sp>
      <p:sp>
        <p:nvSpPr>
          <p:cNvPr id="5" name="TextBox 4"/>
          <p:cNvSpPr txBox="1"/>
          <p:nvPr/>
        </p:nvSpPr>
        <p:spPr>
          <a:xfrm>
            <a:off x="4769940" y="685800"/>
            <a:ext cx="2316660" cy="584775"/>
          </a:xfrm>
          <a:prstGeom prst="rect">
            <a:avLst/>
          </a:prstGeom>
          <a:noFill/>
        </p:spPr>
        <p:txBody>
          <a:bodyPr wrap="none" rtlCol="0">
            <a:spAutoFit/>
          </a:bodyPr>
          <a:lstStyle/>
          <a:p>
            <a:r>
              <a:rPr lang="en-US" dirty="0" smtClean="0"/>
              <a:t>Combined dust infrared</a:t>
            </a:r>
          </a:p>
          <a:p>
            <a:r>
              <a:rPr lang="en-US" dirty="0" smtClean="0"/>
              <a:t>emission (larger grains)</a:t>
            </a:r>
            <a:endParaRPr lang="en-US" dirty="0"/>
          </a:p>
        </p:txBody>
      </p:sp>
      <p:sp>
        <p:nvSpPr>
          <p:cNvPr id="6" name="TextBox 5"/>
          <p:cNvSpPr txBox="1"/>
          <p:nvPr/>
        </p:nvSpPr>
        <p:spPr>
          <a:xfrm>
            <a:off x="4114800" y="3733800"/>
            <a:ext cx="1752600" cy="584775"/>
          </a:xfrm>
          <a:prstGeom prst="rect">
            <a:avLst/>
          </a:prstGeom>
          <a:noFill/>
        </p:spPr>
        <p:txBody>
          <a:bodyPr wrap="square" rtlCol="0">
            <a:spAutoFit/>
          </a:bodyPr>
          <a:lstStyle/>
          <a:p>
            <a:r>
              <a:rPr lang="en-US" dirty="0" smtClean="0"/>
              <a:t>absorption due to silicate grains</a:t>
            </a:r>
            <a:endParaRPr lang="en-US" dirty="0"/>
          </a:p>
        </p:txBody>
      </p:sp>
      <p:sp>
        <p:nvSpPr>
          <p:cNvPr id="7" name="TextBox 6"/>
          <p:cNvSpPr txBox="1"/>
          <p:nvPr/>
        </p:nvSpPr>
        <p:spPr>
          <a:xfrm>
            <a:off x="2133600" y="1447800"/>
            <a:ext cx="3048000" cy="584775"/>
          </a:xfrm>
          <a:prstGeom prst="rect">
            <a:avLst/>
          </a:prstGeom>
          <a:noFill/>
        </p:spPr>
        <p:txBody>
          <a:bodyPr wrap="square" rtlCol="0">
            <a:spAutoFit/>
          </a:bodyPr>
          <a:lstStyle/>
          <a:p>
            <a:r>
              <a:rPr lang="en-US" dirty="0" smtClean="0"/>
              <a:t>Emission features from small grains/large molecules</a:t>
            </a:r>
            <a:endParaRPr lang="en-US" dirty="0"/>
          </a:p>
        </p:txBody>
      </p:sp>
      <p:cxnSp>
        <p:nvCxnSpPr>
          <p:cNvPr id="9" name="Straight Arrow Connector 8"/>
          <p:cNvCxnSpPr/>
          <p:nvPr/>
        </p:nvCxnSpPr>
        <p:spPr bwMode="auto">
          <a:xfrm rot="16200000" flipH="1">
            <a:off x="990600" y="2743200"/>
            <a:ext cx="685800" cy="76200"/>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cxnSp>
        <p:nvCxnSpPr>
          <p:cNvPr id="10" name="Straight Arrow Connector 9"/>
          <p:cNvCxnSpPr/>
          <p:nvPr/>
        </p:nvCxnSpPr>
        <p:spPr bwMode="auto">
          <a:xfrm rot="5400000">
            <a:off x="5867400" y="1676400"/>
            <a:ext cx="914400" cy="304800"/>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cxnSp>
        <p:nvCxnSpPr>
          <p:cNvPr id="13" name="Straight Arrow Connector 12"/>
          <p:cNvCxnSpPr/>
          <p:nvPr/>
        </p:nvCxnSpPr>
        <p:spPr bwMode="auto">
          <a:xfrm rot="10800000" flipV="1">
            <a:off x="4038600" y="3733800"/>
            <a:ext cx="762000" cy="76200"/>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cxnSp>
        <p:nvCxnSpPr>
          <p:cNvPr id="16" name="Straight Arrow Connector 15"/>
          <p:cNvCxnSpPr>
            <a:stCxn id="7" idx="2"/>
          </p:cNvCxnSpPr>
          <p:nvPr/>
        </p:nvCxnSpPr>
        <p:spPr bwMode="auto">
          <a:xfrm rot="5400000">
            <a:off x="3226088" y="2311687"/>
            <a:ext cx="710625" cy="152400"/>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cxnSp>
        <p:nvCxnSpPr>
          <p:cNvPr id="17" name="Straight Arrow Connector 16"/>
          <p:cNvCxnSpPr/>
          <p:nvPr/>
        </p:nvCxnSpPr>
        <p:spPr bwMode="auto">
          <a:xfrm rot="5400000">
            <a:off x="3467100" y="2324100"/>
            <a:ext cx="533400" cy="1588"/>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cxnSp>
        <p:nvCxnSpPr>
          <p:cNvPr id="18" name="Straight Arrow Connector 17"/>
          <p:cNvCxnSpPr/>
          <p:nvPr/>
        </p:nvCxnSpPr>
        <p:spPr bwMode="auto">
          <a:xfrm rot="16200000" flipH="1">
            <a:off x="3657600" y="2209800"/>
            <a:ext cx="609600" cy="304800"/>
          </a:xfrm>
          <a:prstGeom prst="straightConnector1">
            <a:avLst/>
          </a:prstGeom>
          <a:solidFill>
            <a:schemeClr val="accent1"/>
          </a:solidFill>
          <a:ln w="31750" cap="flat" cmpd="sng" algn="ctr">
            <a:solidFill>
              <a:srgbClr val="C00000"/>
            </a:solidFill>
            <a:prstDash val="solid"/>
            <a:round/>
            <a:headEnd type="none" w="med" len="med"/>
            <a:tailEnd type="arrow"/>
          </a:ln>
          <a:effectLst/>
        </p:spPr>
      </p:cxnSp>
      <p:sp>
        <p:nvSpPr>
          <p:cNvPr id="23" name="TextBox 22"/>
          <p:cNvSpPr txBox="1"/>
          <p:nvPr/>
        </p:nvSpPr>
        <p:spPr>
          <a:xfrm rot="16200000">
            <a:off x="-243542" y="3443942"/>
            <a:ext cx="1130438" cy="338554"/>
          </a:xfrm>
          <a:prstGeom prst="rect">
            <a:avLst/>
          </a:prstGeom>
          <a:noFill/>
        </p:spPr>
        <p:txBody>
          <a:bodyPr wrap="none" rtlCol="0">
            <a:spAutoFit/>
          </a:bodyPr>
          <a:lstStyle/>
          <a:p>
            <a:r>
              <a:rPr lang="en-US" dirty="0" smtClean="0"/>
              <a:t>brightness</a:t>
            </a:r>
            <a:endParaRPr lang="en-US" dirty="0"/>
          </a:p>
        </p:txBody>
      </p:sp>
      <p:pic>
        <p:nvPicPr>
          <p:cNvPr id="2052" name="Picture 4" descr="http://www.mpia-hd.mpg.de/homes/jcarson/spitzer01large.jpg"/>
          <p:cNvPicPr>
            <a:picLocks noChangeAspect="1" noChangeArrowheads="1"/>
          </p:cNvPicPr>
          <p:nvPr/>
        </p:nvPicPr>
        <p:blipFill>
          <a:blip r:embed="rId4" cstate="print"/>
          <a:srcRect/>
          <a:stretch>
            <a:fillRect/>
          </a:stretch>
        </p:blipFill>
        <p:spPr bwMode="auto">
          <a:xfrm>
            <a:off x="7112000" y="3124200"/>
            <a:ext cx="2032000" cy="1524000"/>
          </a:xfrm>
          <a:prstGeom prst="rect">
            <a:avLst/>
          </a:prstGeom>
          <a:noFill/>
        </p:spPr>
      </p:pic>
      <p:sp>
        <p:nvSpPr>
          <p:cNvPr id="25" name="TextBox 24"/>
          <p:cNvSpPr txBox="1"/>
          <p:nvPr/>
        </p:nvSpPr>
        <p:spPr>
          <a:xfrm>
            <a:off x="7961728" y="2286000"/>
            <a:ext cx="1106072" cy="830997"/>
          </a:xfrm>
          <a:prstGeom prst="rect">
            <a:avLst/>
          </a:prstGeom>
          <a:noFill/>
        </p:spPr>
        <p:txBody>
          <a:bodyPr wrap="none" rtlCol="0">
            <a:spAutoFit/>
          </a:bodyPr>
          <a:lstStyle/>
          <a:p>
            <a:r>
              <a:rPr lang="en-US" dirty="0" smtClean="0"/>
              <a:t>Spitzer</a:t>
            </a:r>
          </a:p>
          <a:p>
            <a:r>
              <a:rPr lang="en-US" dirty="0" smtClean="0"/>
              <a:t>Space</a:t>
            </a:r>
          </a:p>
          <a:p>
            <a:r>
              <a:rPr lang="en-US" dirty="0" smtClean="0"/>
              <a:t>Telescope</a:t>
            </a:r>
            <a:endParaRPr lang="en-US" dirty="0"/>
          </a:p>
        </p:txBody>
      </p:sp>
      <p:sp>
        <p:nvSpPr>
          <p:cNvPr id="26" name="TextBox 25"/>
          <p:cNvSpPr txBox="1"/>
          <p:nvPr/>
        </p:nvSpPr>
        <p:spPr>
          <a:xfrm>
            <a:off x="970361" y="6096000"/>
            <a:ext cx="5957080" cy="338554"/>
          </a:xfrm>
          <a:prstGeom prst="rect">
            <a:avLst/>
          </a:prstGeom>
          <a:noFill/>
        </p:spPr>
        <p:txBody>
          <a:bodyPr wrap="none" rtlCol="0">
            <a:spAutoFit/>
          </a:bodyPr>
          <a:lstStyle/>
          <a:p>
            <a:r>
              <a:rPr lang="en-US" dirty="0" smtClean="0"/>
              <a:t>Optical  |     &lt;----------------           Infrared           ------------------</a:t>
            </a:r>
            <a:r>
              <a:rPr lang="en-US" dirty="0" smtClean="0">
                <a:sym typeface="Wingdings" pitchFamily="2" charset="2"/>
              </a:rPr>
              <a:t>&gt;</a:t>
            </a:r>
            <a:endParaRPr lang="en-US" dirty="0"/>
          </a:p>
        </p:txBody>
      </p:sp>
      <p:pic>
        <p:nvPicPr>
          <p:cNvPr id="84996" name="Picture 4" descr="http://mm04.nasaimages.org/MediaManager/srvr?mediafile=/Size4/nasaNAS-12-NA/67181/ssc2006-09a2_mac.jpg&amp;userid=1&amp;username=admin&amp;resolution=4&amp;servertype=JVA&amp;cid=12&amp;iid=nasaNAS&amp;vcid=NA&amp;usergroup=SPITZER-GENERAL&amp;profileid=59"/>
          <p:cNvPicPr>
            <a:picLocks noChangeAspect="1" noChangeArrowheads="1"/>
          </p:cNvPicPr>
          <p:nvPr/>
        </p:nvPicPr>
        <p:blipFill>
          <a:blip r:embed="rId5" cstate="print"/>
          <a:srcRect l="11644" t="28464" r="16819" b="26523"/>
          <a:stretch>
            <a:fillRect/>
          </a:stretch>
        </p:blipFill>
        <p:spPr bwMode="auto">
          <a:xfrm>
            <a:off x="7085325" y="0"/>
            <a:ext cx="2058676" cy="1295400"/>
          </a:xfrm>
          <a:prstGeom prst="rect">
            <a:avLst/>
          </a:prstGeom>
          <a:noFill/>
        </p:spPr>
      </p:pic>
      <p:sp>
        <p:nvSpPr>
          <p:cNvPr id="19" name="Rectangle 18"/>
          <p:cNvSpPr/>
          <p:nvPr/>
        </p:nvSpPr>
        <p:spPr bwMode="auto">
          <a:xfrm>
            <a:off x="2362200" y="4876800"/>
            <a:ext cx="533400" cy="4572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2"/>
              </a:solidFill>
              <a:effectLst/>
              <a:latin typeface="Helvetica" charset="0"/>
            </a:endParaRPr>
          </a:p>
        </p:txBody>
      </p:sp>
      <p:sp>
        <p:nvSpPr>
          <p:cNvPr id="20" name="Rectangle 19"/>
          <p:cNvSpPr/>
          <p:nvPr/>
        </p:nvSpPr>
        <p:spPr bwMode="auto">
          <a:xfrm>
            <a:off x="3810000" y="4343400"/>
            <a:ext cx="2438400" cy="304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2"/>
              </a:solidFill>
              <a:effectLst/>
              <a:latin typeface="Helvetica" charset="0"/>
            </a:endParaRPr>
          </a:p>
        </p:txBody>
      </p:sp>
      <p:sp>
        <p:nvSpPr>
          <p:cNvPr id="21" name="Rectangle 20"/>
          <p:cNvSpPr/>
          <p:nvPr/>
        </p:nvSpPr>
        <p:spPr bwMode="auto">
          <a:xfrm>
            <a:off x="6477000" y="5029200"/>
            <a:ext cx="457200" cy="228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2"/>
              </a:solidFill>
              <a:effectLst/>
              <a:latin typeface="Helvetica" charset="0"/>
            </a:endParaRPr>
          </a:p>
        </p:txBody>
      </p:sp>
      <p:sp>
        <p:nvSpPr>
          <p:cNvPr id="27" name="Slide Number Placeholder 26"/>
          <p:cNvSpPr>
            <a:spLocks noGrp="1"/>
          </p:cNvSpPr>
          <p:nvPr>
            <p:ph type="sldNum" sz="quarter" idx="12"/>
          </p:nvPr>
        </p:nvSpPr>
        <p:spPr>
          <a:xfrm>
            <a:off x="-1371600" y="6400800"/>
            <a:ext cx="1905000" cy="457200"/>
          </a:xfrm>
        </p:spPr>
        <p:txBody>
          <a:bodyPr/>
          <a:lstStyle/>
          <a:p>
            <a:fld id="{EEB6B682-3F7A-4206-959A-0D90A20CD022}" type="slidenum">
              <a:rPr lang="en-US" smtClean="0">
                <a:solidFill>
                  <a:schemeClr val="bg2"/>
                </a:solidFill>
              </a:rPr>
              <a:pPr/>
              <a:t>7</a:t>
            </a:fld>
            <a:endParaRPr lang="en-US" dirty="0">
              <a:solidFill>
                <a:schemeClr val="bg2"/>
              </a:solidFill>
            </a:endParaRPr>
          </a:p>
        </p:txBody>
      </p:sp>
      <p:pic>
        <p:nvPicPr>
          <p:cNvPr id="84994" name="Picture 2" descr="http://www.ahrtp.com/EG_Images/Herschel_SpaceTelescope_artist_opt600x303.jpg"/>
          <p:cNvPicPr>
            <a:picLocks noChangeAspect="1" noChangeArrowheads="1"/>
          </p:cNvPicPr>
          <p:nvPr/>
        </p:nvPicPr>
        <p:blipFill>
          <a:blip r:embed="rId6" cstate="print"/>
          <a:srcRect/>
          <a:stretch>
            <a:fillRect/>
          </a:stretch>
        </p:blipFill>
        <p:spPr bwMode="auto">
          <a:xfrm>
            <a:off x="7062960" y="5654675"/>
            <a:ext cx="2081040" cy="1050925"/>
          </a:xfrm>
          <a:prstGeom prst="rect">
            <a:avLst/>
          </a:prstGeom>
          <a:noFill/>
        </p:spPr>
      </p:pic>
      <p:sp>
        <p:nvSpPr>
          <p:cNvPr id="28" name="TextBox 27"/>
          <p:cNvSpPr txBox="1"/>
          <p:nvPr/>
        </p:nvSpPr>
        <p:spPr>
          <a:xfrm>
            <a:off x="8037928" y="4724400"/>
            <a:ext cx="1128835" cy="830997"/>
          </a:xfrm>
          <a:prstGeom prst="rect">
            <a:avLst/>
          </a:prstGeom>
          <a:noFill/>
        </p:spPr>
        <p:txBody>
          <a:bodyPr wrap="none" rtlCol="0">
            <a:spAutoFit/>
          </a:bodyPr>
          <a:lstStyle/>
          <a:p>
            <a:r>
              <a:rPr lang="en-US" dirty="0" smtClean="0"/>
              <a:t>Herschel</a:t>
            </a:r>
          </a:p>
          <a:p>
            <a:r>
              <a:rPr lang="en-US" dirty="0" smtClean="0"/>
              <a:t>Space</a:t>
            </a:r>
          </a:p>
          <a:p>
            <a:r>
              <a:rPr lang="en-US" dirty="0" smtClean="0"/>
              <a:t>Telescope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www.paulandliz.org/Spitzer_Telescope/M51_Spitzer.jpg"/>
          <p:cNvPicPr>
            <a:picLocks noChangeAspect="1" noChangeArrowheads="1"/>
          </p:cNvPicPr>
          <p:nvPr/>
        </p:nvPicPr>
        <p:blipFill>
          <a:blip r:embed="rId3" cstate="print"/>
          <a:srcRect/>
          <a:stretch>
            <a:fillRect/>
          </a:stretch>
        </p:blipFill>
        <p:spPr bwMode="auto">
          <a:xfrm>
            <a:off x="240768" y="762000"/>
            <a:ext cx="8750832" cy="6040099"/>
          </a:xfrm>
          <a:prstGeom prst="rect">
            <a:avLst/>
          </a:prstGeom>
          <a:noFill/>
        </p:spPr>
      </p:pic>
      <p:sp>
        <p:nvSpPr>
          <p:cNvPr id="3" name="TextBox 2"/>
          <p:cNvSpPr txBox="1"/>
          <p:nvPr/>
        </p:nvSpPr>
        <p:spPr>
          <a:xfrm>
            <a:off x="838200" y="152400"/>
            <a:ext cx="7593745" cy="584775"/>
          </a:xfrm>
          <a:prstGeom prst="rect">
            <a:avLst/>
          </a:prstGeom>
          <a:noFill/>
        </p:spPr>
        <p:txBody>
          <a:bodyPr wrap="none" rtlCol="0">
            <a:spAutoFit/>
          </a:bodyPr>
          <a:lstStyle/>
          <a:p>
            <a:r>
              <a:rPr lang="en-US" dirty="0" smtClean="0"/>
              <a:t>Messier 51 in visible light and infrared emission from small grains/large molecules</a:t>
            </a:r>
          </a:p>
          <a:p>
            <a:r>
              <a:rPr lang="en-US" dirty="0" smtClean="0"/>
              <a:t>responsible for 8 </a:t>
            </a:r>
            <a:r>
              <a:rPr lang="el-GR" dirty="0" smtClean="0"/>
              <a:t>μ</a:t>
            </a:r>
            <a:r>
              <a:rPr lang="en-US" dirty="0" smtClean="0"/>
              <a:t>m (shown in red) emission feature (Spitzer Space Telescope)</a:t>
            </a:r>
            <a:endParaRPr lang="en-US" dirty="0"/>
          </a:p>
        </p:txBody>
      </p:sp>
      <p:sp>
        <p:nvSpPr>
          <p:cNvPr id="6" name="Slide Number Placeholder 5"/>
          <p:cNvSpPr>
            <a:spLocks noGrp="1"/>
          </p:cNvSpPr>
          <p:nvPr>
            <p:ph type="sldNum" sz="quarter" idx="12"/>
          </p:nvPr>
        </p:nvSpPr>
        <p:spPr/>
        <p:txBody>
          <a:bodyPr/>
          <a:lstStyle/>
          <a:p>
            <a:fld id="{EEB6B682-3F7A-4206-959A-0D90A20CD022}"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1122" name="Group 2"/>
          <p:cNvGraphicFramePr>
            <a:graphicFrameLocks noGrp="1"/>
          </p:cNvGraphicFramePr>
          <p:nvPr>
            <p:extLst>
              <p:ext uri="{D42A27DB-BD31-4B8C-83A1-F6EECF244321}">
                <p14:modId xmlns:p14="http://schemas.microsoft.com/office/powerpoint/2010/main" val="2710101805"/>
              </p:ext>
            </p:extLst>
          </p:nvPr>
        </p:nvGraphicFramePr>
        <p:xfrm>
          <a:off x="228600" y="2895600"/>
          <a:ext cx="8610600" cy="3541713"/>
        </p:xfrm>
        <a:graphic>
          <a:graphicData uri="http://schemas.openxmlformats.org/drawingml/2006/table">
            <a:tbl>
              <a:tblPr/>
              <a:tblGrid>
                <a:gridCol w="2054225"/>
                <a:gridCol w="3317875"/>
                <a:gridCol w="1420813"/>
                <a:gridCol w="1817687"/>
              </a:tblGrid>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2"/>
                          </a:solidFill>
                          <a:effectLst/>
                          <a:latin typeface="Helvetica" charset="0"/>
                        </a:rPr>
                        <a:t>Component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2"/>
                          </a:solidFill>
                          <a:effectLst/>
                          <a:latin typeface="Helvetica" charset="0"/>
                        </a:rPr>
                        <a:t>Phase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2"/>
                          </a:solidFill>
                          <a:effectLst/>
                          <a:latin typeface="Helvetica" charset="0"/>
                        </a:rPr>
                        <a:t>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2"/>
                          </a:solidFill>
                          <a:effectLst/>
                          <a:latin typeface="Helvetica" charset="0"/>
                        </a:rPr>
                        <a:t> n(cm</a:t>
                      </a:r>
                      <a:r>
                        <a:rPr kumimoji="0" lang="en-US" sz="1800" b="1" i="0" u="none" strike="noStrike" cap="none" normalizeH="0" baseline="30000" smtClean="0">
                          <a:ln>
                            <a:noFill/>
                          </a:ln>
                          <a:solidFill>
                            <a:schemeClr val="bg2"/>
                          </a:solidFill>
                          <a:effectLst/>
                          <a:latin typeface="Helvetica" charset="0"/>
                        </a:rPr>
                        <a:t>-3</a:t>
                      </a:r>
                      <a:r>
                        <a:rPr kumimoji="0" lang="en-US" sz="1800" b="1" i="0" u="none" strike="noStrike" cap="none" normalizeH="0" baseline="0" smtClean="0">
                          <a:ln>
                            <a:noFill/>
                          </a:ln>
                          <a:solidFill>
                            <a:schemeClr val="bg2"/>
                          </a:solidFill>
                          <a:effectLst/>
                          <a:latin typeface="Helvetica"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63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Neutral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Cold (molecular)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3</a:t>
                      </a: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7</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Cool (atomic)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Warm (atomic)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8x10</a:t>
                      </a:r>
                      <a:r>
                        <a:rPr kumimoji="0" lang="en-US" sz="1800" b="0" i="0" u="none" strike="noStrike" cap="none" normalizeH="0" baseline="30000" smtClean="0">
                          <a:ln>
                            <a:noFill/>
                          </a:ln>
                          <a:solidFill>
                            <a:schemeClr val="bg2"/>
                          </a:solidFill>
                          <a:effectLst/>
                          <a:latin typeface="Helvetica" charset="0"/>
                        </a:rPr>
                        <a:t>3</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-1</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81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Ionized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Warm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bg2"/>
                          </a:solidFill>
                          <a:effectLst/>
                          <a:latin typeface="Helvetica" charset="0"/>
                        </a:rPr>
                        <a:t>10</a:t>
                      </a:r>
                      <a:r>
                        <a:rPr kumimoji="0" lang="en-US" sz="1800" b="0" i="0" u="none" strike="noStrike" cap="none" normalizeH="0" baseline="30000" smtClean="0">
                          <a:ln>
                            <a:noFill/>
                          </a:ln>
                          <a:solidFill>
                            <a:schemeClr val="bg2"/>
                          </a:solidFill>
                          <a:effectLst/>
                          <a:latin typeface="Helvetica" charset="0"/>
                        </a:rPr>
                        <a:t>4</a:t>
                      </a:r>
                      <a:endParaRPr kumimoji="0" lang="en-US" sz="1800" b="0" i="0" u="none" strike="noStrike" cap="none" normalizeH="0" baseline="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-2</a:t>
                      </a:r>
                      <a:r>
                        <a:rPr kumimoji="0" lang="en-US" sz="1800" b="0" i="0" u="none" strike="noStrike" cap="none" normalizeH="0" baseline="0" dirty="0" smtClean="0">
                          <a:ln>
                            <a:noFill/>
                          </a:ln>
                          <a:solidFill>
                            <a:schemeClr val="bg2"/>
                          </a:solidFill>
                          <a:effectLst/>
                          <a:latin typeface="Helvetica" charset="0"/>
                        </a:rPr>
                        <a:t>,10-10</a:t>
                      </a:r>
                      <a:r>
                        <a:rPr kumimoji="0" lang="en-US" sz="1800" b="0" i="0" u="none" strike="noStrike" cap="none" normalizeH="0" baseline="30000" dirty="0" smtClean="0">
                          <a:ln>
                            <a:noFill/>
                          </a:ln>
                          <a:solidFill>
                            <a:schemeClr val="bg2"/>
                          </a:solidFill>
                          <a:effectLst/>
                          <a:latin typeface="Helvetica" charset="0"/>
                        </a:rPr>
                        <a:t>4</a:t>
                      </a:r>
                      <a:endParaRPr kumimoji="0" lang="en-US" sz="1800" b="0" i="0" u="none" strike="noStrike" cap="none" normalizeH="0" baseline="0" dirty="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399"/>
                    </a:solidFill>
                  </a:tcPr>
                </a:tc>
              </a:tr>
              <a:tr h="579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bg2"/>
                        </a:solidFill>
                        <a:effectLst/>
                        <a:latin typeface="Helvetica"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Hot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6</a:t>
                      </a:r>
                      <a:r>
                        <a:rPr kumimoji="0" lang="en-US" sz="1800" b="0" i="0" u="none" strike="noStrike" cap="none" normalizeH="0" baseline="0" dirty="0" smtClean="0">
                          <a:ln>
                            <a:noFill/>
                          </a:ln>
                          <a:solidFill>
                            <a:schemeClr val="bg2"/>
                          </a:solidFill>
                          <a:effectLst/>
                          <a:latin typeface="Helvetica" charset="0"/>
                        </a:rPr>
                        <a:t> - 10</a:t>
                      </a:r>
                      <a:r>
                        <a:rPr kumimoji="0" lang="en-US" sz="1800" b="0" i="0" u="none" strike="noStrike" cap="none" normalizeH="0" baseline="30000" dirty="0" smtClean="0">
                          <a:ln>
                            <a:noFill/>
                          </a:ln>
                          <a:solidFill>
                            <a:schemeClr val="bg2"/>
                          </a:solidFill>
                          <a:effectLst/>
                          <a:latin typeface="Helvetica"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-4</a:t>
                      </a:r>
                      <a:r>
                        <a:rPr kumimoji="0" lang="en-US" sz="1800" b="0" i="0" u="none" strike="noStrike" cap="none" normalizeH="0" baseline="0" dirty="0" smtClean="0">
                          <a:ln>
                            <a:noFill/>
                          </a:ln>
                          <a:solidFill>
                            <a:schemeClr val="bg2"/>
                          </a:solidFill>
                          <a:effectLst/>
                          <a:latin typeface="Helvetica" charset="0"/>
                        </a:rPr>
                        <a:t>-10</a:t>
                      </a:r>
                      <a:r>
                        <a:rPr kumimoji="0" lang="en-US" sz="1800" b="0" i="0" u="none" strike="noStrike" cap="none" normalizeH="0" baseline="30000" dirty="0" smtClean="0">
                          <a:ln>
                            <a:noFill/>
                          </a:ln>
                          <a:solidFill>
                            <a:schemeClr val="bg2"/>
                          </a:solidFill>
                          <a:effectLst/>
                          <a:latin typeface="Helvetica" charset="0"/>
                        </a:rPr>
                        <a:t>-3</a:t>
                      </a:r>
                      <a:endParaRPr kumimoji="0" lang="en-US" sz="1800" b="0" i="0" u="none" strike="noStrike" cap="none" normalizeH="0" baseline="0" dirty="0" smtClean="0">
                        <a:ln>
                          <a:noFill/>
                        </a:ln>
                        <a:solidFill>
                          <a:schemeClr val="bg2"/>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399"/>
                    </a:solidFill>
                  </a:tcPr>
                </a:tc>
              </a:tr>
            </a:tbl>
          </a:graphicData>
        </a:graphic>
      </p:graphicFrame>
      <p:sp>
        <p:nvSpPr>
          <p:cNvPr id="261159" name="Oval 39"/>
          <p:cNvSpPr>
            <a:spLocks noChangeArrowheads="1"/>
          </p:cNvSpPr>
          <p:nvPr/>
        </p:nvSpPr>
        <p:spPr bwMode="auto">
          <a:xfrm>
            <a:off x="2057400" y="3352800"/>
            <a:ext cx="3352800" cy="685800"/>
          </a:xfrm>
          <a:prstGeom prst="ellipse">
            <a:avLst/>
          </a:prstGeom>
          <a:noFill/>
          <a:ln w="28575">
            <a:solidFill>
              <a:schemeClr val="hlink"/>
            </a:solidFill>
            <a:round/>
            <a:headEnd/>
            <a:tailEnd/>
          </a:ln>
          <a:effectLst/>
        </p:spPr>
        <p:txBody>
          <a:bodyPr wrap="none" anchor="ctr"/>
          <a:lstStyle/>
          <a:p>
            <a:endParaRPr lang="en-US"/>
          </a:p>
        </p:txBody>
      </p:sp>
      <p:sp>
        <p:nvSpPr>
          <p:cNvPr id="42" name="TextBox 41"/>
          <p:cNvSpPr txBox="1"/>
          <p:nvPr/>
        </p:nvSpPr>
        <p:spPr>
          <a:xfrm>
            <a:off x="6849782" y="1742182"/>
            <a:ext cx="2294218" cy="1077218"/>
          </a:xfrm>
          <a:prstGeom prst="rect">
            <a:avLst/>
          </a:prstGeom>
          <a:noFill/>
        </p:spPr>
        <p:txBody>
          <a:bodyPr wrap="none" rtlCol="0">
            <a:spAutoFit/>
          </a:bodyPr>
          <a:lstStyle/>
          <a:p>
            <a:r>
              <a:rPr lang="en-US" dirty="0" smtClean="0"/>
              <a:t>number density</a:t>
            </a:r>
          </a:p>
          <a:p>
            <a:r>
              <a:rPr lang="en-US" dirty="0" smtClean="0"/>
              <a:t>of particles: atoms,</a:t>
            </a:r>
          </a:p>
          <a:p>
            <a:r>
              <a:rPr lang="en-US" dirty="0" smtClean="0"/>
              <a:t>molecules, or electrons</a:t>
            </a:r>
          </a:p>
          <a:p>
            <a:r>
              <a:rPr lang="en-US" dirty="0" smtClean="0"/>
              <a:t>(~ ions)</a:t>
            </a:r>
          </a:p>
        </p:txBody>
      </p:sp>
      <p:sp>
        <p:nvSpPr>
          <p:cNvPr id="5" name="Rectangle 2"/>
          <p:cNvSpPr>
            <a:spLocks noGrp="1" noChangeArrowheads="1"/>
          </p:cNvSpPr>
          <p:nvPr>
            <p:ph type="title"/>
          </p:nvPr>
        </p:nvSpPr>
        <p:spPr>
          <a:xfrm>
            <a:off x="685800" y="304800"/>
            <a:ext cx="7772400" cy="914400"/>
          </a:xfrm>
        </p:spPr>
        <p:txBody>
          <a:bodyPr/>
          <a:lstStyle/>
          <a:p>
            <a:r>
              <a:rPr lang="en-US" dirty="0"/>
              <a:t>The main ISM component: gas</a:t>
            </a:r>
          </a:p>
        </p:txBody>
      </p:sp>
      <p:sp>
        <p:nvSpPr>
          <p:cNvPr id="6" name="Rectangle 3"/>
          <p:cNvSpPr txBox="1">
            <a:spLocks noChangeArrowheads="1"/>
          </p:cNvSpPr>
          <p:nvPr/>
        </p:nvSpPr>
        <p:spPr bwMode="auto">
          <a:xfrm>
            <a:off x="914400" y="1295400"/>
            <a:ext cx="7848600" cy="137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smtClean="0">
                <a:ln>
                  <a:noFill/>
                </a:ln>
                <a:solidFill>
                  <a:schemeClr val="bg2"/>
                </a:solidFill>
                <a:effectLst/>
                <a:uLnTx/>
                <a:uFillTx/>
                <a:latin typeface="+mn-lt"/>
                <a:ea typeface="+mn-ea"/>
                <a:cs typeface="+mn-cs"/>
                <a:sym typeface="Symbol" pitchFamily="18" charset="2"/>
              </a:rPr>
              <a:t>Interstellar gas is either neutral or ionized</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smtClean="0">
                <a:ln>
                  <a:noFill/>
                </a:ln>
                <a:solidFill>
                  <a:schemeClr val="bg2"/>
                </a:solidFill>
                <a:effectLst/>
                <a:uLnTx/>
                <a:uFillTx/>
                <a:latin typeface="+mn-lt"/>
                <a:ea typeface="+mn-ea"/>
                <a:cs typeface="+mn-cs"/>
                <a:sym typeface="Symbol" pitchFamily="18" charset="2"/>
              </a:rPr>
              <a:t>Neutral gas either atomic or molecular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smtClean="0">
                <a:ln>
                  <a:noFill/>
                </a:ln>
                <a:solidFill>
                  <a:schemeClr val="bg2"/>
                </a:solidFill>
                <a:effectLst/>
                <a:uLnTx/>
                <a:uFillTx/>
                <a:latin typeface="+mn-lt"/>
                <a:ea typeface="+mn-ea"/>
                <a:cs typeface="+mn-cs"/>
                <a:sym typeface="Symbol" pitchFamily="18" charset="2"/>
              </a:rPr>
              <a:t>We refer to the gas by the state of H</a:t>
            </a:r>
            <a:endParaRPr kumimoji="0" lang="en-US" sz="2000" b="0" i="0" u="none" strike="noStrike" kern="0" cap="none" spc="0" normalizeH="0" baseline="0" noProof="0" dirty="0">
              <a:ln>
                <a:noFill/>
              </a:ln>
              <a:solidFill>
                <a:schemeClr val="bg2"/>
              </a:solidFill>
              <a:effectLst/>
              <a:uLnTx/>
              <a:uFillTx/>
              <a:latin typeface="+mn-lt"/>
              <a:ea typeface="+mn-ea"/>
              <a:cs typeface="+mn-cs"/>
              <a:sym typeface="Symbol" pitchFamily="18" charset="2"/>
            </a:endParaRPr>
          </a:p>
        </p:txBody>
      </p:sp>
      <p:sp>
        <p:nvSpPr>
          <p:cNvPr id="9" name="Slide Number Placeholder 8"/>
          <p:cNvSpPr>
            <a:spLocks noGrp="1"/>
          </p:cNvSpPr>
          <p:nvPr>
            <p:ph type="sldNum" sz="quarter" idx="12"/>
          </p:nvPr>
        </p:nvSpPr>
        <p:spPr>
          <a:xfrm>
            <a:off x="6705600" y="6400800"/>
            <a:ext cx="1905000" cy="457200"/>
          </a:xfrm>
        </p:spPr>
        <p:txBody>
          <a:bodyPr/>
          <a:lstStyle/>
          <a:p>
            <a:fld id="{9D420C67-7574-4AFA-B131-DB9936ED6A4B}" type="slidenum">
              <a:rPr lang="en-US" smtClean="0"/>
              <a:pPr/>
              <a:t>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59" grpId="0" animBg="1"/>
    </p:bldLst>
  </p:timing>
</p:sld>
</file>

<file path=ppt/theme/theme1.xml><?xml version="1.0" encoding="utf-8"?>
<a:theme xmlns:a="http://schemas.openxmlformats.org/drawingml/2006/main" name="Default Design">
  <a:themeElements>
    <a:clrScheme name="Default Design 8">
      <a:dk1>
        <a:srgbClr val="000000"/>
      </a:dk1>
      <a:lt1>
        <a:srgbClr val="FFFFFF"/>
      </a:lt1>
      <a:dk2>
        <a:srgbClr val="004080"/>
      </a:dk2>
      <a:lt2>
        <a:srgbClr val="FFFF00"/>
      </a:lt2>
      <a:accent1>
        <a:srgbClr val="FFFFFF"/>
      </a:accent1>
      <a:accent2>
        <a:srgbClr val="00FFFF"/>
      </a:accent2>
      <a:accent3>
        <a:srgbClr val="AAAFC0"/>
      </a:accent3>
      <a:accent4>
        <a:srgbClr val="DADADA"/>
      </a:accent4>
      <a:accent5>
        <a:srgbClr val="FFFFFF"/>
      </a:accent5>
      <a:accent6>
        <a:srgbClr val="00E7E7"/>
      </a:accent6>
      <a:hlink>
        <a:srgbClr val="FF0000"/>
      </a:hlink>
      <a:folHlink>
        <a:srgbClr val="969696"/>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2"/>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2"/>
            </a:solidFill>
            <a:effectLst/>
            <a:latin typeface="Helvetica"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4080"/>
        </a:dk2>
        <a:lt2>
          <a:srgbClr val="FFFF00"/>
        </a:lt2>
        <a:accent1>
          <a:srgbClr val="FFFFFF"/>
        </a:accent1>
        <a:accent2>
          <a:srgbClr val="00FFFF"/>
        </a:accent2>
        <a:accent3>
          <a:srgbClr val="AAAFC0"/>
        </a:accent3>
        <a:accent4>
          <a:srgbClr val="DADADA"/>
        </a:accent4>
        <a:accent5>
          <a:srgbClr val="FFFFFF"/>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113434</TotalTime>
  <Words>2410</Words>
  <Application>Microsoft Office PowerPoint</Application>
  <PresentationFormat>On-screen Show (4:3)</PresentationFormat>
  <Paragraphs>412</Paragraphs>
  <Slides>47</Slides>
  <Notes>46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Default Design</vt:lpstr>
      <vt:lpstr>The interstellar medium (ISM) (Section 18.2, bits of 18.7,18.8)</vt:lpstr>
      <vt:lpstr>Overview of the ISM</vt:lpstr>
      <vt:lpstr>Dust particles</vt:lpstr>
      <vt:lpstr>PowerPoint Presentation</vt:lpstr>
      <vt:lpstr>PowerPoint Presentation</vt:lpstr>
      <vt:lpstr>PowerPoint Presentation</vt:lpstr>
      <vt:lpstr>PowerPoint Presentation</vt:lpstr>
      <vt:lpstr>PowerPoint Presentation</vt:lpstr>
      <vt:lpstr>The main ISM component: gas</vt:lpstr>
      <vt:lpstr>Molecular clouds</vt:lpstr>
      <vt:lpstr>PowerPoint Presentation</vt:lpstr>
      <vt:lpstr>PowerPoint Presentation</vt:lpstr>
      <vt:lpstr>PowerPoint Presentation</vt:lpstr>
      <vt:lpstr>Atomic gas - HI </vt:lpstr>
      <vt:lpstr>PowerPoint Presentation</vt:lpstr>
      <vt:lpstr>PowerPoint Presentation</vt:lpstr>
      <vt:lpstr>PowerPoint Presentation</vt:lpstr>
      <vt:lpstr>PowerPoint Presentation</vt:lpstr>
      <vt:lpstr>HII regions (or emission nebulae)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ISM components</vt:lpstr>
      <vt:lpstr>PowerPoint Presentation</vt:lpstr>
      <vt:lpstr>PowerPoint Presentation</vt:lpstr>
      <vt:lpstr>Star formation (sections 18.3-18.8)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Open clusters provide evidence for the theory</vt:lpstr>
      <vt:lpstr>PowerPoint Presentation</vt:lpstr>
      <vt:lpstr>PowerPoint Presentation</vt:lpstr>
      <vt:lpstr>PowerPoint Presentation</vt:lpstr>
      <vt:lpstr>PowerPoint Presentation</vt:lpstr>
      <vt:lpstr>Brown dwarfs in Orion</vt:lpstr>
      <vt:lpstr>PowerPoint Presentation</vt:lpstr>
      <vt:lpstr>PowerPoint Presentation</vt:lpstr>
    </vt:vector>
  </TitlesOfParts>
  <Manager/>
  <Company>UNM</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 Stars</dc:title>
  <dc:subject/>
  <dc:creator>Pihlstrom</dc:creator>
  <cp:keywords/>
  <dc:description/>
  <cp:lastModifiedBy>Rich</cp:lastModifiedBy>
  <cp:revision>432</cp:revision>
  <cp:lastPrinted>2015-02-16T21:30:50Z</cp:lastPrinted>
  <dcterms:created xsi:type="dcterms:W3CDTF">2002-01-16T17:09:16Z</dcterms:created>
  <dcterms:modified xsi:type="dcterms:W3CDTF">2015-02-16T23:05:50Z</dcterms:modified>
  <cp:category/>
</cp:coreProperties>
</file>