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8" r:id="rId19"/>
    <p:sldId id="273" r:id="rId20"/>
    <p:sldId id="275" r:id="rId21"/>
    <p:sldId id="276" r:id="rId22"/>
    <p:sldId id="277" r:id="rId23"/>
  </p:sldIdLst>
  <p:sldSz cx="10080625" cy="7559675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88" y="15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8"/>
        <p:guide pos="20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3675" y="962025"/>
            <a:ext cx="4386263" cy="3289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7600" y="4570413"/>
            <a:ext cx="5084763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20175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F874-FFB9-45FD-9786-89D92E818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00"/>
            </a:gs>
            <a:gs pos="50000">
              <a:srgbClr val="000080"/>
            </a:gs>
            <a:gs pos="100000">
              <a:srgbClr val="800000"/>
            </a:gs>
          </a:gsLst>
          <a:lin ang="36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640637" y="7132637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65A5F874-FFB9-45FD-9786-89D92E818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  <a:ea typeface="Bitstream Vera Sans" charset="0"/>
          <a:cs typeface="Bitstream Vera Sans" charset="0"/>
        </a:defRPr>
      </a:lvl2pPr>
      <a:lvl3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  <a:ea typeface="Bitstream Vera Sans" charset="0"/>
          <a:cs typeface="Bitstream Vera Sans" charset="0"/>
        </a:defRPr>
      </a:lvl3pPr>
      <a:lvl4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  <a:ea typeface="Bitstream Vera Sans" charset="0"/>
          <a:cs typeface="Bitstream Vera Sans" charset="0"/>
        </a:defRPr>
      </a:lvl4pPr>
      <a:lvl5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  <a:ea typeface="Bitstream Vera Sans" charset="0"/>
          <a:cs typeface="Bitstream Vera Sans" charset="0"/>
        </a:defRPr>
      </a:lvl5pPr>
      <a:lvl6pPr marL="18970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Bitstream Vera Sans" charset="0"/>
          <a:cs typeface="Bitstream Vera Sans" charset="0"/>
        </a:defRPr>
      </a:lvl6pPr>
      <a:lvl7pPr marL="23542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Bitstream Vera Sans" charset="0"/>
          <a:cs typeface="Bitstream Vera Sans" charset="0"/>
        </a:defRPr>
      </a:lvl7pPr>
      <a:lvl8pPr marL="28114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Bitstream Vera Sans" charset="0"/>
          <a:cs typeface="Bitstream Vera Sans" charset="0"/>
        </a:defRPr>
      </a:lvl8pPr>
      <a:lvl9pPr marL="32686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Bitstream Vera Sans" charset="0"/>
          <a:cs typeface="Bitstream Vera Sans" charset="0"/>
        </a:defRPr>
      </a:lvl9pPr>
    </p:titleStyle>
    <p:bodyStyle>
      <a:lvl1pPr marL="431800" indent="-32385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Rich\My%20Documents\ppt\a101\eagle.mpeg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Rich\My%20Documents\ppt\a101\eagle.mpeg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Rich\My%20Documents\ppt\a101\orionzoom.mpeg" TargetMode="External"/><Relationship Id="rId6" Type="http://schemas.openxmlformats.org/officeDocument/2006/relationships/image" Target="../media/image8.jpeg"/><Relationship Id="rId5" Type="http://schemas.openxmlformats.org/officeDocument/2006/relationships/hyperlink" Target="http://imgsrc.hubblesite.org/hu/db/videos/hs-2006-01-c-low_quicktime.mov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1639888" y="274637"/>
            <a:ext cx="70548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3200" u="sng" dirty="0">
                <a:solidFill>
                  <a:srgbClr val="FFFF00"/>
                </a:solidFill>
              </a:rPr>
              <a:t>The Interstellar Medium (ISM)</a:t>
            </a:r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244850" y="895349"/>
            <a:ext cx="3960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600" dirty="0">
                <a:solidFill>
                  <a:srgbClr val="FFFF00"/>
                </a:solidFill>
              </a:rPr>
              <a:t>Gas Between the Stars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87313" y="2619375"/>
            <a:ext cx="563879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FF"/>
                </a:solidFill>
              </a:rPr>
              <a:t>Why study it?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    Stars </a:t>
            </a:r>
            <a:r>
              <a:rPr lang="en-GB" dirty="0">
                <a:solidFill>
                  <a:srgbClr val="FFFFFF"/>
                </a:solidFill>
              </a:rPr>
              <a:t>form out of it.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     Stars </a:t>
            </a:r>
            <a:r>
              <a:rPr lang="en-GB" dirty="0">
                <a:solidFill>
                  <a:srgbClr val="FFFFFF"/>
                </a:solidFill>
              </a:rPr>
              <a:t>end their lives by returning </a:t>
            </a:r>
            <a:endParaRPr lang="en-GB" dirty="0" smtClean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    gas </a:t>
            </a:r>
            <a:r>
              <a:rPr lang="en-GB" dirty="0">
                <a:solidFill>
                  <a:srgbClr val="FFFFFF"/>
                </a:solidFill>
              </a:rPr>
              <a:t>to it.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3663" y="5075238"/>
            <a:ext cx="692785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FF"/>
                </a:solidFill>
              </a:rPr>
              <a:t>The ISM has: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FF"/>
                </a:solidFill>
              </a:rPr>
              <a:t>     a wide range of structures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FF"/>
                </a:solidFill>
              </a:rPr>
              <a:t>     a wide range of densities  (</a:t>
            </a:r>
            <a:r>
              <a:rPr lang="en-GB" dirty="0" smtClean="0">
                <a:solidFill>
                  <a:srgbClr val="FFFFFF"/>
                </a:solidFill>
              </a:rPr>
              <a:t>10 </a:t>
            </a:r>
            <a:r>
              <a:rPr lang="en-GB" baseline="33000" dirty="0" smtClean="0">
                <a:solidFill>
                  <a:srgbClr val="FFFFFF"/>
                </a:solidFill>
              </a:rPr>
              <a:t>-3</a:t>
            </a:r>
            <a:r>
              <a:rPr lang="en-GB" dirty="0" smtClean="0">
                <a:solidFill>
                  <a:srgbClr val="FFFFFF"/>
                </a:solidFill>
              </a:rPr>
              <a:t>  </a:t>
            </a:r>
            <a:r>
              <a:rPr lang="en-GB" dirty="0">
                <a:solidFill>
                  <a:srgbClr val="FFFFFF"/>
                </a:solidFill>
              </a:rPr>
              <a:t>-  </a:t>
            </a:r>
            <a:r>
              <a:rPr lang="en-GB" dirty="0" smtClean="0">
                <a:solidFill>
                  <a:srgbClr val="FFFFFF"/>
                </a:solidFill>
              </a:rPr>
              <a:t>10 </a:t>
            </a:r>
            <a:r>
              <a:rPr lang="en-GB" baseline="33000" dirty="0" smtClean="0">
                <a:solidFill>
                  <a:srgbClr val="FFFFFF"/>
                </a:solidFill>
              </a:rPr>
              <a:t>7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>
                <a:solidFill>
                  <a:srgbClr val="FFFFFF"/>
                </a:solidFill>
              </a:rPr>
              <a:t>atoms / cm</a:t>
            </a:r>
            <a:r>
              <a:rPr lang="en-GB" baseline="33000" dirty="0">
                <a:solidFill>
                  <a:srgbClr val="FFFFFF"/>
                </a:solidFill>
              </a:rPr>
              <a:t>3</a:t>
            </a:r>
            <a:r>
              <a:rPr lang="en-GB" dirty="0">
                <a:solidFill>
                  <a:srgbClr val="FFFFFF"/>
                </a:solidFill>
              </a:rPr>
              <a:t>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FF"/>
                </a:solidFill>
              </a:rPr>
              <a:t>     a wide range of temperatures (10 K  - </a:t>
            </a:r>
            <a:r>
              <a:rPr lang="en-GB" dirty="0" smtClean="0">
                <a:solidFill>
                  <a:srgbClr val="FFFFFF"/>
                </a:solidFill>
              </a:rPr>
              <a:t>10 </a:t>
            </a:r>
            <a:r>
              <a:rPr lang="en-GB" baseline="33000" dirty="0" smtClean="0">
                <a:solidFill>
                  <a:srgbClr val="FFFFFF"/>
                </a:solidFill>
              </a:rPr>
              <a:t>7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>
                <a:solidFill>
                  <a:srgbClr val="FFFFFF"/>
                </a:solidFill>
              </a:rPr>
              <a:t>K)</a:t>
            </a:r>
          </a:p>
        </p:txBody>
      </p:sp>
      <p:pic>
        <p:nvPicPr>
          <p:cNvPr id="7" name="eagle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lum bright="14000"/>
          </a:blip>
          <a:srcRect l="13636" r="10909"/>
          <a:stretch>
            <a:fillRect/>
          </a:stretch>
        </p:blipFill>
        <p:spPr bwMode="auto">
          <a:xfrm>
            <a:off x="4659312" y="1522469"/>
            <a:ext cx="5105400" cy="461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F874-FFB9-45FD-9786-89D92E818D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0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542925" y="790575"/>
            <a:ext cx="890111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We can observe emission from molecules.   Most abundant is H</a:t>
            </a:r>
            <a:r>
              <a:rPr lang="en-GB" baseline="-33000" dirty="0">
                <a:solidFill>
                  <a:srgbClr val="FFFFFF"/>
                </a:solidFill>
              </a:rPr>
              <a:t>2 </a:t>
            </a:r>
            <a:r>
              <a:rPr lang="en-GB" dirty="0">
                <a:solidFill>
                  <a:srgbClr val="FFFFFF"/>
                </a:solidFill>
              </a:rPr>
              <a:t>(don't confuse with H II),  but its emission is extremely weak, so other "trace" molecules observed: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               </a:t>
            </a:r>
            <a:r>
              <a:rPr lang="en-GB" dirty="0">
                <a:solidFill>
                  <a:srgbClr val="00FFFF"/>
                </a:solidFill>
              </a:rPr>
              <a:t>CO         (carbon monoxide)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00FFFF"/>
                </a:solidFill>
              </a:rPr>
              <a:t>               H</a:t>
            </a:r>
            <a:r>
              <a:rPr lang="en-GB" baseline="-33000" dirty="0">
                <a:solidFill>
                  <a:srgbClr val="00FFFF"/>
                </a:solidFill>
              </a:rPr>
              <a:t>2</a:t>
            </a:r>
            <a:r>
              <a:rPr lang="en-GB" dirty="0">
                <a:solidFill>
                  <a:srgbClr val="00FFFF"/>
                </a:solidFill>
              </a:rPr>
              <a:t>O       (water </a:t>
            </a:r>
            <a:r>
              <a:rPr lang="en-GB" dirty="0" err="1">
                <a:solidFill>
                  <a:srgbClr val="00FFFF"/>
                </a:solidFill>
              </a:rPr>
              <a:t>vapor</a:t>
            </a:r>
            <a:r>
              <a:rPr lang="en-GB" dirty="0">
                <a:solidFill>
                  <a:srgbClr val="00FFFF"/>
                </a:solidFill>
              </a:rPr>
              <a:t>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00FFFF"/>
                </a:solidFill>
              </a:rPr>
              <a:t>               HCN      (hydrogen cyanide)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00FFFF"/>
                </a:solidFill>
              </a:rPr>
              <a:t>               NH</a:t>
            </a:r>
            <a:r>
              <a:rPr lang="en-GB" baseline="-33000" dirty="0">
                <a:solidFill>
                  <a:srgbClr val="00FFFF"/>
                </a:solidFill>
              </a:rPr>
              <a:t>3</a:t>
            </a:r>
            <a:r>
              <a:rPr lang="en-GB" dirty="0">
                <a:solidFill>
                  <a:srgbClr val="00FFFF"/>
                </a:solidFill>
              </a:rPr>
              <a:t>       (ammonia)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00FFFF"/>
                </a:solidFill>
              </a:rPr>
              <a:t>               etc. . </a:t>
            </a:r>
            <a:r>
              <a:rPr lang="en-GB" dirty="0" smtClean="0">
                <a:solidFill>
                  <a:srgbClr val="00FFFF"/>
                </a:solidFill>
              </a:rPr>
              <a:t>.</a:t>
            </a:r>
            <a:endParaRPr lang="en-GB" dirty="0">
              <a:solidFill>
                <a:srgbClr val="00FFF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112" y="5303837"/>
            <a:ext cx="4665662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35000" y="4237038"/>
            <a:ext cx="89011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These emit photons with wavelengths near 1 mm when they make a </a:t>
            </a:r>
            <a:r>
              <a:rPr lang="en-GB" u="sng">
                <a:solidFill>
                  <a:srgbClr val="FFFFFF"/>
                </a:solidFill>
              </a:rPr>
              <a:t>rotational</a:t>
            </a:r>
            <a:r>
              <a:rPr lang="en-GB">
                <a:solidFill>
                  <a:srgbClr val="FFFFFF"/>
                </a:solidFill>
              </a:rPr>
              <a:t> energy level transition.  Observed with radio telescopes.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F874-FFB9-45FD-9786-89D92E818D5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" y="63500"/>
            <a:ext cx="4538663" cy="661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735513" y="274638"/>
            <a:ext cx="3429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000">
                <a:solidFill>
                  <a:srgbClr val="FFFFFF"/>
                </a:solidFill>
              </a:rPr>
              <a:t>False-color of CO emission from Orion molecular cloud complex.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000">
                <a:solidFill>
                  <a:srgbClr val="FFFFFF"/>
                </a:solidFill>
              </a:rPr>
              <a:t>Best studied case.  500 pc away.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000">
                <a:solidFill>
                  <a:srgbClr val="FFFFFF"/>
                </a:solidFill>
              </a:rPr>
              <a:t>400,000 M</a:t>
            </a:r>
            <a:r>
              <a:rPr lang="en-GB" sz="2000" baseline="-25000">
                <a:solidFill>
                  <a:srgbClr val="FFFFFF"/>
                </a:solidFill>
              </a:rPr>
              <a:t>Sun</a:t>
            </a:r>
            <a:r>
              <a:rPr lang="en-GB" sz="2000">
                <a:solidFill>
                  <a:srgbClr val="FFFFFF"/>
                </a:solidFill>
              </a:rPr>
              <a:t> of gas.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000">
                <a:solidFill>
                  <a:srgbClr val="FFFFFF"/>
                </a:solidFill>
              </a:rPr>
              <a:t>Note complicated structure!</a:t>
            </a:r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 flipH="1">
            <a:off x="2220912" y="2560637"/>
            <a:ext cx="3581401" cy="228599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6030913" y="2408238"/>
            <a:ext cx="26558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>
                <a:solidFill>
                  <a:srgbClr val="FFFFFF"/>
                </a:solidFill>
              </a:rPr>
              <a:t>approximate position of Orion nebula</a:t>
            </a:r>
          </a:p>
        </p:txBody>
      </p:sp>
      <p:sp>
        <p:nvSpPr>
          <p:cNvPr id="10247" name="AutoShape 6"/>
          <p:cNvSpPr>
            <a:spLocks noChangeArrowheads="1"/>
          </p:cNvSpPr>
          <p:nvPr/>
        </p:nvSpPr>
        <p:spPr bwMode="auto">
          <a:xfrm>
            <a:off x="3440113" y="655638"/>
            <a:ext cx="533400" cy="130175"/>
          </a:xfrm>
          <a:prstGeom prst="roundRect">
            <a:avLst>
              <a:gd name="adj" fmla="val 1218"/>
            </a:avLst>
          </a:prstGeom>
          <a:solidFill>
            <a:srgbClr val="333333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2" descr="http://www.astro.uni-bonn.de/~peter/Figures/ALMA-scetc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1" b="-1561"/>
          <a:stretch/>
        </p:blipFill>
        <p:spPr bwMode="auto">
          <a:xfrm>
            <a:off x="4750254" y="3627437"/>
            <a:ext cx="527819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F874-FFB9-45FD-9786-89D92E818D5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147888" y="433388"/>
            <a:ext cx="557688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3200" u="sng">
                <a:solidFill>
                  <a:srgbClr val="FFFF00"/>
                </a:solidFill>
              </a:rPr>
              <a:t>Star Formation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00075" y="1341438"/>
            <a:ext cx="76438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Stars form out of molecular gas clouds.  Clouds must collapse to form stars (remember, stars are ~10</a:t>
            </a:r>
            <a:r>
              <a:rPr lang="en-GB" baseline="33000" dirty="0">
                <a:solidFill>
                  <a:srgbClr val="FFFFFF"/>
                </a:solidFill>
              </a:rPr>
              <a:t>20</a:t>
            </a:r>
            <a:r>
              <a:rPr lang="en-GB" dirty="0">
                <a:solidFill>
                  <a:srgbClr val="FFFFFF"/>
                </a:solidFill>
              </a:rPr>
              <a:t> x denser than a molecular cloud</a:t>
            </a:r>
            <a:r>
              <a:rPr lang="en-GB" dirty="0" smtClean="0">
                <a:solidFill>
                  <a:srgbClr val="FFFFFF"/>
                </a:solidFill>
              </a:rPr>
              <a:t>).  Stars observed to form in clusters.</a:t>
            </a: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377950" y="3924300"/>
            <a:ext cx="7700963" cy="2765425"/>
            <a:chOff x="868" y="2472"/>
            <a:chExt cx="4851" cy="1742"/>
          </a:xfrm>
        </p:grpSpPr>
        <p:sp>
          <p:nvSpPr>
            <p:cNvPr id="11270" name="Freeform 3"/>
            <p:cNvSpPr>
              <a:spLocks noChangeArrowheads="1"/>
            </p:cNvSpPr>
            <p:nvPr/>
          </p:nvSpPr>
          <p:spPr bwMode="auto">
            <a:xfrm>
              <a:off x="1259" y="2484"/>
              <a:ext cx="1865" cy="1644"/>
            </a:xfrm>
            <a:custGeom>
              <a:avLst/>
              <a:gdLst>
                <a:gd name="T0" fmla="*/ 2796 w 8224"/>
                <a:gd name="T1" fmla="*/ 588 h 7248"/>
                <a:gd name="T2" fmla="*/ 1545 w 8224"/>
                <a:gd name="T3" fmla="*/ 769 h 7248"/>
                <a:gd name="T4" fmla="*/ 487 w 8224"/>
                <a:gd name="T5" fmla="*/ 1370 h 7248"/>
                <a:gd name="T6" fmla="*/ 487 w 8224"/>
                <a:gd name="T7" fmla="*/ 2513 h 7248"/>
                <a:gd name="T8" fmla="*/ 134 w 8224"/>
                <a:gd name="T9" fmla="*/ 3505 h 7248"/>
                <a:gd name="T10" fmla="*/ 551 w 8224"/>
                <a:gd name="T11" fmla="*/ 4527 h 7248"/>
                <a:gd name="T12" fmla="*/ 1802 w 8224"/>
                <a:gd name="T13" fmla="*/ 5038 h 7248"/>
                <a:gd name="T14" fmla="*/ 2700 w 8224"/>
                <a:gd name="T15" fmla="*/ 5820 h 7248"/>
                <a:gd name="T16" fmla="*/ 3758 w 8224"/>
                <a:gd name="T17" fmla="*/ 6812 h 7248"/>
                <a:gd name="T18" fmla="*/ 4816 w 8224"/>
                <a:gd name="T19" fmla="*/ 7173 h 7248"/>
                <a:gd name="T20" fmla="*/ 5618 w 8224"/>
                <a:gd name="T21" fmla="*/ 6602 h 7248"/>
                <a:gd name="T22" fmla="*/ 6484 w 8224"/>
                <a:gd name="T23" fmla="*/ 5850 h 7248"/>
                <a:gd name="T24" fmla="*/ 7574 w 8224"/>
                <a:gd name="T25" fmla="*/ 5128 h 7248"/>
                <a:gd name="T26" fmla="*/ 8120 w 8224"/>
                <a:gd name="T27" fmla="*/ 4136 h 7248"/>
                <a:gd name="T28" fmla="*/ 7703 w 8224"/>
                <a:gd name="T29" fmla="*/ 3114 h 7248"/>
                <a:gd name="T30" fmla="*/ 7703 w 8224"/>
                <a:gd name="T31" fmla="*/ 2092 h 7248"/>
                <a:gd name="T32" fmla="*/ 7061 w 8224"/>
                <a:gd name="T33" fmla="*/ 1220 h 7248"/>
                <a:gd name="T34" fmla="*/ 6035 w 8224"/>
                <a:gd name="T35" fmla="*/ 619 h 7248"/>
                <a:gd name="T36" fmla="*/ 5041 w 8224"/>
                <a:gd name="T37" fmla="*/ 107 h 7248"/>
                <a:gd name="T38" fmla="*/ 4047 w 8224"/>
                <a:gd name="T39" fmla="*/ 137 h 7248"/>
                <a:gd name="T40" fmla="*/ 3084 w 8224"/>
                <a:gd name="T41" fmla="*/ 558 h 7248"/>
                <a:gd name="T42" fmla="*/ 2892 w 8224"/>
                <a:gd name="T43" fmla="*/ 588 h 7248"/>
                <a:gd name="T44" fmla="*/ 2796 w 8224"/>
                <a:gd name="T45" fmla="*/ 588 h 72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224"/>
                <a:gd name="T70" fmla="*/ 0 h 7248"/>
                <a:gd name="T71" fmla="*/ 8224 w 8224"/>
                <a:gd name="T72" fmla="*/ 7248 h 72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224" h="7248">
                  <a:moveTo>
                    <a:pt x="2796" y="588"/>
                  </a:moveTo>
                  <a:cubicBezTo>
                    <a:pt x="2368" y="472"/>
                    <a:pt x="1954" y="696"/>
                    <a:pt x="1545" y="769"/>
                  </a:cubicBezTo>
                  <a:cubicBezTo>
                    <a:pt x="1143" y="841"/>
                    <a:pt x="392" y="905"/>
                    <a:pt x="487" y="1370"/>
                  </a:cubicBezTo>
                  <a:cubicBezTo>
                    <a:pt x="579" y="1818"/>
                    <a:pt x="657" y="2191"/>
                    <a:pt x="487" y="2513"/>
                  </a:cubicBezTo>
                  <a:cubicBezTo>
                    <a:pt x="309" y="2849"/>
                    <a:pt x="263" y="3161"/>
                    <a:pt x="134" y="3505"/>
                  </a:cubicBezTo>
                  <a:cubicBezTo>
                    <a:pt x="0" y="3861"/>
                    <a:pt x="208" y="4302"/>
                    <a:pt x="551" y="4527"/>
                  </a:cubicBezTo>
                  <a:cubicBezTo>
                    <a:pt x="932" y="4777"/>
                    <a:pt x="1363" y="4943"/>
                    <a:pt x="1802" y="5038"/>
                  </a:cubicBezTo>
                  <a:cubicBezTo>
                    <a:pt x="2223" y="5129"/>
                    <a:pt x="2486" y="5465"/>
                    <a:pt x="2700" y="5820"/>
                  </a:cubicBezTo>
                  <a:cubicBezTo>
                    <a:pt x="2949" y="6232"/>
                    <a:pt x="3350" y="6552"/>
                    <a:pt x="3758" y="6812"/>
                  </a:cubicBezTo>
                  <a:cubicBezTo>
                    <a:pt x="4070" y="7011"/>
                    <a:pt x="4440" y="7102"/>
                    <a:pt x="4816" y="7173"/>
                  </a:cubicBezTo>
                  <a:cubicBezTo>
                    <a:pt x="5210" y="7247"/>
                    <a:pt x="5532" y="6937"/>
                    <a:pt x="5618" y="6602"/>
                  </a:cubicBezTo>
                  <a:cubicBezTo>
                    <a:pt x="5723" y="6193"/>
                    <a:pt x="6158" y="6043"/>
                    <a:pt x="6484" y="5850"/>
                  </a:cubicBezTo>
                  <a:cubicBezTo>
                    <a:pt x="6859" y="5628"/>
                    <a:pt x="7288" y="5477"/>
                    <a:pt x="7574" y="5128"/>
                  </a:cubicBezTo>
                  <a:cubicBezTo>
                    <a:pt x="7799" y="4854"/>
                    <a:pt x="8223" y="4586"/>
                    <a:pt x="8120" y="4136"/>
                  </a:cubicBezTo>
                  <a:cubicBezTo>
                    <a:pt x="8034" y="3762"/>
                    <a:pt x="7745" y="3488"/>
                    <a:pt x="7703" y="3114"/>
                  </a:cubicBezTo>
                  <a:cubicBezTo>
                    <a:pt x="7665" y="2776"/>
                    <a:pt x="7624" y="2422"/>
                    <a:pt x="7703" y="2092"/>
                  </a:cubicBezTo>
                  <a:cubicBezTo>
                    <a:pt x="7822" y="1598"/>
                    <a:pt x="7350" y="1399"/>
                    <a:pt x="7061" y="1220"/>
                  </a:cubicBezTo>
                  <a:cubicBezTo>
                    <a:pt x="6721" y="1009"/>
                    <a:pt x="6338" y="873"/>
                    <a:pt x="6035" y="619"/>
                  </a:cubicBezTo>
                  <a:cubicBezTo>
                    <a:pt x="5748" y="378"/>
                    <a:pt x="5414" y="166"/>
                    <a:pt x="5041" y="107"/>
                  </a:cubicBezTo>
                  <a:cubicBezTo>
                    <a:pt x="4716" y="56"/>
                    <a:pt x="4400" y="0"/>
                    <a:pt x="4047" y="137"/>
                  </a:cubicBezTo>
                  <a:cubicBezTo>
                    <a:pt x="3694" y="274"/>
                    <a:pt x="3469" y="560"/>
                    <a:pt x="3084" y="558"/>
                  </a:cubicBezTo>
                  <a:lnTo>
                    <a:pt x="2892" y="588"/>
                  </a:lnTo>
                  <a:lnTo>
                    <a:pt x="2796" y="588"/>
                  </a:lnTo>
                </a:path>
              </a:pathLst>
            </a:custGeom>
            <a:noFill/>
            <a:ln w="1836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Line 4"/>
            <p:cNvSpPr>
              <a:spLocks noChangeShapeType="1"/>
            </p:cNvSpPr>
            <p:nvPr/>
          </p:nvSpPr>
          <p:spPr bwMode="auto">
            <a:xfrm>
              <a:off x="868" y="3027"/>
              <a:ext cx="371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Line 5"/>
            <p:cNvSpPr>
              <a:spLocks noChangeShapeType="1"/>
            </p:cNvSpPr>
            <p:nvPr/>
          </p:nvSpPr>
          <p:spPr bwMode="auto">
            <a:xfrm flipV="1">
              <a:off x="1479" y="3745"/>
              <a:ext cx="262" cy="20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6"/>
            <p:cNvSpPr>
              <a:spLocks noChangeShapeType="1"/>
            </p:cNvSpPr>
            <p:nvPr/>
          </p:nvSpPr>
          <p:spPr bwMode="auto">
            <a:xfrm flipH="1" flipV="1">
              <a:off x="2715" y="3918"/>
              <a:ext cx="234" cy="2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7"/>
            <p:cNvSpPr>
              <a:spLocks noChangeShapeType="1"/>
            </p:cNvSpPr>
            <p:nvPr/>
          </p:nvSpPr>
          <p:spPr bwMode="auto">
            <a:xfrm flipH="1" flipV="1">
              <a:off x="3217" y="3377"/>
              <a:ext cx="401" cy="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8"/>
            <p:cNvSpPr>
              <a:spLocks noChangeShapeType="1"/>
            </p:cNvSpPr>
            <p:nvPr/>
          </p:nvSpPr>
          <p:spPr bwMode="auto">
            <a:xfrm flipH="1">
              <a:off x="2994" y="2472"/>
              <a:ext cx="373" cy="29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9"/>
            <p:cNvSpPr>
              <a:spLocks noChangeShapeType="1"/>
            </p:cNvSpPr>
            <p:nvPr/>
          </p:nvSpPr>
          <p:spPr bwMode="auto">
            <a:xfrm flipH="1">
              <a:off x="1485" y="3279"/>
              <a:ext cx="271" cy="20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10"/>
            <p:cNvSpPr>
              <a:spLocks noChangeShapeType="1"/>
            </p:cNvSpPr>
            <p:nvPr/>
          </p:nvSpPr>
          <p:spPr bwMode="auto">
            <a:xfrm flipH="1">
              <a:off x="1994" y="3545"/>
              <a:ext cx="111" cy="307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11"/>
            <p:cNvSpPr>
              <a:spLocks noChangeShapeType="1"/>
            </p:cNvSpPr>
            <p:nvPr/>
          </p:nvSpPr>
          <p:spPr bwMode="auto">
            <a:xfrm>
              <a:off x="2541" y="3491"/>
              <a:ext cx="226" cy="256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12"/>
            <p:cNvSpPr>
              <a:spLocks noChangeShapeType="1"/>
            </p:cNvSpPr>
            <p:nvPr/>
          </p:nvSpPr>
          <p:spPr bwMode="auto">
            <a:xfrm flipV="1">
              <a:off x="2490" y="2903"/>
              <a:ext cx="385" cy="227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13"/>
            <p:cNvSpPr>
              <a:spLocks noChangeShapeType="1"/>
            </p:cNvSpPr>
            <p:nvPr/>
          </p:nvSpPr>
          <p:spPr bwMode="auto">
            <a:xfrm flipH="1" flipV="1">
              <a:off x="1950" y="2692"/>
              <a:ext cx="162" cy="302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Text Box 14"/>
            <p:cNvSpPr txBox="1">
              <a:spLocks noChangeArrowheads="1"/>
            </p:cNvSpPr>
            <p:nvPr/>
          </p:nvSpPr>
          <p:spPr bwMode="auto">
            <a:xfrm>
              <a:off x="3479" y="2611"/>
              <a:ext cx="192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GB" sz="2000">
                  <a:solidFill>
                    <a:srgbClr val="FF0000"/>
                  </a:solidFill>
                </a:rPr>
                <a:t>Gravity makes cloud want to collapse.</a:t>
              </a:r>
            </a:p>
          </p:txBody>
        </p:sp>
        <p:sp>
          <p:nvSpPr>
            <p:cNvPr id="11282" name="Text Box 15"/>
            <p:cNvSpPr txBox="1">
              <a:spLocks noChangeArrowheads="1"/>
            </p:cNvSpPr>
            <p:nvPr/>
          </p:nvSpPr>
          <p:spPr bwMode="auto">
            <a:xfrm>
              <a:off x="3195" y="3627"/>
              <a:ext cx="252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GB" sz="2000">
                  <a:solidFill>
                    <a:srgbClr val="FFFF00"/>
                  </a:solidFill>
                </a:rPr>
                <a:t>Outward gas pressure resists collapse, like air in a bike pump.</a:t>
              </a:r>
            </a:p>
          </p:txBody>
        </p:sp>
      </p:grp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88963" y="2560638"/>
            <a:ext cx="764381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FFFF"/>
                </a:solidFill>
              </a:rPr>
              <a:t>Probably new molecular clouds form continually out of less dense gas.  Some collapse under their own gravity.  Others may be more stable.  Not well understood.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F874-FFB9-45FD-9786-89D92E818D5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33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739775" y="442913"/>
            <a:ext cx="860107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When a cloud starts to collapse, it should </a:t>
            </a:r>
            <a:r>
              <a:rPr lang="en-GB" u="sng" dirty="0">
                <a:solidFill>
                  <a:srgbClr val="FFFFFF"/>
                </a:solidFill>
              </a:rPr>
              <a:t>fragment</a:t>
            </a:r>
            <a:r>
              <a:rPr lang="en-GB" dirty="0">
                <a:solidFill>
                  <a:srgbClr val="FFFFFF"/>
                </a:solidFill>
              </a:rPr>
              <a:t>.  Fragments then collapse on their own, fragmenting further.  End product is 100’s or 1000’s of dense clumps each destined to form star, binary star, etc.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Hence a cloud gives birth to a cluster of stars.</a:t>
            </a:r>
            <a:endParaRPr lang="en-GB" dirty="0">
              <a:solidFill>
                <a:srgbClr val="FFFFFF"/>
              </a:solidFill>
              <a:latin typeface="Times" pitchFamily="16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4000" contrast="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2112" y="2255837"/>
            <a:ext cx="950350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F874-FFB9-45FD-9786-89D92E818D5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8" y="1146175"/>
            <a:ext cx="3979862" cy="588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3575" y="1679575"/>
            <a:ext cx="3136900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3"/>
          <p:cNvSpPr>
            <a:spLocks noChangeShapeType="1"/>
          </p:cNvSpPr>
          <p:nvPr/>
        </p:nvSpPr>
        <p:spPr bwMode="auto">
          <a:xfrm flipV="1">
            <a:off x="2211388" y="1693863"/>
            <a:ext cx="3471862" cy="13906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2551113" y="4100513"/>
            <a:ext cx="3197225" cy="25114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5775325" y="581025"/>
            <a:ext cx="326548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000">
                <a:solidFill>
                  <a:srgbClr val="FFFFFF"/>
                </a:solidFill>
              </a:rPr>
              <a:t>Fragments in Orion molecular cloud, about 1000 x denser than average gas in cloud.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F874-FFB9-45FD-9786-89D92E818D5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3592512" y="2255837"/>
            <a:ext cx="51053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 dirty="0" err="1">
                <a:solidFill>
                  <a:srgbClr val="FFFFFF"/>
                </a:solidFill>
              </a:rPr>
              <a:t>Protostar</a:t>
            </a:r>
            <a:r>
              <a:rPr lang="en-GB" sz="2000" dirty="0">
                <a:solidFill>
                  <a:srgbClr val="FFFFFF"/>
                </a:solidFill>
              </a:rPr>
              <a:t> and proto-planetary disk in </a:t>
            </a:r>
            <a:r>
              <a:rPr lang="en-GB" sz="2000" dirty="0" smtClean="0">
                <a:solidFill>
                  <a:srgbClr val="FFFFFF"/>
                </a:solidFill>
              </a:rPr>
              <a:t>Orion (IR)</a:t>
            </a:r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16392" name="Picture 8" descr="Edge-on Protoplanetary Disk in the Orion Nebula"/>
          <p:cNvPicPr>
            <a:picLocks noChangeAspect="1" noChangeArrowheads="1"/>
          </p:cNvPicPr>
          <p:nvPr/>
        </p:nvPicPr>
        <p:blipFill>
          <a:blip r:embed="rId3"/>
          <a:srcRect l="52115" t="4364" r="2744" b="21819"/>
          <a:stretch>
            <a:fillRect/>
          </a:stretch>
        </p:blipFill>
        <p:spPr bwMode="auto">
          <a:xfrm>
            <a:off x="468313" y="2152650"/>
            <a:ext cx="299085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2712" y="2865438"/>
            <a:ext cx="4418012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315912" y="0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As a clump collapses, it </a:t>
            </a:r>
            <a:r>
              <a:rPr lang="en-US" dirty="0" smtClean="0"/>
              <a:t>starts to heat up.  </a:t>
            </a:r>
            <a:endParaRPr lang="en-US" dirty="0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535112" y="5532437"/>
            <a:ext cx="35173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Can </a:t>
            </a:r>
            <a:r>
              <a:rPr lang="en-US" dirty="0"/>
              <a:t>place on HR diagram.</a:t>
            </a:r>
          </a:p>
          <a:p>
            <a:r>
              <a:rPr lang="en-US" dirty="0" err="1"/>
              <a:t>Protostar</a:t>
            </a:r>
            <a:r>
              <a:rPr lang="en-US" dirty="0"/>
              <a:t> follows “Hayashi</a:t>
            </a:r>
          </a:p>
          <a:p>
            <a:r>
              <a:rPr lang="en-US" dirty="0"/>
              <a:t>tracks”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1154113" y="4313237"/>
            <a:ext cx="1676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382713" y="3856038"/>
            <a:ext cx="1123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1700 AU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15912" y="1265237"/>
            <a:ext cx="621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Now a </a:t>
            </a:r>
            <a:r>
              <a:rPr lang="en-US" dirty="0" err="1"/>
              <a:t>protostar</a:t>
            </a:r>
            <a:r>
              <a:rPr lang="en-US" dirty="0"/>
              <a:t>.  May form proto-planetary disk.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15912" y="427037"/>
            <a:ext cx="944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Eventually hot and dense enough =&gt; spectrum approximately black-body.   Becomes very luminous.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F874-FFB9-45FD-9786-89D92E818D5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95" grpId="0"/>
      <p:bldP spid="16396" grpId="0" animBg="1"/>
      <p:bldP spid="16397" grpId="0"/>
      <p:bldP spid="1639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92113" y="427038"/>
            <a:ext cx="83359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Finally, fusion</a:t>
            </a:r>
            <a:r>
              <a:rPr lang="en-GB">
                <a:solidFill>
                  <a:srgbClr val="FFFFFF"/>
                </a:solidFill>
              </a:rPr>
              <a:t> starts, stopping collapse: a star!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3713" y="960438"/>
            <a:ext cx="42306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4583113" y="1951038"/>
            <a:ext cx="3494087" cy="830262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2113" y="1417638"/>
            <a:ext cx="4724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Star reaches Main Sequence at end of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Hayashi Track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76238" y="3592513"/>
            <a:ext cx="46751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One cloud (</a:t>
            </a:r>
            <a:r>
              <a:rPr lang="en-GB">
                <a:solidFill>
                  <a:srgbClr val="FFFFFF"/>
                </a:solidFill>
              </a:rPr>
              <a:t>10</a:t>
            </a:r>
            <a:r>
              <a:rPr lang="en-GB" baseline="30000">
                <a:solidFill>
                  <a:srgbClr val="FFFFFF"/>
                </a:solidFill>
              </a:rPr>
              <a:t>3</a:t>
            </a:r>
            <a:r>
              <a:rPr lang="en-GB">
                <a:solidFill>
                  <a:srgbClr val="FFFFFF"/>
                </a:solidFill>
              </a:rPr>
              <a:t> - 10</a:t>
            </a:r>
            <a:r>
              <a:rPr lang="en-GB" baseline="30000">
                <a:solidFill>
                  <a:srgbClr val="FFFFFF"/>
                </a:solidFill>
              </a:rPr>
              <a:t>6</a:t>
            </a:r>
            <a:r>
              <a:rPr lang="en-GB">
                <a:solidFill>
                  <a:srgbClr val="FFFFFF"/>
                </a:solidFill>
              </a:rPr>
              <a:t> M</a:t>
            </a:r>
            <a:r>
              <a:rPr lang="en-GB" baseline="-25000">
                <a:solidFill>
                  <a:srgbClr val="FFFFFF"/>
                </a:solidFill>
              </a:rPr>
              <a:t>Sun</a:t>
            </a:r>
            <a:r>
              <a:rPr lang="en-GB">
                <a:solidFill>
                  <a:srgbClr val="FFFFFF"/>
                </a:solidFill>
              </a:rPr>
              <a:t>)</a:t>
            </a:r>
          </a:p>
          <a:p>
            <a:r>
              <a:rPr lang="en-US"/>
              <a:t>forms many stars, mainly in clusters,</a:t>
            </a:r>
          </a:p>
          <a:p>
            <a:r>
              <a:rPr lang="en-US"/>
              <a:t>in different parts at different times.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92113" y="5837238"/>
            <a:ext cx="8991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Massive stars (50-100 M</a:t>
            </a:r>
            <a:r>
              <a:rPr lang="en-US" baseline="-25000"/>
              <a:t>Sun</a:t>
            </a:r>
            <a:r>
              <a:rPr lang="en-US"/>
              <a:t>) take about 10</a:t>
            </a:r>
            <a:r>
              <a:rPr lang="en-US" baseline="30000"/>
              <a:t>6</a:t>
            </a:r>
            <a:r>
              <a:rPr lang="en-US"/>
              <a:t> years to form, least massive (0.1 M</a:t>
            </a:r>
            <a:r>
              <a:rPr lang="en-US" baseline="-25000"/>
              <a:t>Sun</a:t>
            </a:r>
            <a:r>
              <a:rPr lang="en-US"/>
              <a:t>) about 10</a:t>
            </a:r>
            <a:r>
              <a:rPr lang="en-US" baseline="30000"/>
              <a:t>9</a:t>
            </a:r>
            <a:r>
              <a:rPr lang="en-US"/>
              <a:t> years.  Lower mass stars more likely to form.</a:t>
            </a:r>
          </a:p>
          <a:p>
            <a:r>
              <a:rPr lang="en-US"/>
              <a:t>In Milky Way, a few stars form every year.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F874-FFB9-45FD-9786-89D92E818D5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7" grpId="0"/>
      <p:bldP spid="18438" grpId="0"/>
      <p:bldP spid="184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135313" y="274637"/>
            <a:ext cx="4006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 u="sng" dirty="0">
                <a:solidFill>
                  <a:srgbClr val="FFFF00"/>
                </a:solidFill>
              </a:rPr>
              <a:t>Brown Dwarfs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68312" y="1036637"/>
            <a:ext cx="92201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Some </a:t>
            </a:r>
            <a:r>
              <a:rPr lang="en-GB" dirty="0" err="1">
                <a:solidFill>
                  <a:srgbClr val="FFFFFF"/>
                </a:solidFill>
              </a:rPr>
              <a:t>protostars</a:t>
            </a:r>
            <a:r>
              <a:rPr lang="en-GB" dirty="0">
                <a:solidFill>
                  <a:srgbClr val="FFFFFF"/>
                </a:solidFill>
              </a:rPr>
              <a:t> not massive (&lt; 0.08 </a:t>
            </a:r>
            <a:r>
              <a:rPr lang="en-GB" dirty="0" err="1">
                <a:solidFill>
                  <a:srgbClr val="FFFFFF"/>
                </a:solidFill>
              </a:rPr>
              <a:t>M</a:t>
            </a:r>
            <a:r>
              <a:rPr lang="en-GB" baseline="-33000" dirty="0" err="1">
                <a:solidFill>
                  <a:srgbClr val="FFFFFF"/>
                </a:solidFill>
              </a:rPr>
              <a:t>Sun</a:t>
            </a:r>
            <a:r>
              <a:rPr lang="en-GB" dirty="0">
                <a:solidFill>
                  <a:srgbClr val="FFFFFF"/>
                </a:solidFill>
              </a:rPr>
              <a:t>) enough to begin fusion.   These are Brown Dwarfs or failed stars.  Very difficult to detect because so faint.  First seen in </a:t>
            </a:r>
            <a:r>
              <a:rPr lang="en-GB" dirty="0" smtClean="0">
                <a:solidFill>
                  <a:srgbClr val="FFFFFF"/>
                </a:solidFill>
              </a:rPr>
              <a:t>1994.  They just cool with age.  How </a:t>
            </a:r>
            <a:r>
              <a:rPr lang="en-GB" dirty="0">
                <a:solidFill>
                  <a:srgbClr val="FFFFFF"/>
                </a:solidFill>
              </a:rPr>
              <a:t>many are there?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lum contrast="8000"/>
          </a:blip>
          <a:srcRect/>
          <a:stretch>
            <a:fillRect/>
          </a:stretch>
        </p:blipFill>
        <p:spPr bwMode="auto">
          <a:xfrm>
            <a:off x="544512" y="2624273"/>
            <a:ext cx="8991600" cy="481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F874-FFB9-45FD-9786-89D92E818D5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F874-FFB9-45FD-9786-89D92E818D5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78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4075" y="401638"/>
            <a:ext cx="1697038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813675" y="454025"/>
            <a:ext cx="19510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FF"/>
                </a:solidFill>
              </a:rPr>
              <a:t>Molecular cloud surface illuminated by nearby hot stars.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endParaRPr lang="en-GB" sz="200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endParaRPr lang="en-GB" sz="200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FF"/>
                </a:solidFill>
              </a:rPr>
              <a:t>Radiation evaporates the surface, revealing a dense globule - a protostar.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39713" y="274638"/>
            <a:ext cx="3556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FFFFFF"/>
                </a:solidFill>
              </a:rPr>
              <a:t>The Eagle Nebula</a:t>
            </a:r>
          </a:p>
        </p:txBody>
      </p:sp>
      <p:pic>
        <p:nvPicPr>
          <p:cNvPr id="20490" name="eagle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6200" y="2012950"/>
            <a:ext cx="5802313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783513" y="4084638"/>
            <a:ext cx="19510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FF"/>
                </a:solidFill>
              </a:rPr>
              <a:t>Shadow of the protostar protects a column of gas behind it.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endParaRPr lang="en-GB" sz="200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FF"/>
                </a:solidFill>
              </a:rPr>
              <a:t>Eventually structure separates from the cloud, and the protostar will be uncovered.</a:t>
            </a:r>
          </a:p>
        </p:txBody>
      </p:sp>
      <p:sp>
        <p:nvSpPr>
          <p:cNvPr id="17415" name="Text Box 12"/>
          <p:cNvSpPr txBox="1">
            <a:spLocks noChangeArrowheads="1"/>
          </p:cNvSpPr>
          <p:nvPr/>
        </p:nvSpPr>
        <p:spPr bwMode="auto">
          <a:xfrm>
            <a:off x="1535113" y="1341438"/>
            <a:ext cx="2976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Other hot stars illuminating</a:t>
            </a:r>
          </a:p>
          <a:p>
            <a:r>
              <a:rPr lang="en-US" sz="2000"/>
              <a:t>these clouds</a:t>
            </a:r>
          </a:p>
        </p:txBody>
      </p:sp>
      <p:sp>
        <p:nvSpPr>
          <p:cNvPr id="17416" name="Line 13"/>
          <p:cNvSpPr>
            <a:spLocks noChangeShapeType="1"/>
          </p:cNvSpPr>
          <p:nvPr/>
        </p:nvSpPr>
        <p:spPr bwMode="auto">
          <a:xfrm flipV="1">
            <a:off x="2754313" y="350838"/>
            <a:ext cx="838200" cy="990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925513" y="6294438"/>
            <a:ext cx="41910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triangl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678113" y="6370638"/>
            <a:ext cx="614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 pc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F874-FFB9-45FD-9786-89D92E818D5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204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0"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90"/>
                </p:tgtEl>
              </p:cMediaNode>
            </p:video>
          </p:childTnLst>
        </p:cTn>
      </p:par>
    </p:tnLst>
    <p:bldLst>
      <p:bldP spid="20484" grpId="0"/>
      <p:bldP spid="20491" grpId="0"/>
      <p:bldP spid="20495" grpId="0" animBg="1"/>
      <p:bldP spid="204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334963" y="682625"/>
            <a:ext cx="5924549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Compare density of ISM with Sun or planets: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            Sun and Planets:    1-5 </a:t>
            </a:r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dirty="0">
                <a:solidFill>
                  <a:srgbClr val="FFFFFF"/>
                </a:solidFill>
              </a:rPr>
              <a:t> / cm</a:t>
            </a:r>
            <a:r>
              <a:rPr lang="en-GB" baseline="33000" dirty="0">
                <a:solidFill>
                  <a:srgbClr val="FFFFFF"/>
                </a:solidFill>
              </a:rPr>
              <a:t>3</a:t>
            </a:r>
            <a:r>
              <a:rPr lang="en-GB" dirty="0">
                <a:solidFill>
                  <a:srgbClr val="FFFFFF"/>
                </a:solidFill>
              </a:rPr>
              <a:t> 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            ISM average:         1 </a:t>
            </a:r>
            <a:r>
              <a:rPr lang="en-GB" dirty="0">
                <a:solidFill>
                  <a:srgbClr val="FF0000"/>
                </a:solidFill>
              </a:rPr>
              <a:t>atom</a:t>
            </a:r>
            <a:r>
              <a:rPr lang="en-GB" dirty="0">
                <a:solidFill>
                  <a:srgbClr val="FFFFFF"/>
                </a:solidFill>
              </a:rPr>
              <a:t> / cm</a:t>
            </a:r>
            <a:r>
              <a:rPr lang="en-GB" baseline="33000" dirty="0">
                <a:solidFill>
                  <a:srgbClr val="FFFFFF"/>
                </a:solidFill>
              </a:rPr>
              <a:t>3</a:t>
            </a:r>
            <a:r>
              <a:rPr lang="en-GB" dirty="0">
                <a:solidFill>
                  <a:srgbClr val="FFFFFF"/>
                </a:solidFill>
              </a:rPr>
              <a:t> 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Mass of one H atom is 10</a:t>
            </a:r>
            <a:r>
              <a:rPr lang="en-GB" baseline="33000" dirty="0">
                <a:solidFill>
                  <a:srgbClr val="FFFFFF"/>
                </a:solidFill>
              </a:rPr>
              <a:t>-24</a:t>
            </a:r>
            <a:r>
              <a:rPr lang="en-GB" dirty="0">
                <a:solidFill>
                  <a:srgbClr val="FFFFFF"/>
                </a:solidFill>
              </a:rPr>
              <a:t> g!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So ISM is about  10</a:t>
            </a:r>
            <a:r>
              <a:rPr lang="en-GB" baseline="33000" dirty="0">
                <a:solidFill>
                  <a:srgbClr val="FFFFFF"/>
                </a:solidFill>
              </a:rPr>
              <a:t>24</a:t>
            </a:r>
            <a:r>
              <a:rPr lang="en-GB" dirty="0">
                <a:solidFill>
                  <a:srgbClr val="FFFFFF"/>
                </a:solidFill>
              </a:rPr>
              <a:t> times </a:t>
            </a:r>
            <a:r>
              <a:rPr lang="en-GB" dirty="0" smtClean="0">
                <a:solidFill>
                  <a:srgbClr val="FFFFFF"/>
                </a:solidFill>
              </a:rPr>
              <a:t>less dense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than </a:t>
            </a:r>
            <a:r>
              <a:rPr lang="en-GB" dirty="0">
                <a:solidFill>
                  <a:srgbClr val="FFFFFF"/>
                </a:solidFill>
              </a:rPr>
              <a:t>a star or planet!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5100737" y="2789237"/>
            <a:ext cx="4820319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F874-FFB9-45FD-9786-89D92E818D5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025" y="1601788"/>
            <a:ext cx="5399088" cy="528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704850" y="552450"/>
            <a:ext cx="82438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Newly formed stars in Orion with Protoplanetary Disks (Hubble)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F874-FFB9-45FD-9786-89D92E818D5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658813" y="411163"/>
            <a:ext cx="74818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FFFF"/>
                </a:solidFill>
              </a:rPr>
              <a:t>Why red?  From one bright 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emission line of H.  But that requires H atoms, and isn't all the H ionized?  Not quite.</a:t>
            </a:r>
          </a:p>
        </p:txBody>
      </p:sp>
      <p:sp>
        <p:nvSpPr>
          <p:cNvPr id="20483" name="Oval 2"/>
          <p:cNvSpPr>
            <a:spLocks noChangeArrowheads="1"/>
          </p:cNvSpPr>
          <p:nvPr/>
        </p:nvSpPr>
        <p:spPr bwMode="auto">
          <a:xfrm>
            <a:off x="1062038" y="1689100"/>
            <a:ext cx="185737" cy="195263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Oval 3"/>
          <p:cNvSpPr>
            <a:spLocks noChangeArrowheads="1"/>
          </p:cNvSpPr>
          <p:nvPr/>
        </p:nvSpPr>
        <p:spPr bwMode="auto">
          <a:xfrm rot="10800000">
            <a:off x="1468438" y="2371725"/>
            <a:ext cx="204787" cy="1936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Oval 4"/>
          <p:cNvSpPr>
            <a:spLocks noChangeArrowheads="1"/>
          </p:cNvSpPr>
          <p:nvPr/>
        </p:nvSpPr>
        <p:spPr bwMode="auto">
          <a:xfrm>
            <a:off x="2667000" y="1905000"/>
            <a:ext cx="185738" cy="1635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Oval 5"/>
          <p:cNvSpPr>
            <a:spLocks noChangeArrowheads="1"/>
          </p:cNvSpPr>
          <p:nvPr/>
        </p:nvSpPr>
        <p:spPr bwMode="auto">
          <a:xfrm>
            <a:off x="2112963" y="2651125"/>
            <a:ext cx="185737" cy="173038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Oval 6"/>
          <p:cNvSpPr>
            <a:spLocks noChangeArrowheads="1"/>
          </p:cNvSpPr>
          <p:nvPr/>
        </p:nvSpPr>
        <p:spPr bwMode="auto">
          <a:xfrm>
            <a:off x="2713038" y="2800350"/>
            <a:ext cx="161925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Oval 7"/>
          <p:cNvSpPr>
            <a:spLocks noChangeArrowheads="1"/>
          </p:cNvSpPr>
          <p:nvPr/>
        </p:nvSpPr>
        <p:spPr bwMode="auto">
          <a:xfrm>
            <a:off x="1004888" y="2716213"/>
            <a:ext cx="185737" cy="195262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8"/>
          <p:cNvSpPr>
            <a:spLocks noChangeArrowheads="1"/>
          </p:cNvSpPr>
          <p:nvPr/>
        </p:nvSpPr>
        <p:spPr bwMode="auto">
          <a:xfrm>
            <a:off x="1916113" y="1677988"/>
            <a:ext cx="196850" cy="173037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9"/>
          <p:cNvSpPr>
            <a:spLocks noChangeArrowheads="1"/>
          </p:cNvSpPr>
          <p:nvPr/>
        </p:nvSpPr>
        <p:spPr bwMode="auto">
          <a:xfrm>
            <a:off x="2517775" y="3106738"/>
            <a:ext cx="185738" cy="1635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0"/>
          <p:cNvSpPr>
            <a:spLocks noChangeArrowheads="1"/>
          </p:cNvSpPr>
          <p:nvPr/>
        </p:nvSpPr>
        <p:spPr bwMode="auto">
          <a:xfrm>
            <a:off x="2979738" y="2435225"/>
            <a:ext cx="185737" cy="163513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1"/>
          <p:cNvSpPr>
            <a:spLocks noChangeArrowheads="1"/>
          </p:cNvSpPr>
          <p:nvPr/>
        </p:nvSpPr>
        <p:spPr bwMode="auto">
          <a:xfrm>
            <a:off x="1281113" y="3225800"/>
            <a:ext cx="161925" cy="1635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Oval 12"/>
          <p:cNvSpPr>
            <a:spLocks noChangeArrowheads="1"/>
          </p:cNvSpPr>
          <p:nvPr/>
        </p:nvSpPr>
        <p:spPr bwMode="auto">
          <a:xfrm>
            <a:off x="3336925" y="1785938"/>
            <a:ext cx="161925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3"/>
          <p:cNvSpPr>
            <a:spLocks noChangeArrowheads="1"/>
          </p:cNvSpPr>
          <p:nvPr/>
        </p:nvSpPr>
        <p:spPr bwMode="auto">
          <a:xfrm>
            <a:off x="3168650" y="3084513"/>
            <a:ext cx="179388" cy="163512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4"/>
          <p:cNvSpPr>
            <a:spLocks noChangeArrowheads="1"/>
          </p:cNvSpPr>
          <p:nvPr/>
        </p:nvSpPr>
        <p:spPr bwMode="auto">
          <a:xfrm rot="10800000">
            <a:off x="1803400" y="3011488"/>
            <a:ext cx="195263" cy="173037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15"/>
          <p:cNvSpPr>
            <a:spLocks noChangeArrowheads="1"/>
          </p:cNvSpPr>
          <p:nvPr/>
        </p:nvSpPr>
        <p:spPr bwMode="auto">
          <a:xfrm>
            <a:off x="1603375" y="2824163"/>
            <a:ext cx="566738" cy="5524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6"/>
          <p:cNvSpPr>
            <a:spLocks noChangeArrowheads="1"/>
          </p:cNvSpPr>
          <p:nvPr/>
        </p:nvSpPr>
        <p:spPr bwMode="auto">
          <a:xfrm rot="10800000">
            <a:off x="1665288" y="2792413"/>
            <a:ext cx="173037" cy="161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Text Box 17"/>
          <p:cNvSpPr txBox="1">
            <a:spLocks noChangeArrowheads="1"/>
          </p:cNvSpPr>
          <p:nvPr/>
        </p:nvSpPr>
        <p:spPr bwMode="auto">
          <a:xfrm>
            <a:off x="762000" y="3690938"/>
            <a:ext cx="872966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Once in a while, a proton and electron will rejoin to form H atom.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Can rejoin to any energy level.  Then electron moves to lower levels.</a:t>
            </a:r>
          </a:p>
        </p:txBody>
      </p:sp>
      <p:sp>
        <p:nvSpPr>
          <p:cNvPr id="20499" name="Oval 18"/>
          <p:cNvSpPr>
            <a:spLocks noChangeArrowheads="1"/>
          </p:cNvSpPr>
          <p:nvPr/>
        </p:nvSpPr>
        <p:spPr bwMode="auto">
          <a:xfrm>
            <a:off x="2043113" y="5326063"/>
            <a:ext cx="185737" cy="173037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19"/>
          <p:cNvSpPr>
            <a:spLocks noChangeArrowheads="1"/>
          </p:cNvSpPr>
          <p:nvPr/>
        </p:nvSpPr>
        <p:spPr bwMode="auto">
          <a:xfrm>
            <a:off x="1801813" y="5053013"/>
            <a:ext cx="704850" cy="704850"/>
          </a:xfrm>
          <a:prstGeom prst="ellipse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Oval 20"/>
          <p:cNvSpPr>
            <a:spLocks noChangeArrowheads="1"/>
          </p:cNvSpPr>
          <p:nvPr/>
        </p:nvSpPr>
        <p:spPr bwMode="auto">
          <a:xfrm>
            <a:off x="1187450" y="4481513"/>
            <a:ext cx="1917700" cy="1849437"/>
          </a:xfrm>
          <a:prstGeom prst="ellipse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Oval 21"/>
          <p:cNvSpPr>
            <a:spLocks noChangeArrowheads="1"/>
          </p:cNvSpPr>
          <p:nvPr/>
        </p:nvSpPr>
        <p:spPr bwMode="auto">
          <a:xfrm>
            <a:off x="1487488" y="4816475"/>
            <a:ext cx="1341437" cy="1243013"/>
          </a:xfrm>
          <a:prstGeom prst="ellipse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Oval 22"/>
          <p:cNvSpPr>
            <a:spLocks noChangeArrowheads="1"/>
          </p:cNvSpPr>
          <p:nvPr/>
        </p:nvSpPr>
        <p:spPr bwMode="auto">
          <a:xfrm>
            <a:off x="1477963" y="4568825"/>
            <a:ext cx="185737" cy="1635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Line 23"/>
          <p:cNvSpPr>
            <a:spLocks noChangeShapeType="1"/>
          </p:cNvSpPr>
          <p:nvPr/>
        </p:nvSpPr>
        <p:spPr bwMode="auto">
          <a:xfrm>
            <a:off x="1766888" y="4589463"/>
            <a:ext cx="127000" cy="269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24"/>
          <p:cNvSpPr>
            <a:spLocks noChangeShapeType="1"/>
          </p:cNvSpPr>
          <p:nvPr/>
        </p:nvSpPr>
        <p:spPr bwMode="auto">
          <a:xfrm>
            <a:off x="1558925" y="5207000"/>
            <a:ext cx="290513" cy="69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Text Box 25"/>
          <p:cNvSpPr txBox="1">
            <a:spLocks noChangeArrowheads="1"/>
          </p:cNvSpPr>
          <p:nvPr/>
        </p:nvSpPr>
        <p:spPr bwMode="auto">
          <a:xfrm>
            <a:off x="565150" y="6580188"/>
            <a:ext cx="85201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Emits photon when it moves downwards.  One transition produces red photon.  This dominates emission from nebula.</a:t>
            </a:r>
          </a:p>
        </p:txBody>
      </p:sp>
      <p:sp>
        <p:nvSpPr>
          <p:cNvPr id="20507" name="Text Box 26"/>
          <p:cNvSpPr txBox="1">
            <a:spLocks noChangeArrowheads="1"/>
          </p:cNvSpPr>
          <p:nvPr/>
        </p:nvSpPr>
        <p:spPr bwMode="auto">
          <a:xfrm>
            <a:off x="3925888" y="1981200"/>
            <a:ext cx="28289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800">
                <a:solidFill>
                  <a:srgbClr val="FFFFFF"/>
                </a:solidFill>
              </a:rPr>
              <a:t>Sea of protons and electrons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F874-FFB9-45FD-9786-89D92E818D5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3325" y="3084513"/>
            <a:ext cx="5018088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549400" y="339725"/>
            <a:ext cx="69738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419100" y="500063"/>
            <a:ext cx="947737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>
                <a:solidFill>
                  <a:srgbClr val="FFFFFF"/>
                </a:solidFill>
              </a:rPr>
              <a:t>Origin of 21-cm photon: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>
                <a:solidFill>
                  <a:srgbClr val="FFFFFF"/>
                </a:solidFill>
              </a:rPr>
              <a:t>The proton and electron each have “spin”.   A result from quantum mechanics: if both spinning the same way, atom's energy is slightly higher.  Eventually will make transition to state of opposite spins.  Energy difference is small -&gt; radio photon emitted, wavelength 21-cm.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5183188" y="3454400"/>
            <a:ext cx="492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F874-FFB9-45FD-9786-89D92E818D5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36538" y="250825"/>
            <a:ext cx="8934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ISM consists of </a:t>
            </a:r>
            <a:r>
              <a:rPr lang="en-GB" u="sng">
                <a:solidFill>
                  <a:srgbClr val="FFFFFF"/>
                </a:solidFill>
              </a:rPr>
              <a:t>gas</a:t>
            </a:r>
            <a:r>
              <a:rPr lang="en-GB">
                <a:solidFill>
                  <a:srgbClr val="FFFFFF"/>
                </a:solidFill>
              </a:rPr>
              <a:t> (mostly H, He) and </a:t>
            </a:r>
            <a:r>
              <a:rPr lang="en-GB" u="sng">
                <a:solidFill>
                  <a:srgbClr val="FFFFFF"/>
                </a:solidFill>
              </a:rPr>
              <a:t>dust</a:t>
            </a:r>
            <a:r>
              <a:rPr lang="en-GB">
                <a:solidFill>
                  <a:srgbClr val="FFFFFF"/>
                </a:solidFill>
              </a:rPr>
              <a:t>.  98% of mass is in gas, but dust, only 2%, is also observable.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39713" y="1624013"/>
            <a:ext cx="893445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Effects of dust on light: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        1)  "Extinction"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                   Blocks out light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        2)  "Reddening"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                   Blocks out short wavelength light better than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                   long wavelength light =&gt; makes objects appear </a:t>
            </a:r>
            <a:r>
              <a:rPr lang="en-GB" u="sng">
                <a:solidFill>
                  <a:srgbClr val="FFFFFF"/>
                </a:solidFill>
              </a:rPr>
              <a:t>redder</a:t>
            </a:r>
            <a:r>
              <a:rPr lang="en-GB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078" name="Picture 7" descr="AAAKKSV0"/>
          <p:cNvPicPr>
            <a:picLocks noChangeAspect="1" noChangeArrowheads="1"/>
          </p:cNvPicPr>
          <p:nvPr/>
        </p:nvPicPr>
        <p:blipFill>
          <a:blip r:embed="rId3"/>
          <a:srcRect b="8612"/>
          <a:stretch>
            <a:fillRect/>
          </a:stretch>
        </p:blipFill>
        <p:spPr bwMode="auto">
          <a:xfrm>
            <a:off x="4659313" y="1065213"/>
            <a:ext cx="51816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F874-FFB9-45FD-9786-89D92E818D5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 contrast="1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4625" y="628650"/>
            <a:ext cx="3838575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940300" y="241300"/>
            <a:ext cx="21161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dirty="0">
                <a:solidFill>
                  <a:srgbClr val="FFFFFF"/>
                </a:solidFill>
              </a:rPr>
              <a:t>infrared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533400" y="130175"/>
            <a:ext cx="21161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FFFFFF"/>
                </a:solidFill>
              </a:rPr>
              <a:t>visible light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8315325" y="274638"/>
            <a:ext cx="1339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2200">
                <a:solidFill>
                  <a:srgbClr val="FFFF00"/>
                </a:solidFill>
              </a:rPr>
              <a:t>protostars not seen in visible light</a:t>
            </a: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392112" y="5456237"/>
            <a:ext cx="9139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Longer </a:t>
            </a:r>
            <a:r>
              <a:rPr lang="en-GB" dirty="0">
                <a:solidFill>
                  <a:srgbClr val="FFFFFF"/>
                </a:solidFill>
              </a:rPr>
              <a:t>wavelength radiation is not so easily absorbed by dust!</a:t>
            </a:r>
          </a:p>
        </p:txBody>
      </p:sp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0550" y="723900"/>
            <a:ext cx="37909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Line 7"/>
          <p:cNvSpPr>
            <a:spLocks noChangeShapeType="1"/>
          </p:cNvSpPr>
          <p:nvPr/>
        </p:nvSpPr>
        <p:spPr bwMode="auto">
          <a:xfrm flipH="1">
            <a:off x="6003925" y="484188"/>
            <a:ext cx="2085975" cy="64611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 flipH="1">
            <a:off x="5843588" y="758825"/>
            <a:ext cx="2311400" cy="164623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 flipH="1">
            <a:off x="7100888" y="968375"/>
            <a:ext cx="1133475" cy="70961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78712" y="5827713"/>
            <a:ext cx="224790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3062" y="6142038"/>
            <a:ext cx="68008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</a:rPr>
              <a:t>Grain sizes typically 10</a:t>
            </a:r>
            <a:r>
              <a:rPr lang="en-GB" baseline="33000" dirty="0">
                <a:solidFill>
                  <a:srgbClr val="FFFFFF"/>
                </a:solidFill>
              </a:rPr>
              <a:t>-5</a:t>
            </a:r>
            <a:r>
              <a:rPr lang="en-GB" dirty="0">
                <a:solidFill>
                  <a:srgbClr val="FFFFFF"/>
                </a:solidFill>
              </a:rPr>
              <a:t> cm.  </a:t>
            </a:r>
            <a:r>
              <a:rPr lang="en-GB" dirty="0" smtClean="0">
                <a:solidFill>
                  <a:srgbClr val="FFFFFF"/>
                </a:solidFill>
              </a:rPr>
              <a:t>Composed mainly of  </a:t>
            </a:r>
            <a:r>
              <a:rPr lang="en-GB" dirty="0">
                <a:solidFill>
                  <a:srgbClr val="FFFFFF"/>
                </a:solidFill>
              </a:rPr>
              <a:t>silicates, graphite and iron.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F874-FFB9-45FD-9786-89D92E818D5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  <p:bldP spid="18438" grpId="0"/>
      <p:bldP spid="18440" grpId="0" animBg="1"/>
      <p:bldP spid="18441" grpId="0" animBg="1"/>
      <p:bldP spid="18442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985963" y="122237"/>
            <a:ext cx="60960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 u="sng" dirty="0">
                <a:solidFill>
                  <a:srgbClr val="FFFF00"/>
                </a:solidFill>
              </a:rPr>
              <a:t>Gas Structures in the ISM</a:t>
            </a:r>
          </a:p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sz="2800" u="sng" dirty="0">
              <a:solidFill>
                <a:srgbClr val="FFFF00"/>
              </a:solidFill>
            </a:endParaRPr>
          </a:p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 u="sng" dirty="0">
                <a:solidFill>
                  <a:srgbClr val="FFFF00"/>
                </a:solidFill>
              </a:rPr>
              <a:t>Emission Nebulae or H II Regions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192711" y="2789237"/>
            <a:ext cx="4887913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Regions of gas and dust near stars just formed</a:t>
            </a:r>
            <a:r>
              <a:rPr lang="en-GB" dirty="0" smtClean="0">
                <a:solidFill>
                  <a:srgbClr val="FFFFFF"/>
                </a:solidFill>
              </a:rPr>
              <a:t>.  Seen in visible light.</a:t>
            </a: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The </a:t>
            </a:r>
            <a:r>
              <a:rPr lang="en-GB" dirty="0" smtClean="0">
                <a:solidFill>
                  <a:srgbClr val="FFFFFF"/>
                </a:solidFill>
              </a:rPr>
              <a:t>Hydrogen </a:t>
            </a:r>
            <a:r>
              <a:rPr lang="en-GB" dirty="0">
                <a:solidFill>
                  <a:srgbClr val="FFFFFF"/>
                </a:solidFill>
              </a:rPr>
              <a:t>is </a:t>
            </a:r>
            <a:r>
              <a:rPr lang="en-GB" dirty="0" smtClean="0">
                <a:solidFill>
                  <a:srgbClr val="FFFFFF"/>
                </a:solidFill>
              </a:rPr>
              <a:t>almost </a:t>
            </a:r>
            <a:r>
              <a:rPr lang="en-GB" dirty="0">
                <a:solidFill>
                  <a:srgbClr val="FFFFFF"/>
                </a:solidFill>
              </a:rPr>
              <a:t>fully ionized.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Temperatures near 10,000 K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Sizes about 1-20 pc.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Hot tenuous gas  =&gt; emission lines (Kirchhoff's Laws)</a:t>
            </a:r>
          </a:p>
        </p:txBody>
      </p:sp>
      <p:pic>
        <p:nvPicPr>
          <p:cNvPr id="6151" name="orionzoom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3512" y="1646237"/>
            <a:ext cx="4876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hlinkClick r:id="rId5"/>
          </p:cNvPr>
          <p:cNvSpPr txBox="1"/>
          <p:nvPr/>
        </p:nvSpPr>
        <p:spPr>
          <a:xfrm>
            <a:off x="179554" y="5075237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link</a:t>
            </a:r>
            <a:endParaRPr lang="en-US" sz="1200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http://messier.seds.org/Jpg/m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" y="5075237"/>
            <a:ext cx="3084512" cy="243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F874-FFB9-45FD-9786-89D92E818D5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51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2275" y="139700"/>
            <a:ext cx="3906838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3600" y="3306763"/>
            <a:ext cx="33528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763" y="1385888"/>
            <a:ext cx="41656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509963" y="292100"/>
            <a:ext cx="18938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800">
                <a:solidFill>
                  <a:srgbClr val="FFFFFF"/>
                </a:solidFill>
              </a:rPr>
              <a:t>Rosette Nebula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8058150" y="4859338"/>
            <a:ext cx="18938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800">
                <a:solidFill>
                  <a:srgbClr val="FFFFFF"/>
                </a:solidFill>
              </a:rPr>
              <a:t>Tarantula Nebula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1198563" y="4649788"/>
            <a:ext cx="18938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800">
                <a:solidFill>
                  <a:srgbClr val="FFFFFF"/>
                </a:solidFill>
              </a:rPr>
              <a:t>Lagoon Nebula</a:t>
            </a: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468313" y="5473700"/>
            <a:ext cx="34226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FFFFFF"/>
                </a:solidFill>
              </a:rPr>
              <a:t>Red color comes from one emission line of H (tiny fraction of H is atoms, not ionized).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F874-FFB9-45FD-9786-89D92E818D5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669925" y="484188"/>
            <a:ext cx="86296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u="sng" dirty="0">
                <a:solidFill>
                  <a:srgbClr val="FFFF00"/>
                </a:solidFill>
              </a:rPr>
              <a:t>Why is the gas </a:t>
            </a:r>
            <a:r>
              <a:rPr lang="en-GB" u="sng" dirty="0" smtClean="0">
                <a:solidFill>
                  <a:srgbClr val="FFFF00"/>
                </a:solidFill>
              </a:rPr>
              <a:t>ionized and why does it trace star-forming regions?</a:t>
            </a:r>
            <a:endParaRPr lang="en-GB" u="sng" dirty="0">
              <a:solidFill>
                <a:srgbClr val="FFFF00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Remember, takes energetic UV photons to ionize H.  </a:t>
            </a:r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77863" y="4237038"/>
            <a:ext cx="862965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u="sng" dirty="0">
                <a:solidFill>
                  <a:srgbClr val="FFFF00"/>
                </a:solidFill>
              </a:rPr>
              <a:t>Why "H II Region?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               H I:     Hydrogen atom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               H II:    Ionized Hydrogen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               . . 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               O III:   Oxygen missing two electrons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               etc.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77863" y="2531109"/>
            <a:ext cx="86296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Such short-lived stars spend all their lives in the stellar nursery of their birth, so emission nebulae mark sites of ongoing star formation.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Many stars of lower mass are forming too, but </a:t>
            </a:r>
            <a:r>
              <a:rPr lang="en-GB" dirty="0" smtClean="0">
                <a:solidFill>
                  <a:srgbClr val="FFFFFF"/>
                </a:solidFill>
              </a:rPr>
              <a:t>emit </a:t>
            </a:r>
            <a:r>
              <a:rPr lang="en-GB" dirty="0">
                <a:solidFill>
                  <a:srgbClr val="FFFFFF"/>
                </a:solidFill>
              </a:rPr>
              <a:t>few UV photons.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677862" y="1886505"/>
            <a:ext cx="8629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Hot</a:t>
            </a:r>
            <a:r>
              <a:rPr lang="en-GB" dirty="0">
                <a:solidFill>
                  <a:srgbClr val="FFFFFF"/>
                </a:solidFill>
              </a:rPr>
              <a:t>, massive stars produce huge amounts of these.</a:t>
            </a:r>
          </a:p>
        </p:txBody>
      </p:sp>
      <p:pic>
        <p:nvPicPr>
          <p:cNvPr id="3074" name="Picture 2" descr="http://imgsrc.hubblesite.org/hu/db/images/hs-2000-19-b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4084636"/>
            <a:ext cx="3038474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4554" y="7056437"/>
            <a:ext cx="3824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Trapezium young open cluster in Orion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-1893888" y="7158037"/>
            <a:ext cx="2352675" cy="401638"/>
          </a:xfrm>
        </p:spPr>
        <p:txBody>
          <a:bodyPr/>
          <a:lstStyle/>
          <a:p>
            <a:fld id="{65A5F874-FFB9-45FD-9786-89D92E818D5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985963" y="198438"/>
            <a:ext cx="6292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 u="sng" dirty="0" smtClean="0">
                <a:solidFill>
                  <a:srgbClr val="FFFF00"/>
                </a:solidFill>
              </a:rPr>
              <a:t>Atomic </a:t>
            </a:r>
            <a:r>
              <a:rPr lang="en-GB" sz="2800" u="sng" dirty="0">
                <a:solidFill>
                  <a:srgbClr val="FFFF00"/>
                </a:solidFill>
              </a:rPr>
              <a:t>Gas and 21-cm radiation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39713" y="655638"/>
            <a:ext cx="83629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Gas in which H is atomic.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Fills much (most?) of interstellar space.  Density </a:t>
            </a:r>
            <a:r>
              <a:rPr lang="en-GB">
                <a:solidFill>
                  <a:srgbClr val="FFFFFF"/>
                </a:solidFill>
                <a:latin typeface="Times" pitchFamily="16" charset="0"/>
              </a:rPr>
              <a:t>~</a:t>
            </a:r>
            <a:r>
              <a:rPr lang="en-GB">
                <a:solidFill>
                  <a:srgbClr val="FFFFFF"/>
                </a:solidFill>
              </a:rPr>
              <a:t>1 atom / cm</a:t>
            </a:r>
            <a:r>
              <a:rPr lang="en-GB" baseline="33000">
                <a:solidFill>
                  <a:srgbClr val="FFFFFF"/>
                </a:solidFill>
              </a:rPr>
              <a:t>3</a:t>
            </a:r>
            <a:r>
              <a:rPr lang="en-GB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39713" y="1951038"/>
            <a:ext cx="8839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Too cold (</a:t>
            </a:r>
            <a:r>
              <a:rPr lang="en-GB" dirty="0">
                <a:solidFill>
                  <a:srgbClr val="FFFFFF"/>
                </a:solidFill>
                <a:latin typeface="Times" pitchFamily="16" charset="0"/>
              </a:rPr>
              <a:t>~</a:t>
            </a:r>
            <a:r>
              <a:rPr lang="en-GB" dirty="0">
                <a:solidFill>
                  <a:srgbClr val="FFFFFF"/>
                </a:solidFill>
              </a:rPr>
              <a:t>100 K) to give optical emission lines.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Primarily observed through radiation of H </a:t>
            </a:r>
            <a:r>
              <a:rPr lang="en-GB" u="sng" dirty="0">
                <a:solidFill>
                  <a:srgbClr val="FFFFFF"/>
                </a:solidFill>
              </a:rPr>
              <a:t>at wavelength of 21 cm</a:t>
            </a:r>
            <a:r>
              <a:rPr lang="en-GB" dirty="0">
                <a:solidFill>
                  <a:srgbClr val="FFFFFF"/>
                </a:solidFill>
              </a:rPr>
              <a:t>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Accounts </a:t>
            </a:r>
            <a:r>
              <a:rPr lang="en-GB" dirty="0">
                <a:solidFill>
                  <a:srgbClr val="FFFFFF"/>
                </a:solidFill>
              </a:rPr>
              <a:t>for almost half the mass in the ISM: 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about 2 x 10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9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cs typeface="Times New Roman" pitchFamily="18" charset="0"/>
              </a:rPr>
              <a:t>M</a:t>
            </a:r>
            <a:r>
              <a:rPr lang="en-GB" baseline="-33000" dirty="0" err="1">
                <a:solidFill>
                  <a:srgbClr val="FFFFFF"/>
                </a:solidFill>
                <a:cs typeface="Times New Roman" pitchFamily="18" charset="0"/>
              </a:rPr>
              <a:t>Sun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!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312" y="3521075"/>
            <a:ext cx="9804399" cy="4038600"/>
            <a:chOff x="87312" y="3521075"/>
            <a:chExt cx="9804399" cy="4038600"/>
          </a:xfrm>
        </p:grpSpPr>
        <p:grpSp>
          <p:nvGrpSpPr>
            <p:cNvPr id="2" name="Group 12"/>
            <p:cNvGrpSpPr>
              <a:grpSpLocks/>
            </p:cNvGrpSpPr>
            <p:nvPr/>
          </p:nvGrpSpPr>
          <p:grpSpPr bwMode="auto">
            <a:xfrm>
              <a:off x="87312" y="3521075"/>
              <a:ext cx="9504358" cy="4038600"/>
              <a:chOff x="391" y="2218"/>
              <a:chExt cx="5987" cy="2544"/>
            </a:xfrm>
          </p:grpSpPr>
          <p:pic>
            <p:nvPicPr>
              <p:cNvPr id="7174" name="Picture 5" descr="IC34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0800000">
                <a:off x="583" y="2861"/>
                <a:ext cx="1728" cy="1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5" name="Picture 8" descr="c200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695" y="2218"/>
                <a:ext cx="2544" cy="2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76" name="Text Box 9"/>
              <p:cNvSpPr txBox="1">
                <a:spLocks noChangeArrowheads="1"/>
              </p:cNvSpPr>
              <p:nvPr/>
            </p:nvSpPr>
            <p:spPr bwMode="auto">
              <a:xfrm>
                <a:off x="391" y="4205"/>
                <a:ext cx="217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Galaxy IC 342 in visible light</a:t>
                </a:r>
              </a:p>
            </p:txBody>
          </p:sp>
          <p:sp>
            <p:nvSpPr>
              <p:cNvPr id="7177" name="Text Box 10"/>
              <p:cNvSpPr txBox="1">
                <a:spLocks noChangeArrowheads="1"/>
              </p:cNvSpPr>
              <p:nvPr/>
            </p:nvSpPr>
            <p:spPr bwMode="auto">
              <a:xfrm>
                <a:off x="5325" y="2525"/>
                <a:ext cx="1053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21-cm</a:t>
                </a:r>
              </a:p>
              <a:p>
                <a:r>
                  <a:rPr lang="en-US" sz="2000" dirty="0" smtClean="0"/>
                  <a:t>emission</a:t>
                </a:r>
              </a:p>
              <a:p>
                <a:r>
                  <a:rPr lang="en-US" sz="2000" dirty="0" smtClean="0"/>
                  <a:t>map of </a:t>
                </a:r>
                <a:r>
                  <a:rPr lang="en-US" sz="2000" dirty="0"/>
                  <a:t>IC 342</a:t>
                </a:r>
              </a:p>
              <a:p>
                <a:r>
                  <a:rPr lang="en-US" sz="2000" dirty="0"/>
                  <a:t>from VLA</a:t>
                </a:r>
              </a:p>
            </p:txBody>
          </p:sp>
        </p:grpSp>
        <p:pic>
          <p:nvPicPr>
            <p:cNvPr id="1026" name="Picture 2" descr="http://www.nrao.edu/intro/vlapix/looksouth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9712" y="5532437"/>
              <a:ext cx="2031999" cy="1523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F874-FFB9-45FD-9786-89D92E818D5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985963" y="411163"/>
            <a:ext cx="6292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Molecular Gas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20713" y="1493838"/>
            <a:ext cx="9261475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It's in the form of cold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(about 10 K) dense (about 10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3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- 10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7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molecules / cm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3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clouds.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Molecular cloud masses:   10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3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- 10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6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cs typeface="Times New Roman" pitchFamily="18" charset="0"/>
              </a:rPr>
              <a:t>M</a:t>
            </a:r>
            <a:r>
              <a:rPr lang="en-GB" baseline="-33000" dirty="0" err="1">
                <a:solidFill>
                  <a:srgbClr val="FFFFFF"/>
                </a:solidFill>
                <a:cs typeface="Times New Roman" pitchFamily="18" charset="0"/>
              </a:rPr>
              <a:t>Sun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!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Sizes:    a few to 100 pc.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1000 or so molecular clouds in ISM.  Total mass about equal to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atomic mass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Optically, seen as dark dust clouds.</a:t>
            </a:r>
          </a:p>
        </p:txBody>
      </p:sp>
      <p:pic>
        <p:nvPicPr>
          <p:cNvPr id="8196" name="Picture 5" descr="AAAKKSV0"/>
          <p:cNvPicPr>
            <a:picLocks noChangeAspect="1" noChangeArrowheads="1"/>
          </p:cNvPicPr>
          <p:nvPr/>
        </p:nvPicPr>
        <p:blipFill>
          <a:blip r:embed="rId3"/>
          <a:srcRect b="8612"/>
          <a:stretch>
            <a:fillRect/>
          </a:stretch>
        </p:blipFill>
        <p:spPr bwMode="auto">
          <a:xfrm>
            <a:off x="5345113" y="4541838"/>
            <a:ext cx="4267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F874-FFB9-45FD-9786-89D92E818D5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"/>
        <a:ea typeface="Bitstream Vera Sans"/>
        <a:cs typeface="Bitstream Vera Sans"/>
      </a:majorFont>
      <a:minorFont>
        <a:latin typeface="Times"/>
        <a:ea typeface="Bitstream Vera Sans"/>
        <a:cs typeface="Bitstream Vera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11420</TotalTime>
  <Words>1254</Words>
  <Application>Microsoft Office PowerPoint</Application>
  <PresentationFormat>Custom</PresentationFormat>
  <Paragraphs>174</Paragraphs>
  <Slides>22</Slides>
  <Notes>21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Rich</cp:lastModifiedBy>
  <cp:revision>66</cp:revision>
  <dcterms:modified xsi:type="dcterms:W3CDTF">2014-06-02T16:59:55Z</dcterms:modified>
</cp:coreProperties>
</file>