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7" r:id="rId19"/>
    <p:sldId id="275" r:id="rId20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8">
          <p15:clr>
            <a:srgbClr val="A4A3A4"/>
          </p15:clr>
        </p15:guide>
        <p15:guide id="2" pos="20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4080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129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338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835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47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214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33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067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363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851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192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546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5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82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292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5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81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68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10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119188" y="428625"/>
            <a:ext cx="7762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Solar </a:t>
            </a:r>
            <a:r>
              <a:rPr lang="en-GB" sz="3200" u="sng" dirty="0" smtClean="0">
                <a:solidFill>
                  <a:srgbClr val="FFFF00"/>
                </a:solidFill>
              </a:rPr>
              <a:t>System (Sections 4.1 and 4.3 only)</a:t>
            </a:r>
            <a:endParaRPr lang="en-GB" sz="3200" u="sng" dirty="0">
              <a:solidFill>
                <a:srgbClr val="FFFF00"/>
              </a:solidFill>
            </a:endParaRP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20712" y="1189037"/>
            <a:ext cx="4556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Ingredients?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38275" y="1722437"/>
            <a:ext cx="40989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Planets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Their Moons, Rings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Comets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Asteroids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Meteoroids</a:t>
            </a: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Kuiper Belt Objects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The Sun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 A lot of nearly empty space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25463" y="588963"/>
            <a:ext cx="9086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00"/>
                </a:solidFill>
              </a:rPr>
              <a:t>But why is Solar System flat, and why do planets orbit faster than 1 km/s?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57250" y="1562100"/>
            <a:ext cx="777398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Pierre Laplace (1749 - 1827): an important factor is </a:t>
            </a:r>
            <a:r>
              <a:rPr lang="en-GB" u="sng">
                <a:solidFill>
                  <a:srgbClr val="FFFFFF"/>
                </a:solidFill>
              </a:rPr>
              <a:t>"conservation of angular momentum"</a:t>
            </a:r>
            <a:r>
              <a:rPr lang="en-GB">
                <a:solidFill>
                  <a:srgbClr val="FFFFFF"/>
                </a:solidFill>
              </a:rPr>
              <a:t>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 </a:t>
            </a:r>
            <a:r>
              <a:rPr lang="en-GB">
                <a:solidFill>
                  <a:srgbClr val="00FFFF"/>
                </a:solidFill>
              </a:rPr>
              <a:t>When a rotating object contracts, it speeds up.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90588" y="3475038"/>
            <a:ext cx="2717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"momentum"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"angular momentum" (a property of a spinning or orbiting object)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92600" y="3446463"/>
            <a:ext cx="3333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mass x velocity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mass x velocity x "size"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5570538" y="4484688"/>
            <a:ext cx="322262" cy="395287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94513" y="4467225"/>
            <a:ext cx="331787" cy="347663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45075" y="5019675"/>
            <a:ext cx="1370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>
                <a:solidFill>
                  <a:srgbClr val="FF0000"/>
                </a:solidFill>
              </a:rPr>
              <a:t>of spin or orbit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940550" y="4997450"/>
            <a:ext cx="1689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0000"/>
                </a:solidFill>
              </a:rPr>
              <a:t>of spinning object or orbit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47738" y="6313488"/>
            <a:ext cx="6564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Well demonstrated by ice skaters . .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 animBg="1"/>
      <p:bldP spid="13318" grpId="0" animBg="1"/>
      <p:bldP spid="13319" grpId="0"/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39700"/>
            <a:ext cx="6122987" cy="7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317500"/>
            <a:ext cx="238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3467100"/>
            <a:ext cx="380047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7588" y="354013"/>
            <a:ext cx="3251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3938" y="363538"/>
            <a:ext cx="22733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5450" y="3089275"/>
            <a:ext cx="302101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73100" y="812800"/>
            <a:ext cx="83343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So, as nebula contracted it rotated faster.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Could not remain spherical!  Faster rotation </a:t>
            </a:r>
            <a:r>
              <a:rPr lang="en-GB" dirty="0" smtClean="0">
                <a:solidFill>
                  <a:srgbClr val="FFFFFF"/>
                </a:solidFill>
              </a:rPr>
              <a:t>tends </a:t>
            </a:r>
            <a:r>
              <a:rPr lang="en-GB" dirty="0">
                <a:solidFill>
                  <a:srgbClr val="FFFFFF"/>
                </a:solidFill>
              </a:rPr>
              <a:t>to fling matter outwards, so it </a:t>
            </a:r>
            <a:r>
              <a:rPr lang="en-GB" dirty="0" smtClean="0">
                <a:solidFill>
                  <a:srgbClr val="FFFFFF"/>
                </a:solidFill>
              </a:rPr>
              <a:t>collapsed faster </a:t>
            </a:r>
            <a:r>
              <a:rPr lang="en-GB" dirty="0">
                <a:solidFill>
                  <a:srgbClr val="FFFFFF"/>
                </a:solidFill>
              </a:rPr>
              <a:t>along rotation axis =&gt; it became a flattened disk, like a pizza crust.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10000"/>
                    </a14:imgEffect>
                  </a14:imgLayer>
                </a14:imgProps>
              </a:ext>
            </a:extLst>
          </a:blip>
          <a:srcRect l="25352" r="26761"/>
          <a:stretch/>
        </p:blipFill>
        <p:spPr bwMode="auto">
          <a:xfrm>
            <a:off x="1702752" y="2751138"/>
            <a:ext cx="310896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630863" y="3157538"/>
            <a:ext cx="42545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294563" y="2706688"/>
            <a:ext cx="26939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</a:rPr>
              <a:t>Hubble is seeing these now!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22275" y="350838"/>
            <a:ext cx="5970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00"/>
                </a:solidFill>
              </a:rPr>
              <a:t>Now to make the planets . . .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20688" y="884238"/>
            <a:ext cx="8277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Solar Nebula:   98%  of mass was </a:t>
            </a:r>
            <a:r>
              <a:rPr lang="en-GB" u="sng">
                <a:solidFill>
                  <a:srgbClr val="FFFFFF"/>
                </a:solidFill>
              </a:rPr>
              <a:t>gas</a:t>
            </a:r>
            <a:r>
              <a:rPr lang="en-GB">
                <a:solidFill>
                  <a:srgbClr val="FFFFFF"/>
                </a:solidFill>
              </a:rPr>
              <a:t> (H, He)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      2%  in </a:t>
            </a:r>
            <a:r>
              <a:rPr lang="en-GB" u="sng">
                <a:solidFill>
                  <a:srgbClr val="FFFFFF"/>
                </a:solidFill>
              </a:rPr>
              <a:t>dust grains</a:t>
            </a:r>
            <a:r>
              <a:rPr lang="en-GB">
                <a:solidFill>
                  <a:srgbClr val="FFFFFF"/>
                </a:solidFill>
              </a:rPr>
              <a:t> (Fe, C, Si . . .)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9713" y="1862138"/>
            <a:ext cx="82772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>
                <a:solidFill>
                  <a:srgbClr val="FFFFFF"/>
                </a:solidFill>
              </a:rPr>
              <a:t>Condensation theory</a:t>
            </a:r>
            <a:r>
              <a:rPr lang="en-GB">
                <a:solidFill>
                  <a:srgbClr val="FFFFFF"/>
                </a:solidFill>
              </a:rPr>
              <a:t>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1) Dust grains act as "condensation nuclei": gas atoms stick to   them =&gt; growth of first clumps of matter.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5913" y="3703638"/>
            <a:ext cx="495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2) </a:t>
            </a:r>
            <a:r>
              <a:rPr lang="en-GB" u="sng">
                <a:solidFill>
                  <a:srgbClr val="FFFFFF"/>
                </a:solidFill>
              </a:rPr>
              <a:t>Accretion</a:t>
            </a:r>
            <a:r>
              <a:rPr lang="en-GB">
                <a:solidFill>
                  <a:srgbClr val="FFFFFF"/>
                </a:solidFill>
              </a:rPr>
              <a:t>: Clumps collide and stick =&gt; larger clumps.  Eventually, small-moon sized objects: "planetesimals".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5913" y="5151438"/>
            <a:ext cx="4953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3) </a:t>
            </a:r>
            <a:r>
              <a:rPr lang="en-GB" u="sng">
                <a:solidFill>
                  <a:srgbClr val="FFFFFF"/>
                </a:solidFill>
              </a:rPr>
              <a:t>Gravity-enhanced accretion</a:t>
            </a:r>
            <a:r>
              <a:rPr lang="en-GB">
                <a:solidFill>
                  <a:srgbClr val="FFFFFF"/>
                </a:solidFill>
              </a:rPr>
              <a:t>: objects now have significant gravity.  Mutual attraction accelerates accretion.  Bigger objects grow faster =&gt; a few planet-sized objects.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3397250"/>
            <a:ext cx="4887912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2" y="274637"/>
            <a:ext cx="22479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39569" y="2022823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About 0.1 microns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39712" y="808038"/>
            <a:ext cx="2249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/>
              <a:t>initial gas and dust nebula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39712" y="1874838"/>
            <a:ext cx="2249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/>
              <a:t>dust grains grow by accreting gas, colliding and sticking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39712" y="3246438"/>
            <a:ext cx="22494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/>
              <a:t>continued growth of clumps of matter, producing </a:t>
            </a:r>
            <a:r>
              <a:rPr lang="en-GB" sz="2000" dirty="0" err="1"/>
              <a:t>planetesimals</a:t>
            </a:r>
            <a:endParaRPr lang="en-GB" sz="2000" dirty="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39712" y="4694238"/>
            <a:ext cx="2249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err="1"/>
              <a:t>planetesimals</a:t>
            </a:r>
            <a:r>
              <a:rPr lang="en-GB" sz="2000" dirty="0"/>
              <a:t> collide and stick, enhanced by their gravity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15912" y="6142038"/>
            <a:ext cx="22494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/>
              <a:t>r</a:t>
            </a:r>
            <a:r>
              <a:rPr lang="en-GB" sz="2000" dirty="0" smtClean="0"/>
              <a:t>esult: a </a:t>
            </a:r>
            <a:r>
              <a:rPr lang="en-GB" sz="2000" dirty="0"/>
              <a:t>few large </a:t>
            </a:r>
            <a:r>
              <a:rPr lang="en-GB" sz="2000" dirty="0" smtClean="0"/>
              <a:t>planets.  Much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/>
              <a:t>l</a:t>
            </a:r>
            <a:r>
              <a:rPr lang="en-GB" sz="2000" dirty="0" smtClean="0"/>
              <a:t>eftover debris</a:t>
            </a:r>
            <a:endParaRPr lang="en-GB" sz="2000" dirty="0"/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 sz="2000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800974" y="5532438"/>
            <a:ext cx="2420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/>
              <a:t>Hubble observation of disk around young star with ring structure.  Unseen planet sweeping out gap?</a:t>
            </a:r>
          </a:p>
        </p:txBody>
      </p:sp>
      <p:pic>
        <p:nvPicPr>
          <p:cNvPr id="12" name="Picture 11" descr="04_25Figu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712" y="122237"/>
            <a:ext cx="5180666" cy="7344933"/>
          </a:xfrm>
          <a:prstGeom prst="rect">
            <a:avLst/>
          </a:prstGeom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0113" y="3003550"/>
            <a:ext cx="28305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830263"/>
            <a:ext cx="61071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>
                <a:solidFill>
                  <a:srgbClr val="FFFF00"/>
                </a:solidFill>
              </a:rPr>
              <a:t>Terrestrial - Jovian Distinction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96900" y="3049588"/>
            <a:ext cx="87106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Jovian solid cores 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~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10-15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20000" dirty="0" err="1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.  Strong gravity =&gt; swept up and retained large gas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envelopes of mostly H, He.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44513" y="1617663"/>
            <a:ext cx="87106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Outer parts of disk cooler: ices form (but still much gas), also ice "mantles" on dust grains =&gt; much </a:t>
            </a:r>
            <a:r>
              <a:rPr lang="en-GB" u="sng">
                <a:solidFill>
                  <a:srgbClr val="FFFFFF"/>
                </a:solidFill>
              </a:rPr>
              <a:t>solid</a:t>
            </a:r>
            <a:r>
              <a:rPr lang="en-GB">
                <a:solidFill>
                  <a:srgbClr val="FFFFFF"/>
                </a:solidFill>
              </a:rPr>
              <a:t> material for accretion =&gt; larger planetesimals =&gt; more gravity =&gt; even more growth.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96900" y="4284663"/>
            <a:ext cx="87106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Inner parts hotter (due to forming Sun): </a:t>
            </a:r>
            <a:r>
              <a:rPr lang="en-GB" dirty="0" smtClean="0">
                <a:solidFill>
                  <a:srgbClr val="FFFFFF"/>
                </a:solidFill>
              </a:rPr>
              <a:t>no ice.  </a:t>
            </a:r>
            <a:r>
              <a:rPr lang="en-GB" dirty="0">
                <a:solidFill>
                  <a:srgbClr val="FFFFFF"/>
                </a:solidFill>
              </a:rPr>
              <a:t>Accretion of gas atoms onto dust grains relatively inefficient.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5456238"/>
            <a:ext cx="7924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Composition of Terrestrial planets reflects that of initial dust – </a:t>
            </a:r>
          </a:p>
          <a:p>
            <a:r>
              <a:rPr lang="en-US" dirty="0"/>
              <a:t>not representative of Solar </a:t>
            </a:r>
            <a:r>
              <a:rPr lang="en-US" dirty="0" smtClean="0"/>
              <a:t>System, Milky </a:t>
            </a:r>
            <a:r>
              <a:rPr lang="en-US" dirty="0"/>
              <a:t>Way, or Universe.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47688" y="4004386"/>
            <a:ext cx="3916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u="sng" dirty="0">
                <a:solidFill>
                  <a:srgbClr val="FFFF00"/>
                </a:solidFill>
              </a:rPr>
              <a:t>Asteroid Belt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87412" y="4626965"/>
            <a:ext cx="502919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Perhaps a planet was going to form there.  But Jupiter's strong </a:t>
            </a:r>
            <a:r>
              <a:rPr lang="en-GB">
                <a:solidFill>
                  <a:srgbClr val="FFFFFF"/>
                </a:solidFill>
              </a:rPr>
              <a:t>gravity </a:t>
            </a:r>
            <a:r>
              <a:rPr lang="en-GB" smtClean="0">
                <a:solidFill>
                  <a:srgbClr val="FFFFFF"/>
                </a:solidFill>
              </a:rPr>
              <a:t>disrupted </a:t>
            </a:r>
            <a:r>
              <a:rPr lang="en-GB" dirty="0" err="1">
                <a:solidFill>
                  <a:srgbClr val="FFFFFF"/>
                </a:solidFill>
              </a:rPr>
              <a:t>planetesimals</a:t>
            </a:r>
            <a:r>
              <a:rPr lang="en-GB" dirty="0">
                <a:solidFill>
                  <a:srgbClr val="FFFFFF"/>
                </a:solidFill>
              </a:rPr>
              <a:t>' orbits, ejecting them out of Solar System.  The Belt is the few left behind.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47688" y="808037"/>
            <a:ext cx="28543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u="sng" dirty="0">
                <a:solidFill>
                  <a:srgbClr val="FFFF00"/>
                </a:solidFill>
              </a:rPr>
              <a:t>And Finally . . .</a:t>
            </a:r>
          </a:p>
        </p:txBody>
      </p:sp>
      <p:pic>
        <p:nvPicPr>
          <p:cNvPr id="1026" name="Picture 2" descr="http://astro.sfasu.edu/courses/ast105/Summary9_files/0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3398837"/>
            <a:ext cx="3962400" cy="38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5512" y="1388109"/>
            <a:ext cx="701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Leftover planet building blocks are the asteroids, meteoroids, Kuiper Belt Objects and comet “nuclei”.  But most swept up by Jupiter, fell into Sun, or ejected from Solar System.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5512" y="2934896"/>
            <a:ext cx="5218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Remaining gas swept out by Solar Wind.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823913"/>
            <a:ext cx="94027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71538" y="242888"/>
            <a:ext cx="8299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u="sng">
                <a:solidFill>
                  <a:srgbClr val="FFFF00"/>
                </a:solidFill>
              </a:rPr>
              <a:t>Result from computer simulation of planet growth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06388" y="4389438"/>
            <a:ext cx="949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Shows growth of terrestrial planets.  If Jupiter's gravity not included, fifth terrestrial planet forms in Asteroid Belt.  If </a:t>
            </a:r>
            <a:r>
              <a:rPr lang="en-GB" dirty="0" smtClean="0">
                <a:solidFill>
                  <a:srgbClr val="FFFFFF"/>
                </a:solidFill>
              </a:rPr>
              <a:t>Jupiter </a:t>
            </a:r>
            <a:r>
              <a:rPr lang="en-GB" dirty="0">
                <a:solidFill>
                  <a:srgbClr val="FFFFFF"/>
                </a:solidFill>
              </a:rPr>
              <a:t>included, orbits of </a:t>
            </a:r>
            <a:r>
              <a:rPr lang="en-GB" dirty="0" err="1">
                <a:solidFill>
                  <a:srgbClr val="FFFFFF"/>
                </a:solidFill>
              </a:rPr>
              <a:t>planetesimals</a:t>
            </a:r>
            <a:r>
              <a:rPr lang="en-GB" dirty="0">
                <a:solidFill>
                  <a:srgbClr val="FFFFFF"/>
                </a:solidFill>
              </a:rPr>
              <a:t> there are disrupted.  Almost all ejected from Solar System.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888" y="5659438"/>
            <a:ext cx="23050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0513" y="5626100"/>
            <a:ext cx="70723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Simulations also </a:t>
            </a:r>
            <a:r>
              <a:rPr lang="en-GB" dirty="0" smtClean="0">
                <a:solidFill>
                  <a:srgbClr val="FFFFFF"/>
                </a:solidFill>
              </a:rPr>
              <a:t>suggest </a:t>
            </a:r>
            <a:r>
              <a:rPr lang="en-GB" dirty="0">
                <a:solidFill>
                  <a:srgbClr val="FFFFFF"/>
                </a:solidFill>
              </a:rPr>
              <a:t>a few Mars-size objects formed in Asteroid  Belt.  Their gravity modified orbits of other </a:t>
            </a:r>
            <a:r>
              <a:rPr lang="en-GB" dirty="0" err="1">
                <a:solidFill>
                  <a:srgbClr val="FFFFFF"/>
                </a:solidFill>
              </a:rPr>
              <a:t>planetesimals</a:t>
            </a:r>
            <a:r>
              <a:rPr lang="en-GB" dirty="0">
                <a:solidFill>
                  <a:srgbClr val="FFFFFF"/>
                </a:solidFill>
              </a:rPr>
              <a:t>, before they too were ejected by Jupiter's gravity.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8410575" y="6392863"/>
            <a:ext cx="492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7910513" y="7119938"/>
            <a:ext cx="1389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>
                <a:solidFill>
                  <a:srgbClr val="FFFF00"/>
                </a:solidFill>
              </a:rPr>
              <a:t>Asteroid 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15913" y="717550"/>
            <a:ext cx="94488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124075" y="225425"/>
            <a:ext cx="6038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00"/>
                </a:solidFill>
              </a:rPr>
              <a:t>Solar System Perspective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644650" y="274638"/>
            <a:ext cx="6667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Orbits of Planets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230313" y="5456238"/>
            <a:ext cx="8077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All orbit in same </a:t>
            </a:r>
            <a:r>
              <a:rPr lang="en-GB" u="sng">
                <a:solidFill>
                  <a:srgbClr val="FFFFFF"/>
                </a:solidFill>
              </a:rPr>
              <a:t>direction</a:t>
            </a:r>
            <a:r>
              <a:rPr lang="en-GB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Most orbit in same </a:t>
            </a:r>
            <a:r>
              <a:rPr lang="en-GB" u="sng">
                <a:solidFill>
                  <a:srgbClr val="FFFFFF"/>
                </a:solidFill>
              </a:rPr>
              <a:t>plane.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u="sng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>
                <a:solidFill>
                  <a:srgbClr val="FFFFFF"/>
                </a:solidFill>
              </a:rPr>
              <a:t>Elliptical</a:t>
            </a:r>
            <a:r>
              <a:rPr lang="en-GB">
                <a:solidFill>
                  <a:srgbClr val="FFFFFF"/>
                </a:solidFill>
              </a:rPr>
              <a:t> orbits, but low eccentricity for most, so </a:t>
            </a:r>
            <a:r>
              <a:rPr lang="en-GB" u="sng">
                <a:solidFill>
                  <a:srgbClr val="FFFFFF"/>
                </a:solidFill>
              </a:rPr>
              <a:t>nearly circular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6" name="Picture 7" descr="solarsystemorbit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882650"/>
            <a:ext cx="67818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AFOGVI0"/>
          <p:cNvPicPr>
            <a:picLocks noChangeAspect="1" noChangeArrowheads="1"/>
          </p:cNvPicPr>
          <p:nvPr/>
        </p:nvPicPr>
        <p:blipFill>
          <a:blip r:embed="rId3" cstate="print"/>
          <a:srcRect t="74879"/>
          <a:stretch>
            <a:fillRect/>
          </a:stretch>
        </p:blipFill>
        <p:spPr bwMode="auto">
          <a:xfrm>
            <a:off x="3059113" y="5103813"/>
            <a:ext cx="69342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AAFOGVI0"/>
          <p:cNvPicPr>
            <a:picLocks noChangeAspect="1" noChangeArrowheads="1"/>
          </p:cNvPicPr>
          <p:nvPr/>
        </p:nvPicPr>
        <p:blipFill>
          <a:blip r:embed="rId3" cstate="print"/>
          <a:srcRect b="28799"/>
          <a:stretch>
            <a:fillRect/>
          </a:stretch>
        </p:blipFill>
        <p:spPr bwMode="auto">
          <a:xfrm>
            <a:off x="0" y="141288"/>
            <a:ext cx="549751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497513" y="1189038"/>
            <a:ext cx="7191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00FFFF"/>
                </a:solidFill>
              </a:rPr>
              <a:t>Exceptions: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00FFFF"/>
                </a:solidFill>
              </a:rPr>
              <a:t>   </a:t>
            </a:r>
            <a:r>
              <a:rPr lang="en-GB" u="sng" dirty="0">
                <a:solidFill>
                  <a:srgbClr val="00FFFF"/>
                </a:solidFill>
              </a:rPr>
              <a:t>Mercury</a:t>
            </a:r>
            <a:r>
              <a:rPr lang="en-GB" dirty="0">
                <a:solidFill>
                  <a:srgbClr val="00FFFF"/>
                </a:solidFill>
              </a:rPr>
              <a:t>                     </a:t>
            </a:r>
            <a:r>
              <a:rPr lang="en-GB" u="sng" dirty="0">
                <a:solidFill>
                  <a:srgbClr val="00FFFF"/>
                </a:solidFill>
              </a:rPr>
              <a:t>Pluto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          (no longer a planet)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00FFFF"/>
                </a:solidFill>
              </a:rPr>
              <a:t> orbital tilt    7</a:t>
            </a:r>
            <a:r>
              <a:rPr lang="en-GB" baseline="33000" dirty="0">
                <a:solidFill>
                  <a:srgbClr val="00FFFF"/>
                </a:solidFill>
              </a:rPr>
              <a:t>o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       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orbital tilt   17.2</a:t>
            </a:r>
            <a:r>
              <a:rPr lang="en-GB" baseline="33000" dirty="0">
                <a:solidFill>
                  <a:srgbClr val="00FFFF"/>
                </a:solidFill>
                <a:cs typeface="Times New Roman" pitchFamily="18" charset="0"/>
              </a:rPr>
              <a:t>o</a:t>
            </a:r>
            <a:endParaRPr lang="en-GB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 eccentricity 0.21    eccentricity 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800" t="8400" r="2700" b="16800"/>
          <a:stretch>
            <a:fillRect/>
          </a:stretch>
        </p:blipFill>
        <p:spPr bwMode="auto">
          <a:xfrm>
            <a:off x="468312" y="960437"/>
            <a:ext cx="927041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61988" y="234950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00"/>
                </a:solidFill>
              </a:rPr>
              <a:t>Sun, Planets and Moon to scale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000625" y="6218237"/>
            <a:ext cx="508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(Jupiter’s faint rings not shown)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849438" y="331788"/>
            <a:ext cx="615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Two Kinds of Planets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87450" y="1379538"/>
            <a:ext cx="31051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u="sng">
                <a:solidFill>
                  <a:srgbClr val="00FFFF"/>
                </a:solidFill>
              </a:rPr>
              <a:t>"Terrestrial"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u="sng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Mercury, Venus,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Earth, Mars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16625" y="1381125"/>
            <a:ext cx="2225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u="sng">
                <a:solidFill>
                  <a:srgbClr val="FFFFFF"/>
                </a:solidFill>
              </a:rPr>
              <a:t>"Jovian"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 u="sng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Jupiter, Saturn, Uranus, Neptune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1416050" y="3146425"/>
            <a:ext cx="1233488" cy="1588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354763" y="3132138"/>
            <a:ext cx="1233487" cy="1587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87450" y="3552825"/>
            <a:ext cx="3870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Close to the Sun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Small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61075" y="3489325"/>
            <a:ext cx="4017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Far from the Sun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Large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69988" y="5427663"/>
            <a:ext cx="3870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Few Moons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No Rings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Main Elements Fe, Si, </a:t>
            </a:r>
            <a:r>
              <a:rPr lang="en-GB" smtClean="0">
                <a:solidFill>
                  <a:srgbClr val="00FFFF"/>
                </a:solidFill>
              </a:rPr>
              <a:t>Mg, O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69988" y="4313238"/>
            <a:ext cx="3870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Mostly Rocky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High Density (3.9 -</a:t>
            </a:r>
            <a:r>
              <a:rPr lang="en-GB" smtClean="0">
                <a:solidFill>
                  <a:srgbClr val="00FFFF"/>
                </a:solidFill>
              </a:rPr>
              <a:t>5.5 </a:t>
            </a:r>
            <a:r>
              <a:rPr lang="en-GB">
                <a:solidFill>
                  <a:srgbClr val="00FFFF"/>
                </a:solidFill>
              </a:rPr>
              <a:t>g/cm</a:t>
            </a:r>
            <a:r>
              <a:rPr lang="en-GB" baseline="33000">
                <a:solidFill>
                  <a:srgbClr val="00FFFF"/>
                </a:solidFill>
              </a:rPr>
              <a:t>3</a:t>
            </a:r>
            <a:r>
              <a:rPr lang="en-GB">
                <a:solidFill>
                  <a:srgbClr val="00FFFF"/>
                </a:solidFill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69988" y="5075238"/>
            <a:ext cx="387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Slow Rotation (1 - 243 days)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62663" y="4344988"/>
            <a:ext cx="40179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Mostly </a:t>
            </a:r>
            <a:r>
              <a:rPr lang="en-GB" dirty="0" smtClean="0">
                <a:solidFill>
                  <a:srgbClr val="FFFFFF"/>
                </a:solidFill>
              </a:rPr>
              <a:t>Gaseous, Liquid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Low Density (0.7 -1.6 g/cm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62663" y="5427663"/>
            <a:ext cx="40179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Many Moons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Rings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Main Elements H, He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051550" y="5091113"/>
            <a:ext cx="4017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Fast Rotation (0.41 - 0.72 days)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5" grpId="0"/>
      <p:bldP spid="9226" grpId="0"/>
      <p:bldP spid="9227" grpId="0"/>
      <p:bldP spid="9228" grpId="0"/>
      <p:bldP spid="9229" grpId="0"/>
      <p:bldP spid="92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039813" y="471488"/>
            <a:ext cx="7797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How did the Solar System Form?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46088" y="1498600"/>
            <a:ext cx="7794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We weren't there.  We need a good theory.  Check </a:t>
            </a:r>
            <a:r>
              <a:rPr lang="en-GB" dirty="0" smtClean="0">
                <a:solidFill>
                  <a:srgbClr val="FFFFFF"/>
                </a:solidFill>
              </a:rPr>
              <a:t>predictions </a:t>
            </a:r>
            <a:r>
              <a:rPr lang="en-GB" dirty="0">
                <a:solidFill>
                  <a:srgbClr val="FFFFFF"/>
                </a:solidFill>
              </a:rPr>
              <a:t>against other forming solar systems.  What must it explain?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0313" y="2713038"/>
            <a:ext cx="59372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Solar system is very flat.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Almost all moons and planets orbit and spin in the same direction</a:t>
            </a:r>
            <a:r>
              <a:rPr lang="en-GB" dirty="0" smtClean="0">
                <a:solidFill>
                  <a:srgbClr val="FFFFFF"/>
                </a:solidFill>
              </a:rPr>
              <a:t>.  Orbits nearly circular.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Planets are isolated in space.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Terrestrial - Jovian planet distinction.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Leftover junk (</a:t>
            </a:r>
            <a:r>
              <a:rPr lang="en-GB" dirty="0" smtClean="0">
                <a:solidFill>
                  <a:srgbClr val="FFFFFF"/>
                </a:solidFill>
              </a:rPr>
              <a:t>comets, asteroids, </a:t>
            </a:r>
            <a:r>
              <a:rPr lang="en-GB" dirty="0" err="1" smtClean="0">
                <a:solidFill>
                  <a:srgbClr val="FFFFFF"/>
                </a:solidFill>
              </a:rPr>
              <a:t>etc</a:t>
            </a:r>
            <a:r>
              <a:rPr lang="en-GB" dirty="0" smtClean="0">
                <a:solidFill>
                  <a:srgbClr val="FFFFFF"/>
                </a:solidFill>
              </a:rPr>
              <a:t>).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8638" y="6599238"/>
            <a:ext cx="923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 the details and oddities – such as Venus’ and Uranus’ retrograde spin.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46088" y="952500"/>
            <a:ext cx="1770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>
                <a:solidFill>
                  <a:srgbClr val="FFFF00"/>
                </a:solidFill>
              </a:rPr>
              <a:t>Early Ideas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12813" y="1768475"/>
            <a:ext cx="79152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Ren</a:t>
            </a: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é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Descartes (1596 -1650) 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nebular theory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: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Solar system formed out of a "whirlpool" in a "universal fluid".  Planets formed out of eddies in the fluid.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Sun formed at center.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Planets in cooler regions.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Cloud called "Solar Nebula".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25513" y="4846638"/>
            <a:ext cx="7915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This is pre-Newton and modern science.  But basic idea correct, and the theory evolved as science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advanced . . . 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368300"/>
            <a:ext cx="712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>
                <a:solidFill>
                  <a:srgbClr val="FFFF00"/>
                </a:solidFill>
              </a:rPr>
              <a:t>A cloud of interstellar gas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66750" y="4999038"/>
            <a:ext cx="8809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The associated dust blocks starlight.  Composition mostly H, He.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2220913" y="1798638"/>
            <a:ext cx="0" cy="1828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17475" y="2103438"/>
            <a:ext cx="1951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 few light-years,</a:t>
            </a:r>
          </a:p>
          <a:p>
            <a:r>
              <a:rPr lang="en-US" sz="2000"/>
              <a:t>or about 1000</a:t>
            </a:r>
          </a:p>
          <a:p>
            <a:r>
              <a:rPr lang="en-US" sz="2000"/>
              <a:t>times bigger than</a:t>
            </a:r>
          </a:p>
          <a:p>
            <a:r>
              <a:rPr lang="en-US" sz="2000"/>
              <a:t>Solar System</a:t>
            </a:r>
          </a:p>
        </p:txBody>
      </p:sp>
      <p:pic>
        <p:nvPicPr>
          <p:cNvPr id="9222" name="Picture 8" descr="AAAKKSV0"/>
          <p:cNvPicPr>
            <a:picLocks noChangeAspect="1" noChangeArrowheads="1"/>
          </p:cNvPicPr>
          <p:nvPr/>
        </p:nvPicPr>
        <p:blipFill>
          <a:blip r:embed="rId3" cstate="print"/>
          <a:srcRect l="1237" t="1723" r="1237" b="10335"/>
          <a:stretch>
            <a:fillRect/>
          </a:stretch>
        </p:blipFill>
        <p:spPr bwMode="auto">
          <a:xfrm>
            <a:off x="2525713" y="960438"/>
            <a:ext cx="60198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96913" y="5532438"/>
            <a:ext cx="8809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Too cold for optical emission but some radio spectral lines from molecules.  Doppler shifts </a:t>
            </a:r>
            <a:r>
              <a:rPr lang="en-GB" dirty="0" smtClean="0">
                <a:solidFill>
                  <a:srgbClr val="FFFFFF"/>
                </a:solidFill>
              </a:rPr>
              <a:t>indicate </a:t>
            </a:r>
            <a:r>
              <a:rPr lang="en-GB" dirty="0">
                <a:solidFill>
                  <a:srgbClr val="FFFFFF"/>
                </a:solidFill>
              </a:rPr>
              <a:t>clouds rotate at a few km/s.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96913" y="6478588"/>
            <a:ext cx="8809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Some clumps within clouds collapse under their own weight to form stars or </a:t>
            </a:r>
            <a:r>
              <a:rPr lang="en-GB" dirty="0" smtClean="0">
                <a:solidFill>
                  <a:srgbClr val="FFFFFF"/>
                </a:solidFill>
              </a:rPr>
              <a:t>star clusters.  </a:t>
            </a:r>
            <a:r>
              <a:rPr lang="en-GB" dirty="0">
                <a:solidFill>
                  <a:srgbClr val="FFFFFF"/>
                </a:solidFill>
              </a:rPr>
              <a:t>Clumps spin at about 1 km/s.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18062</TotalTime>
  <Words>1029</Words>
  <Application>Microsoft Office PowerPoint</Application>
  <PresentationFormat>Custom</PresentationFormat>
  <Paragraphs>133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StarSymbol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62</cp:revision>
  <dcterms:modified xsi:type="dcterms:W3CDTF">2015-09-30T15:23:00Z</dcterms:modified>
</cp:coreProperties>
</file>