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4" r:id="rId5"/>
    <p:sldId id="260" r:id="rId6"/>
    <p:sldId id="263" r:id="rId7"/>
    <p:sldId id="261" r:id="rId8"/>
    <p:sldId id="265" r:id="rId9"/>
    <p:sldId id="266" r:id="rId10"/>
    <p:sldId id="268" r:id="rId11"/>
    <p:sldId id="273" r:id="rId12"/>
    <p:sldId id="269" r:id="rId13"/>
    <p:sldId id="275" r:id="rId14"/>
    <p:sldId id="271" r:id="rId15"/>
    <p:sldId id="272" r:id="rId16"/>
  </p:sldIdLst>
  <p:sldSz cx="10080625" cy="75596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8"/>
        <p:guide pos="2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3675" y="962025"/>
            <a:ext cx="4386263" cy="3289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17600" y="4570413"/>
            <a:ext cx="508476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0344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noFill/>
          <a:ln/>
        </p:spPr>
      </p:sp>
      <p:sp>
        <p:nvSpPr>
          <p:cNvPr id="19459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87051" tIns="43525" rIns="87051" bIns="43525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92359" y="7158037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26C72D1-BBCE-4690-BD19-C2E12A530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jupiter.mpeg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solarviews.com/cap/jup/vjupitr2.htm" TargetMode="Externa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6/6a/Redjunior.jpg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://a.tribalfusion.com/p.media/aHmNfFRUbNXqvp4T3h4E71nEZbBYUjdWHFSn6rBmcfnoWfB3Trj3tZaq4PvZcnUMKXsv0YcQ21VbvpTZbW3Fn5TUbZbW67VQqb4Sc3OSHUOYtfsTP3p3GJV0UMZbU6ip4mMaPAMC3HvyXHUKmHao5m3Q5V38TsraUsjlPPFJWgqKaN/2226816/pop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jupiterredspot.avi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2020888" y="363538"/>
            <a:ext cx="610711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 u="sng">
                <a:solidFill>
                  <a:srgbClr val="FFFF00"/>
                </a:solidFill>
              </a:rPr>
              <a:t>The Jovian Planets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75" y="6015038"/>
            <a:ext cx="14478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contrast="4000"/>
          </a:blip>
          <a:srcRect/>
          <a:stretch>
            <a:fillRect/>
          </a:stretch>
        </p:blipFill>
        <p:spPr bwMode="auto">
          <a:xfrm>
            <a:off x="6557963" y="6207125"/>
            <a:ext cx="1250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0050" y="1263650"/>
            <a:ext cx="3368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Jupiter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387975" y="1211263"/>
            <a:ext cx="3943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Saturn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11163" y="5556250"/>
            <a:ext cx="3368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Uranus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468938" y="5588000"/>
            <a:ext cx="33686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Neptune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470275" y="6559550"/>
            <a:ext cx="2238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FFFF"/>
                </a:solidFill>
              </a:rPr>
              <a:t>(roughly to scale)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lum contrast="8000"/>
          </a:blip>
          <a:srcRect/>
          <a:stretch>
            <a:fillRect/>
          </a:stretch>
        </p:blipFill>
        <p:spPr bwMode="auto">
          <a:xfrm>
            <a:off x="4135438" y="5607050"/>
            <a:ext cx="249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4038" y="1792288"/>
            <a:ext cx="5345112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jupiter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2057400"/>
            <a:ext cx="389731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124075" y="268288"/>
            <a:ext cx="554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Jupiter's Internal Structure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46088" y="808038"/>
            <a:ext cx="9634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</a:rPr>
              <a:t>Can't observe directly.  No seismic information.  Must rely on physical reasoning and connection to observable phenomena.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1535113" y="1606550"/>
            <a:ext cx="61372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39713" y="5729287"/>
            <a:ext cx="20431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1600" dirty="0">
                <a:solidFill>
                  <a:srgbClr val="FFFFFF"/>
                </a:solidFill>
              </a:rPr>
              <a:t>(acts like a liquid metal,  conducts electricity)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216275" y="5761038"/>
            <a:ext cx="6864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Core thought to be molten or partially molten rock,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maybe 25 g/cm</a:t>
            </a:r>
            <a:r>
              <a:rPr lang="en-GB" baseline="33000">
                <a:solidFill>
                  <a:srgbClr val="FFFFFF"/>
                </a:solidFill>
              </a:rPr>
              <a:t>3</a:t>
            </a:r>
            <a:r>
              <a:rPr lang="en-GB">
                <a:solidFill>
                  <a:srgbClr val="FFFFFF"/>
                </a:solidFill>
              </a:rPr>
              <a:t>, and of mass about 10-15 M</a:t>
            </a:r>
            <a:r>
              <a:rPr lang="en-GB" baseline="-33000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>
                <a:solidFill>
                  <a:srgbClr val="FFFFFF"/>
                </a:solidFill>
                <a:latin typeface="Times" pitchFamily="16" charset="0"/>
              </a:rPr>
              <a:t> .</a:t>
            </a: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 flipV="1">
            <a:off x="4302125" y="3571875"/>
            <a:ext cx="1111250" cy="1801813"/>
          </a:xfrm>
          <a:prstGeom prst="line">
            <a:avLst/>
          </a:prstGeom>
          <a:noFill/>
          <a:ln w="1836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4838" y="6592888"/>
            <a:ext cx="90074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</a:rPr>
              <a:t>Other Jovians similar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.   Interior temperatures, pressures and densities less extreme.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95425" y="449263"/>
            <a:ext cx="71580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Rapid rotation causes Jupiter and Saturn to bulge</a:t>
            </a:r>
            <a:r>
              <a:rPr lang="en-GB" sz="280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267" name="Oval 2"/>
          <p:cNvSpPr>
            <a:spLocks noChangeArrowheads="1"/>
          </p:cNvSpPr>
          <p:nvPr/>
        </p:nvSpPr>
        <p:spPr bwMode="auto">
          <a:xfrm>
            <a:off x="1277938" y="1958975"/>
            <a:ext cx="2341562" cy="2193925"/>
          </a:xfrm>
          <a:prstGeom prst="ellipse">
            <a:avLst/>
          </a:prstGeom>
          <a:noFill/>
          <a:ln w="3672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1277938" y="3082925"/>
            <a:ext cx="661987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1631950" y="2279650"/>
            <a:ext cx="400050" cy="3952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V="1">
            <a:off x="1655763" y="3422650"/>
            <a:ext cx="411162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3000375" y="3040063"/>
            <a:ext cx="596900" cy="15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V="1">
            <a:off x="2454275" y="3562350"/>
            <a:ext cx="1588" cy="581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2441575" y="1963738"/>
            <a:ext cx="1588" cy="5302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H="1" flipV="1">
            <a:off x="2841625" y="3455988"/>
            <a:ext cx="423863" cy="414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H="1">
            <a:off x="2841625" y="2295525"/>
            <a:ext cx="423863" cy="3587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2124075" y="2963863"/>
            <a:ext cx="719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1427163" y="4451350"/>
            <a:ext cx="20447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</a:rPr>
              <a:t>without rotation</a:t>
            </a:r>
          </a:p>
        </p:txBody>
      </p:sp>
      <p:sp>
        <p:nvSpPr>
          <p:cNvPr id="11278" name="Oval 13"/>
          <p:cNvSpPr>
            <a:spLocks noChangeArrowheads="1"/>
          </p:cNvSpPr>
          <p:nvPr/>
        </p:nvSpPr>
        <p:spPr bwMode="auto">
          <a:xfrm>
            <a:off x="5668963" y="1916113"/>
            <a:ext cx="2733675" cy="2233612"/>
          </a:xfrm>
          <a:prstGeom prst="ellipse">
            <a:avLst/>
          </a:prstGeom>
          <a:noFill/>
          <a:ln w="3672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6245225" y="4484688"/>
            <a:ext cx="17018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</a:rPr>
              <a:t>with rotation</a:t>
            </a: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7018338" y="1925638"/>
            <a:ext cx="1587" cy="5302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V="1">
            <a:off x="7031038" y="3578225"/>
            <a:ext cx="1587" cy="581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>
            <a:off x="6118225" y="2241550"/>
            <a:ext cx="342900" cy="3476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H="1">
            <a:off x="7578725" y="2205038"/>
            <a:ext cx="388938" cy="3317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V="1">
            <a:off x="6164263" y="3519488"/>
            <a:ext cx="355600" cy="3730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0"/>
          <p:cNvSpPr>
            <a:spLocks noChangeShapeType="1"/>
          </p:cNvSpPr>
          <p:nvPr/>
        </p:nvSpPr>
        <p:spPr bwMode="auto">
          <a:xfrm flipH="1" flipV="1">
            <a:off x="7600950" y="3487738"/>
            <a:ext cx="377825" cy="355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1"/>
          <p:cNvSpPr>
            <a:spLocks noChangeShapeType="1"/>
          </p:cNvSpPr>
          <p:nvPr/>
        </p:nvSpPr>
        <p:spPr bwMode="auto">
          <a:xfrm>
            <a:off x="5707063" y="3076575"/>
            <a:ext cx="536575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 flipH="1" flipV="1">
            <a:off x="7829550" y="3027363"/>
            <a:ext cx="561975" cy="79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23"/>
          <p:cNvSpPr>
            <a:spLocks noChangeShapeType="1"/>
          </p:cNvSpPr>
          <p:nvPr/>
        </p:nvSpPr>
        <p:spPr bwMode="auto">
          <a:xfrm flipH="1">
            <a:off x="5283200" y="3071813"/>
            <a:ext cx="346075" cy="15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4"/>
          <p:cNvSpPr>
            <a:spLocks noChangeShapeType="1"/>
          </p:cNvSpPr>
          <p:nvPr/>
        </p:nvSpPr>
        <p:spPr bwMode="auto">
          <a:xfrm>
            <a:off x="8423275" y="3024188"/>
            <a:ext cx="285750" cy="47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5"/>
          <p:cNvSpPr>
            <a:spLocks noChangeShapeType="1"/>
          </p:cNvSpPr>
          <p:nvPr/>
        </p:nvSpPr>
        <p:spPr bwMode="auto">
          <a:xfrm flipH="1">
            <a:off x="5854700" y="2209800"/>
            <a:ext cx="241300" cy="47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6"/>
          <p:cNvSpPr>
            <a:spLocks noChangeShapeType="1"/>
          </p:cNvSpPr>
          <p:nvPr/>
        </p:nvSpPr>
        <p:spPr bwMode="auto">
          <a:xfrm flipH="1">
            <a:off x="5946775" y="3895725"/>
            <a:ext cx="217488" cy="15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7"/>
          <p:cNvSpPr>
            <a:spLocks noChangeShapeType="1"/>
          </p:cNvSpPr>
          <p:nvPr/>
        </p:nvSpPr>
        <p:spPr bwMode="auto">
          <a:xfrm flipV="1">
            <a:off x="7988300" y="3851275"/>
            <a:ext cx="242888" cy="79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8"/>
          <p:cNvSpPr>
            <a:spLocks noChangeShapeType="1"/>
          </p:cNvSpPr>
          <p:nvPr/>
        </p:nvSpPr>
        <p:spPr bwMode="auto">
          <a:xfrm flipV="1">
            <a:off x="7986713" y="2208213"/>
            <a:ext cx="242887" cy="79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Text Box 29"/>
          <p:cNvSpPr txBox="1">
            <a:spLocks noChangeArrowheads="1"/>
          </p:cNvSpPr>
          <p:nvPr/>
        </p:nvSpPr>
        <p:spPr bwMode="auto">
          <a:xfrm>
            <a:off x="6689725" y="2943225"/>
            <a:ext cx="719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1295" name="Line 30"/>
          <p:cNvSpPr>
            <a:spLocks noChangeShapeType="1"/>
          </p:cNvSpPr>
          <p:nvPr/>
        </p:nvSpPr>
        <p:spPr bwMode="auto">
          <a:xfrm>
            <a:off x="7021513" y="1401763"/>
            <a:ext cx="11112" cy="3146425"/>
          </a:xfrm>
          <a:prstGeom prst="line">
            <a:avLst/>
          </a:prstGeom>
          <a:noFill/>
          <a:ln w="18360">
            <a:solidFill>
              <a:srgbClr val="00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Freeform 31"/>
          <p:cNvSpPr>
            <a:spLocks noChangeArrowheads="1"/>
          </p:cNvSpPr>
          <p:nvPr/>
        </p:nvSpPr>
        <p:spPr bwMode="auto">
          <a:xfrm>
            <a:off x="6689725" y="1509713"/>
            <a:ext cx="708025" cy="160337"/>
          </a:xfrm>
          <a:custGeom>
            <a:avLst/>
            <a:gdLst>
              <a:gd name="T0" fmla="*/ 127 w 1967"/>
              <a:gd name="T1" fmla="*/ 36 h 447"/>
              <a:gd name="T2" fmla="*/ 83 w 1967"/>
              <a:gd name="T3" fmla="*/ 60 h 447"/>
              <a:gd name="T4" fmla="*/ 48 w 1967"/>
              <a:gd name="T5" fmla="*/ 86 h 447"/>
              <a:gd name="T6" fmla="*/ 23 w 1967"/>
              <a:gd name="T7" fmla="*/ 112 h 447"/>
              <a:gd name="T8" fmla="*/ 7 w 1967"/>
              <a:gd name="T9" fmla="*/ 139 h 447"/>
              <a:gd name="T10" fmla="*/ 0 w 1967"/>
              <a:gd name="T11" fmla="*/ 167 h 447"/>
              <a:gd name="T12" fmla="*/ 3 w 1967"/>
              <a:gd name="T13" fmla="*/ 194 h 447"/>
              <a:gd name="T14" fmla="*/ 16 w 1967"/>
              <a:gd name="T15" fmla="*/ 221 h 447"/>
              <a:gd name="T16" fmla="*/ 39 w 1967"/>
              <a:gd name="T17" fmla="*/ 248 h 447"/>
              <a:gd name="T18" fmla="*/ 71 w 1967"/>
              <a:gd name="T19" fmla="*/ 274 h 447"/>
              <a:gd name="T20" fmla="*/ 112 w 1967"/>
              <a:gd name="T21" fmla="*/ 298 h 447"/>
              <a:gd name="T22" fmla="*/ 161 w 1967"/>
              <a:gd name="T23" fmla="*/ 322 h 447"/>
              <a:gd name="T24" fmla="*/ 219 w 1967"/>
              <a:gd name="T25" fmla="*/ 344 h 447"/>
              <a:gd name="T26" fmla="*/ 284 w 1967"/>
              <a:gd name="T27" fmla="*/ 364 h 447"/>
              <a:gd name="T28" fmla="*/ 356 w 1967"/>
              <a:gd name="T29" fmla="*/ 383 h 447"/>
              <a:gd name="T30" fmla="*/ 434 w 1967"/>
              <a:gd name="T31" fmla="*/ 399 h 447"/>
              <a:gd name="T32" fmla="*/ 518 w 1967"/>
              <a:gd name="T33" fmla="*/ 413 h 447"/>
              <a:gd name="T34" fmla="*/ 606 w 1967"/>
              <a:gd name="T35" fmla="*/ 425 h 447"/>
              <a:gd name="T36" fmla="*/ 698 w 1967"/>
              <a:gd name="T37" fmla="*/ 434 h 447"/>
              <a:gd name="T38" fmla="*/ 793 w 1967"/>
              <a:gd name="T39" fmla="*/ 441 h 447"/>
              <a:gd name="T40" fmla="*/ 890 w 1967"/>
              <a:gd name="T41" fmla="*/ 445 h 447"/>
              <a:gd name="T42" fmla="*/ 988 w 1967"/>
              <a:gd name="T43" fmla="*/ 446 h 447"/>
              <a:gd name="T44" fmla="*/ 1085 w 1967"/>
              <a:gd name="T45" fmla="*/ 445 h 447"/>
              <a:gd name="T46" fmla="*/ 1182 w 1967"/>
              <a:gd name="T47" fmla="*/ 440 h 447"/>
              <a:gd name="T48" fmla="*/ 1276 w 1967"/>
              <a:gd name="T49" fmla="*/ 433 h 447"/>
              <a:gd name="T50" fmla="*/ 1368 w 1967"/>
              <a:gd name="T51" fmla="*/ 424 h 447"/>
              <a:gd name="T52" fmla="*/ 1456 w 1967"/>
              <a:gd name="T53" fmla="*/ 412 h 447"/>
              <a:gd name="T54" fmla="*/ 1539 w 1967"/>
              <a:gd name="T55" fmla="*/ 398 h 447"/>
              <a:gd name="T56" fmla="*/ 1617 w 1967"/>
              <a:gd name="T57" fmla="*/ 381 h 447"/>
              <a:gd name="T58" fmla="*/ 1688 w 1967"/>
              <a:gd name="T59" fmla="*/ 363 h 447"/>
              <a:gd name="T60" fmla="*/ 1753 w 1967"/>
              <a:gd name="T61" fmla="*/ 342 h 447"/>
              <a:gd name="T62" fmla="*/ 1810 w 1967"/>
              <a:gd name="T63" fmla="*/ 320 h 447"/>
              <a:gd name="T64" fmla="*/ 1858 w 1967"/>
              <a:gd name="T65" fmla="*/ 296 h 447"/>
              <a:gd name="T66" fmla="*/ 1899 w 1967"/>
              <a:gd name="T67" fmla="*/ 271 h 447"/>
              <a:gd name="T68" fmla="*/ 1930 w 1967"/>
              <a:gd name="T69" fmla="*/ 245 h 447"/>
              <a:gd name="T70" fmla="*/ 1951 w 1967"/>
              <a:gd name="T71" fmla="*/ 219 h 447"/>
              <a:gd name="T72" fmla="*/ 1963 w 1967"/>
              <a:gd name="T73" fmla="*/ 191 h 447"/>
              <a:gd name="T74" fmla="*/ 1966 w 1967"/>
              <a:gd name="T75" fmla="*/ 164 h 447"/>
              <a:gd name="T76" fmla="*/ 1958 w 1967"/>
              <a:gd name="T77" fmla="*/ 137 h 447"/>
              <a:gd name="T78" fmla="*/ 1941 w 1967"/>
              <a:gd name="T79" fmla="*/ 110 h 447"/>
              <a:gd name="T80" fmla="*/ 1915 w 1967"/>
              <a:gd name="T81" fmla="*/ 84 h 447"/>
              <a:gd name="T82" fmla="*/ 1879 w 1967"/>
              <a:gd name="T83" fmla="*/ 58 h 447"/>
              <a:gd name="T84" fmla="*/ 1835 w 1967"/>
              <a:gd name="T85" fmla="*/ 34 h 447"/>
              <a:gd name="T86" fmla="*/ 1782 w 1967"/>
              <a:gd name="T87" fmla="*/ 11 h 44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67"/>
              <a:gd name="T133" fmla="*/ 0 h 447"/>
              <a:gd name="T134" fmla="*/ 1967 w 1967"/>
              <a:gd name="T135" fmla="*/ 447 h 44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67" h="447">
                <a:moveTo>
                  <a:pt x="152" y="24"/>
                </a:moveTo>
                <a:lnTo>
                  <a:pt x="127" y="36"/>
                </a:lnTo>
                <a:lnTo>
                  <a:pt x="104" y="48"/>
                </a:lnTo>
                <a:lnTo>
                  <a:pt x="83" y="60"/>
                </a:lnTo>
                <a:lnTo>
                  <a:pt x="64" y="73"/>
                </a:lnTo>
                <a:lnTo>
                  <a:pt x="48" y="86"/>
                </a:lnTo>
                <a:lnTo>
                  <a:pt x="34" y="99"/>
                </a:lnTo>
                <a:lnTo>
                  <a:pt x="23" y="112"/>
                </a:lnTo>
                <a:lnTo>
                  <a:pt x="13" y="126"/>
                </a:lnTo>
                <a:lnTo>
                  <a:pt x="7" y="139"/>
                </a:lnTo>
                <a:lnTo>
                  <a:pt x="2" y="153"/>
                </a:lnTo>
                <a:lnTo>
                  <a:pt x="0" y="167"/>
                </a:lnTo>
                <a:lnTo>
                  <a:pt x="1" y="180"/>
                </a:lnTo>
                <a:lnTo>
                  <a:pt x="3" y="194"/>
                </a:lnTo>
                <a:lnTo>
                  <a:pt x="9" y="208"/>
                </a:lnTo>
                <a:lnTo>
                  <a:pt x="16" y="221"/>
                </a:lnTo>
                <a:lnTo>
                  <a:pt x="27" y="234"/>
                </a:lnTo>
                <a:lnTo>
                  <a:pt x="39" y="248"/>
                </a:lnTo>
                <a:lnTo>
                  <a:pt x="54" y="261"/>
                </a:lnTo>
                <a:lnTo>
                  <a:pt x="71" y="274"/>
                </a:lnTo>
                <a:lnTo>
                  <a:pt x="90" y="286"/>
                </a:lnTo>
                <a:lnTo>
                  <a:pt x="112" y="298"/>
                </a:lnTo>
                <a:lnTo>
                  <a:pt x="135" y="310"/>
                </a:lnTo>
                <a:lnTo>
                  <a:pt x="161" y="322"/>
                </a:lnTo>
                <a:lnTo>
                  <a:pt x="189" y="333"/>
                </a:lnTo>
                <a:lnTo>
                  <a:pt x="219" y="344"/>
                </a:lnTo>
                <a:lnTo>
                  <a:pt x="251" y="354"/>
                </a:lnTo>
                <a:lnTo>
                  <a:pt x="284" y="364"/>
                </a:lnTo>
                <a:lnTo>
                  <a:pt x="319" y="374"/>
                </a:lnTo>
                <a:lnTo>
                  <a:pt x="356" y="383"/>
                </a:lnTo>
                <a:lnTo>
                  <a:pt x="395" y="391"/>
                </a:lnTo>
                <a:lnTo>
                  <a:pt x="434" y="399"/>
                </a:lnTo>
                <a:lnTo>
                  <a:pt x="476" y="407"/>
                </a:lnTo>
                <a:lnTo>
                  <a:pt x="518" y="413"/>
                </a:lnTo>
                <a:lnTo>
                  <a:pt x="562" y="419"/>
                </a:lnTo>
                <a:lnTo>
                  <a:pt x="606" y="425"/>
                </a:lnTo>
                <a:lnTo>
                  <a:pt x="652" y="430"/>
                </a:lnTo>
                <a:lnTo>
                  <a:pt x="698" y="434"/>
                </a:lnTo>
                <a:lnTo>
                  <a:pt x="746" y="438"/>
                </a:lnTo>
                <a:lnTo>
                  <a:pt x="793" y="441"/>
                </a:lnTo>
                <a:lnTo>
                  <a:pt x="841" y="443"/>
                </a:lnTo>
                <a:lnTo>
                  <a:pt x="890" y="445"/>
                </a:lnTo>
                <a:lnTo>
                  <a:pt x="939" y="446"/>
                </a:lnTo>
                <a:lnTo>
                  <a:pt x="988" y="446"/>
                </a:lnTo>
                <a:lnTo>
                  <a:pt x="1036" y="446"/>
                </a:lnTo>
                <a:lnTo>
                  <a:pt x="1085" y="445"/>
                </a:lnTo>
                <a:lnTo>
                  <a:pt x="1134" y="443"/>
                </a:lnTo>
                <a:lnTo>
                  <a:pt x="1182" y="440"/>
                </a:lnTo>
                <a:lnTo>
                  <a:pt x="1229" y="437"/>
                </a:lnTo>
                <a:lnTo>
                  <a:pt x="1276" y="433"/>
                </a:lnTo>
                <a:lnTo>
                  <a:pt x="1323" y="429"/>
                </a:lnTo>
                <a:lnTo>
                  <a:pt x="1368" y="424"/>
                </a:lnTo>
                <a:lnTo>
                  <a:pt x="1413" y="418"/>
                </a:lnTo>
                <a:lnTo>
                  <a:pt x="1456" y="412"/>
                </a:lnTo>
                <a:lnTo>
                  <a:pt x="1498" y="405"/>
                </a:lnTo>
                <a:lnTo>
                  <a:pt x="1539" y="398"/>
                </a:lnTo>
                <a:lnTo>
                  <a:pt x="1579" y="390"/>
                </a:lnTo>
                <a:lnTo>
                  <a:pt x="1617" y="381"/>
                </a:lnTo>
                <a:lnTo>
                  <a:pt x="1653" y="372"/>
                </a:lnTo>
                <a:lnTo>
                  <a:pt x="1688" y="363"/>
                </a:lnTo>
                <a:lnTo>
                  <a:pt x="1722" y="352"/>
                </a:lnTo>
                <a:lnTo>
                  <a:pt x="1753" y="342"/>
                </a:lnTo>
                <a:lnTo>
                  <a:pt x="1782" y="331"/>
                </a:lnTo>
                <a:lnTo>
                  <a:pt x="1810" y="320"/>
                </a:lnTo>
                <a:lnTo>
                  <a:pt x="1835" y="308"/>
                </a:lnTo>
                <a:lnTo>
                  <a:pt x="1858" y="296"/>
                </a:lnTo>
                <a:lnTo>
                  <a:pt x="1880" y="284"/>
                </a:lnTo>
                <a:lnTo>
                  <a:pt x="1899" y="271"/>
                </a:lnTo>
                <a:lnTo>
                  <a:pt x="1915" y="258"/>
                </a:lnTo>
                <a:lnTo>
                  <a:pt x="1930" y="245"/>
                </a:lnTo>
                <a:lnTo>
                  <a:pt x="1942" y="232"/>
                </a:lnTo>
                <a:lnTo>
                  <a:pt x="1951" y="219"/>
                </a:lnTo>
                <a:lnTo>
                  <a:pt x="1958" y="205"/>
                </a:lnTo>
                <a:lnTo>
                  <a:pt x="1963" y="191"/>
                </a:lnTo>
                <a:lnTo>
                  <a:pt x="1966" y="178"/>
                </a:lnTo>
                <a:lnTo>
                  <a:pt x="1966" y="164"/>
                </a:lnTo>
                <a:lnTo>
                  <a:pt x="1963" y="150"/>
                </a:lnTo>
                <a:lnTo>
                  <a:pt x="1958" y="137"/>
                </a:lnTo>
                <a:lnTo>
                  <a:pt x="1951" y="123"/>
                </a:lnTo>
                <a:lnTo>
                  <a:pt x="1941" y="110"/>
                </a:lnTo>
                <a:lnTo>
                  <a:pt x="1929" y="97"/>
                </a:lnTo>
                <a:lnTo>
                  <a:pt x="1915" y="84"/>
                </a:lnTo>
                <a:lnTo>
                  <a:pt x="1898" y="71"/>
                </a:lnTo>
                <a:lnTo>
                  <a:pt x="1879" y="58"/>
                </a:lnTo>
                <a:lnTo>
                  <a:pt x="1858" y="46"/>
                </a:lnTo>
                <a:lnTo>
                  <a:pt x="1835" y="34"/>
                </a:lnTo>
                <a:lnTo>
                  <a:pt x="1809" y="22"/>
                </a:lnTo>
                <a:lnTo>
                  <a:pt x="1782" y="11"/>
                </a:lnTo>
                <a:lnTo>
                  <a:pt x="1753" y="0"/>
                </a:lnTo>
              </a:path>
            </a:pathLst>
          </a:custGeom>
          <a:noFill/>
          <a:ln w="1836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32"/>
          <p:cNvSpPr>
            <a:spLocks noChangeShapeType="1"/>
          </p:cNvSpPr>
          <p:nvPr/>
        </p:nvSpPr>
        <p:spPr bwMode="auto">
          <a:xfrm flipH="1" flipV="1">
            <a:off x="7259638" y="1465263"/>
            <a:ext cx="71437" cy="46037"/>
          </a:xfrm>
          <a:prstGeom prst="line">
            <a:avLst/>
          </a:prstGeom>
          <a:noFill/>
          <a:ln w="1836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Text Box 33"/>
          <p:cNvSpPr txBox="1">
            <a:spLocks noChangeArrowheads="1"/>
          </p:cNvSpPr>
          <p:nvPr/>
        </p:nvSpPr>
        <p:spPr bwMode="auto">
          <a:xfrm>
            <a:off x="1882775" y="5554663"/>
            <a:ext cx="60626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Jupiter and Saturn rotate every </a:t>
            </a:r>
            <a:r>
              <a:rPr lang="en-GB">
                <a:solidFill>
                  <a:srgbClr val="FFFFFF"/>
                </a:solidFill>
                <a:latin typeface="Times" pitchFamily="16" charset="0"/>
              </a:rPr>
              <a:t>~10 hours.  </a:t>
            </a:r>
            <a:r>
              <a:rPr lang="en-GB">
                <a:solidFill>
                  <a:srgbClr val="FFFFFF"/>
                </a:solidFill>
              </a:rPr>
              <a:t>Radius at equator several % larger due to bulge.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608" y="977218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Juno mission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306512" y="2865437"/>
            <a:ext cx="81596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Juno.  Launched Aug 5, 2011.  Arrives 2016.  Will study</a:t>
            </a:r>
          </a:p>
          <a:p>
            <a:r>
              <a:rPr lang="en-US" dirty="0" smtClean="0"/>
              <a:t>Atmospheric chemistry, internal structure, magnetosphere.</a:t>
            </a:r>
          </a:p>
          <a:p>
            <a:r>
              <a:rPr lang="en-US" dirty="0" smtClean="0"/>
              <a:t>Careful gravity measurements should reveal whether it has</a:t>
            </a:r>
          </a:p>
          <a:p>
            <a:r>
              <a:rPr lang="en-US" dirty="0" smtClean="0"/>
              <a:t>a solid core or not.  Not expected in </a:t>
            </a:r>
            <a:r>
              <a:rPr lang="en-US" dirty="0" err="1" smtClean="0"/>
              <a:t>grav</a:t>
            </a:r>
            <a:r>
              <a:rPr lang="en-US" dirty="0" smtClean="0"/>
              <a:t> </a:t>
            </a:r>
            <a:r>
              <a:rPr lang="en-US" dirty="0" err="1" smtClean="0"/>
              <a:t>instab</a:t>
            </a:r>
            <a:r>
              <a:rPr lang="en-US" dirty="0" smtClean="0"/>
              <a:t>. Model.</a:t>
            </a:r>
          </a:p>
          <a:p>
            <a:r>
              <a:rPr lang="en-US" dirty="0" smtClean="0"/>
              <a:t>May settle the zones/belts issue.  Will probe chemistry</a:t>
            </a:r>
          </a:p>
          <a:p>
            <a:r>
              <a:rPr lang="en-US" dirty="0" smtClean="0"/>
              <a:t>Deeper than before.  Composition, temperature, clouds, motions.</a:t>
            </a:r>
          </a:p>
          <a:p>
            <a:r>
              <a:rPr lang="en-US" dirty="0" smtClean="0"/>
              <a:t>Cost $1 billion.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655763" y="438150"/>
            <a:ext cx="681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Differential Rotation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39763" y="1466850"/>
            <a:ext cx="630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Rotation period is shorter closer to the equator: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58850" y="2890838"/>
            <a:ext cx="11080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Jupiter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Saturn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Uranus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059113" y="2386013"/>
            <a:ext cx="219233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0000"/>
                </a:solidFill>
              </a:rPr>
              <a:t>Near poles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559425" y="2374900"/>
            <a:ext cx="22717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0000"/>
                </a:solidFill>
              </a:rPr>
              <a:t>At equator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643313" y="2879725"/>
            <a:ext cx="11414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9</a:t>
            </a:r>
            <a:r>
              <a:rPr lang="en-GB" baseline="33000">
                <a:solidFill>
                  <a:srgbClr val="00FFFF"/>
                </a:solidFill>
              </a:rPr>
              <a:t>h</a:t>
            </a:r>
            <a:r>
              <a:rPr lang="en-GB">
                <a:solidFill>
                  <a:srgbClr val="00FFFF"/>
                </a:solidFill>
              </a:rPr>
              <a:t> 56</a:t>
            </a:r>
            <a:r>
              <a:rPr lang="en-GB" baseline="33000">
                <a:solidFill>
                  <a:srgbClr val="00FFFF"/>
                </a:solidFill>
              </a:rPr>
              <a:t>m</a:t>
            </a:r>
            <a:r>
              <a:rPr lang="en-GB">
                <a:solidFill>
                  <a:srgbClr val="00FFFF"/>
                </a:solidFill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10</a:t>
            </a:r>
            <a:r>
              <a:rPr lang="en-GB" baseline="25000">
                <a:solidFill>
                  <a:srgbClr val="00FFFF"/>
                </a:solidFill>
              </a:rPr>
              <a:t>h</a:t>
            </a:r>
            <a:r>
              <a:rPr lang="en-GB">
                <a:solidFill>
                  <a:srgbClr val="00FFFF"/>
                </a:solidFill>
              </a:rPr>
              <a:t> 40</a:t>
            </a:r>
            <a:r>
              <a:rPr lang="en-GB" baseline="33000">
                <a:solidFill>
                  <a:srgbClr val="00FFFF"/>
                </a:solidFill>
              </a:rPr>
              <a:t>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16</a:t>
            </a:r>
            <a:r>
              <a:rPr lang="en-GB" baseline="25000">
                <a:solidFill>
                  <a:srgbClr val="00FFFF"/>
                </a:solidFill>
              </a:rPr>
              <a:t>h</a:t>
            </a:r>
            <a:r>
              <a:rPr lang="en-GB">
                <a:solidFill>
                  <a:srgbClr val="00FFFF"/>
                </a:solidFill>
              </a:rPr>
              <a:t> 30</a:t>
            </a:r>
            <a:r>
              <a:rPr lang="en-GB" baseline="33000">
                <a:solidFill>
                  <a:srgbClr val="00FFFF"/>
                </a:solidFill>
              </a:rPr>
              <a:t>m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245225" y="2868613"/>
            <a:ext cx="11414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9</a:t>
            </a:r>
            <a:r>
              <a:rPr lang="en-GB" baseline="33000">
                <a:solidFill>
                  <a:srgbClr val="00FFFF"/>
                </a:solidFill>
              </a:rPr>
              <a:t>h</a:t>
            </a:r>
            <a:r>
              <a:rPr lang="en-GB">
                <a:solidFill>
                  <a:srgbClr val="00FFFF"/>
                </a:solidFill>
              </a:rPr>
              <a:t> 50</a:t>
            </a:r>
            <a:r>
              <a:rPr lang="en-GB" baseline="33000">
                <a:solidFill>
                  <a:srgbClr val="00FFFF"/>
                </a:solidFill>
              </a:rPr>
              <a:t>m</a:t>
            </a:r>
            <a:r>
              <a:rPr lang="en-GB">
                <a:solidFill>
                  <a:srgbClr val="00FFFF"/>
                </a:solidFill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10</a:t>
            </a:r>
            <a:r>
              <a:rPr lang="en-GB" baseline="25000">
                <a:solidFill>
                  <a:srgbClr val="00FFFF"/>
                </a:solidFill>
              </a:rPr>
              <a:t>h</a:t>
            </a:r>
            <a:r>
              <a:rPr lang="en-GB">
                <a:solidFill>
                  <a:srgbClr val="00FFFF"/>
                </a:solidFill>
              </a:rPr>
              <a:t> 14</a:t>
            </a:r>
            <a:r>
              <a:rPr lang="en-GB" baseline="33000">
                <a:solidFill>
                  <a:srgbClr val="00FFFF"/>
                </a:solidFill>
              </a:rPr>
              <a:t>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14</a:t>
            </a:r>
            <a:r>
              <a:rPr lang="en-GB" baseline="25000">
                <a:solidFill>
                  <a:srgbClr val="00FFFF"/>
                </a:solidFill>
              </a:rPr>
              <a:t>h</a:t>
            </a:r>
            <a:r>
              <a:rPr lang="en-GB">
                <a:solidFill>
                  <a:srgbClr val="00FFFF"/>
                </a:solidFill>
              </a:rPr>
              <a:t> 12</a:t>
            </a:r>
            <a:r>
              <a:rPr lang="en-GB" baseline="33000">
                <a:solidFill>
                  <a:srgbClr val="00FFFF"/>
                </a:solidFill>
              </a:rPr>
              <a:t>m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604838" y="5383213"/>
            <a:ext cx="62563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>
                <a:solidFill>
                  <a:srgbClr val="FFFFFF"/>
                </a:solidFill>
              </a:rPr>
              <a:t>How do we know?  Tracking storms at various latitudes, or using Spectroscopy and Doppler shift.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22538" y="503238"/>
            <a:ext cx="56054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Uranus' rotation axis is tilted by 98</a:t>
            </a:r>
            <a:r>
              <a:rPr lang="en-GB" sz="2800" u="sng" baseline="33000">
                <a:solidFill>
                  <a:srgbClr val="FFFF00"/>
                </a:solidFill>
                <a:latin typeface="Times" pitchFamily="16" charset="0"/>
              </a:rPr>
              <a:t>o</a:t>
            </a:r>
            <a:r>
              <a:rPr lang="en-GB" sz="2800" u="sng">
                <a:solidFill>
                  <a:srgbClr val="FFFF00"/>
                </a:solidFill>
                <a:latin typeface="Times" pitchFamily="16" charset="0"/>
              </a:rPr>
              <a:t>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141413" y="1558925"/>
            <a:ext cx="785336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735138" y="5703888"/>
            <a:ext cx="656431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Why?  Unknown.  Perhaps an early, grazing collision with another large body.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522538" y="449263"/>
            <a:ext cx="517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Discoveries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20713" y="1754188"/>
            <a:ext cx="4264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>
                <a:solidFill>
                  <a:srgbClr val="FFFFFF"/>
                </a:solidFill>
              </a:rPr>
              <a:t>Jupiter and Saturn</a:t>
            </a:r>
            <a:r>
              <a:rPr lang="en-GB">
                <a:solidFill>
                  <a:srgbClr val="FFFFFF"/>
                </a:solidFill>
              </a:rPr>
              <a:t> known to ancient astronomers.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44513" y="3297238"/>
            <a:ext cx="44688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u="sng" dirty="0">
                <a:solidFill>
                  <a:srgbClr val="FFFFFF"/>
                </a:solidFill>
              </a:rPr>
              <a:t>Uranus</a:t>
            </a:r>
            <a:r>
              <a:rPr lang="en-GB" dirty="0">
                <a:solidFill>
                  <a:srgbClr val="FFFFFF"/>
                </a:solidFill>
              </a:rPr>
              <a:t> discovered in 1781 by </a:t>
            </a:r>
            <a:r>
              <a:rPr lang="en-GB" u="sng" dirty="0">
                <a:solidFill>
                  <a:srgbClr val="FF0000"/>
                </a:solidFill>
              </a:rPr>
              <a:t>William Herschel</a:t>
            </a:r>
            <a:r>
              <a:rPr lang="en-GB" dirty="0">
                <a:solidFill>
                  <a:srgbClr val="FFFFFF"/>
                </a:solidFill>
              </a:rPr>
              <a:t>.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Neptune </a:t>
            </a:r>
            <a:r>
              <a:rPr lang="en-GB" dirty="0" smtClean="0">
                <a:solidFill>
                  <a:srgbClr val="FFFFFF"/>
                </a:solidFill>
              </a:rPr>
              <a:t>predicted </a:t>
            </a:r>
            <a:r>
              <a:rPr lang="en-GB" dirty="0">
                <a:solidFill>
                  <a:srgbClr val="FFFFFF"/>
                </a:solidFill>
              </a:rPr>
              <a:t>to exist by </a:t>
            </a:r>
            <a:r>
              <a:rPr lang="en-GB" u="sng" dirty="0">
                <a:solidFill>
                  <a:srgbClr val="FF0000"/>
                </a:solidFill>
              </a:rPr>
              <a:t>John Adams</a:t>
            </a:r>
            <a:r>
              <a:rPr lang="en-GB" dirty="0">
                <a:solidFill>
                  <a:srgbClr val="FFFFFF"/>
                </a:solidFill>
              </a:rPr>
              <a:t> and </a:t>
            </a:r>
            <a:r>
              <a:rPr lang="en-GB" u="sng" dirty="0" err="1">
                <a:solidFill>
                  <a:srgbClr val="FF0000"/>
                </a:solidFill>
              </a:rPr>
              <a:t>Urbain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Leverrier</a:t>
            </a:r>
            <a:r>
              <a:rPr lang="en-GB" dirty="0">
                <a:solidFill>
                  <a:srgbClr val="FFFFFF"/>
                </a:solidFill>
              </a:rPr>
              <a:t> because of irregularities in Uranus' </a:t>
            </a:r>
            <a:r>
              <a:rPr lang="en-GB" dirty="0" smtClean="0">
                <a:solidFill>
                  <a:srgbClr val="FFFFFF"/>
                </a:solidFill>
              </a:rPr>
              <a:t>orbit.  Discovered </a:t>
            </a:r>
            <a:r>
              <a:rPr lang="en-GB" dirty="0">
                <a:solidFill>
                  <a:srgbClr val="FFFFFF"/>
                </a:solidFill>
              </a:rPr>
              <a:t>in 1845 by </a:t>
            </a:r>
            <a:r>
              <a:rPr lang="en-GB" u="sng" dirty="0">
                <a:solidFill>
                  <a:srgbClr val="FF0000"/>
                </a:solidFill>
              </a:rPr>
              <a:t>Johann Galle</a:t>
            </a:r>
            <a:r>
              <a:rPr lang="en-GB" dirty="0">
                <a:solidFill>
                  <a:srgbClr val="FFFFFF"/>
                </a:solidFill>
              </a:rPr>
              <a:t>.  </a:t>
            </a:r>
          </a:p>
        </p:txBody>
      </p:sp>
      <p:pic>
        <p:nvPicPr>
          <p:cNvPr id="2053" name="Picture 5" descr="jupiter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180013" y="1112837"/>
            <a:ext cx="4813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63513" y="1417638"/>
            <a:ext cx="10620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Jupiter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Saturn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Uranus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>
                <a:solidFill>
                  <a:srgbClr val="00FFFF"/>
                </a:solidFill>
              </a:rPr>
              <a:t>Neptune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839913" y="1417638"/>
            <a:ext cx="6619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318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95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15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17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30313" y="579438"/>
            <a:ext cx="19700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0000"/>
                </a:solidFill>
              </a:rPr>
              <a:t>Mass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M</a:t>
            </a:r>
            <a:r>
              <a:rPr lang="en-GB" baseline="-33000" dirty="0" err="1">
                <a:solidFill>
                  <a:srgbClr val="FF0000"/>
                </a:solidFill>
                <a:cs typeface="Times New Roman" pitchFamily="18" charset="0"/>
              </a:rPr>
              <a:t>Earth</a:t>
            </a:r>
            <a:r>
              <a:rPr lang="en-GB" dirty="0">
                <a:solidFill>
                  <a:srgbClr val="FF0000"/>
                </a:solidFill>
                <a:latin typeface="Times" pitchFamily="16" charset="0"/>
              </a:rPr>
              <a:t>)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125913" y="1417638"/>
            <a:ext cx="5810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11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9.5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4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3.9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87713" y="579438"/>
            <a:ext cx="2124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0000"/>
                </a:solidFill>
              </a:rPr>
              <a:t>Radius 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R</a:t>
            </a:r>
            <a:r>
              <a:rPr lang="en-GB" baseline="-33000" dirty="0" err="1">
                <a:solidFill>
                  <a:srgbClr val="FF0000"/>
                </a:solidFill>
                <a:cs typeface="Times New Roman" pitchFamily="18" charset="0"/>
              </a:rPr>
              <a:t>Earth</a:t>
            </a:r>
            <a:r>
              <a:rPr lang="en-GB" dirty="0">
                <a:solidFill>
                  <a:srgbClr val="FF0000"/>
                </a:solidFill>
                <a:latin typeface="Times" pitchFamily="16" charset="0"/>
              </a:rPr>
              <a:t>)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1535113" y="1722438"/>
            <a:ext cx="142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</a:tabLst>
            </a:pPr>
            <a:r>
              <a:rPr lang="en-GB" sz="1800">
                <a:solidFill>
                  <a:srgbClr val="00FFFF"/>
                </a:solidFill>
              </a:rPr>
              <a:t>(0.001 M</a:t>
            </a:r>
            <a:r>
              <a:rPr lang="en-GB" sz="1800" baseline="-33000">
                <a:solidFill>
                  <a:srgbClr val="00FFFF"/>
                </a:solidFill>
                <a:latin typeface="Times" pitchFamily="16" charset="0"/>
              </a:rPr>
              <a:t>Sun</a:t>
            </a:r>
            <a:r>
              <a:rPr lang="en-GB" sz="1800">
                <a:solidFill>
                  <a:srgbClr val="00FFFF"/>
                </a:solidFill>
                <a:latin typeface="Times" pitchFamily="16" charset="0"/>
              </a:rPr>
              <a:t>)</a:t>
            </a:r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5116513" y="579438"/>
            <a:ext cx="2819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0000"/>
                </a:solidFill>
              </a:rPr>
              <a:t>Orbit semi-major axis (AU)</a:t>
            </a:r>
          </a:p>
        </p:txBody>
      </p: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7854950" y="579438"/>
            <a:ext cx="2225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0000"/>
                </a:solidFill>
              </a:rPr>
              <a:t>Orbital Period (years)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6335713" y="1417638"/>
            <a:ext cx="6619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5.2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9.5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19.2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30.1</a:t>
            </a:r>
          </a:p>
        </p:txBody>
      </p:sp>
      <p:sp>
        <p:nvSpPr>
          <p:cNvPr id="3083" name="Text Box 19"/>
          <p:cNvSpPr txBox="1">
            <a:spLocks noChangeArrowheads="1"/>
          </p:cNvSpPr>
          <p:nvPr/>
        </p:nvSpPr>
        <p:spPr bwMode="auto">
          <a:xfrm>
            <a:off x="8469313" y="1417638"/>
            <a:ext cx="6619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11.9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29.4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84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endParaRPr lang="en-GB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>
                <a:solidFill>
                  <a:srgbClr val="00FFFF"/>
                </a:solidFill>
              </a:rPr>
              <a:t>164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0813" y="4173538"/>
            <a:ext cx="9613900" cy="3111500"/>
            <a:chOff x="244" y="2628"/>
            <a:chExt cx="6056" cy="1960"/>
          </a:xfrm>
        </p:grpSpPr>
        <p:sp>
          <p:nvSpPr>
            <p:cNvPr id="3086" name="Text Box 21"/>
            <p:cNvSpPr txBox="1">
              <a:spLocks noChangeArrowheads="1"/>
            </p:cNvSpPr>
            <p:nvPr/>
          </p:nvSpPr>
          <p:spPr bwMode="auto">
            <a:xfrm>
              <a:off x="244" y="2628"/>
              <a:ext cx="159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800" u="sng">
                  <a:solidFill>
                    <a:srgbClr val="FFFF00"/>
                  </a:solidFill>
                </a:rPr>
                <a:t>Major Missions</a:t>
              </a:r>
            </a:p>
          </p:txBody>
        </p:sp>
        <p:sp>
          <p:nvSpPr>
            <p:cNvPr id="3087" name="Text Box 22"/>
            <p:cNvSpPr txBox="1">
              <a:spLocks noChangeArrowheads="1"/>
            </p:cNvSpPr>
            <p:nvPr/>
          </p:nvSpPr>
          <p:spPr bwMode="auto">
            <a:xfrm>
              <a:off x="1130" y="2978"/>
              <a:ext cx="963" cy="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Voyager 1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Voyager 2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Galileo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Cassini</a:t>
              </a:r>
            </a:p>
          </p:txBody>
        </p:sp>
        <p:sp>
          <p:nvSpPr>
            <p:cNvPr id="3088" name="Text Box 23"/>
            <p:cNvSpPr txBox="1">
              <a:spLocks noChangeArrowheads="1"/>
            </p:cNvSpPr>
            <p:nvPr/>
          </p:nvSpPr>
          <p:spPr bwMode="auto">
            <a:xfrm>
              <a:off x="2344" y="2661"/>
              <a:ext cx="1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FF0000"/>
                  </a:solidFill>
                </a:rPr>
                <a:t>Launch</a:t>
              </a:r>
            </a:p>
          </p:txBody>
        </p:sp>
        <p:sp>
          <p:nvSpPr>
            <p:cNvPr id="3089" name="Text Box 24"/>
            <p:cNvSpPr txBox="1">
              <a:spLocks noChangeArrowheads="1"/>
            </p:cNvSpPr>
            <p:nvPr/>
          </p:nvSpPr>
          <p:spPr bwMode="auto">
            <a:xfrm>
              <a:off x="3682" y="2661"/>
              <a:ext cx="1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FF0000"/>
                  </a:solidFill>
                </a:rPr>
                <a:t>Planets visited</a:t>
              </a:r>
            </a:p>
          </p:txBody>
        </p:sp>
        <p:sp>
          <p:nvSpPr>
            <p:cNvPr id="3090" name="Text Box 25"/>
            <p:cNvSpPr txBox="1">
              <a:spLocks noChangeArrowheads="1"/>
            </p:cNvSpPr>
            <p:nvPr/>
          </p:nvSpPr>
          <p:spPr bwMode="auto">
            <a:xfrm>
              <a:off x="2733" y="2958"/>
              <a:ext cx="417" cy="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rgbClr val="00FFFF"/>
                  </a:solidFill>
                </a:rPr>
                <a:t>1977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rgbClr val="00FFFF"/>
                  </a:solidFill>
                </a:rPr>
                <a:t>1979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rgbClr val="00FFFF"/>
                  </a:solidFill>
                </a:rPr>
                <a:t>1989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rgbClr val="00FFFF"/>
                  </a:solidFill>
                </a:rPr>
                <a:t>1997</a:t>
              </a:r>
            </a:p>
          </p:txBody>
        </p:sp>
        <p:sp>
          <p:nvSpPr>
            <p:cNvPr id="3091" name="Text Box 26"/>
            <p:cNvSpPr txBox="1">
              <a:spLocks noChangeArrowheads="1"/>
            </p:cNvSpPr>
            <p:nvPr/>
          </p:nvSpPr>
          <p:spPr bwMode="auto">
            <a:xfrm>
              <a:off x="3747" y="2944"/>
              <a:ext cx="2553" cy="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Jupiter, Saturn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Jupiter, Saturn, Uranus, Neptune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Jupiter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endParaRPr lang="en-GB">
                <a:solidFill>
                  <a:srgbClr val="00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>
                  <a:solidFill>
                    <a:srgbClr val="00FFFF"/>
                  </a:solidFill>
                </a:rPr>
                <a:t>Jupiter, Saturn</a:t>
              </a:r>
            </a:p>
          </p:txBody>
        </p:sp>
      </p:grpSp>
      <p:sp>
        <p:nvSpPr>
          <p:cNvPr id="3085" name="Text Box 27"/>
          <p:cNvSpPr txBox="1">
            <a:spLocks noChangeArrowheads="1"/>
          </p:cNvSpPr>
          <p:nvPr/>
        </p:nvSpPr>
        <p:spPr bwMode="auto">
          <a:xfrm>
            <a:off x="87313" y="136525"/>
            <a:ext cx="250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FFFF00"/>
                </a:solidFill>
              </a:rPr>
              <a:t>Basic Properties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2-0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33000"/>
                    </a14:imgEffect>
                  </a14:imgLayer>
                </a14:imgProps>
              </a:ext>
            </a:extLst>
          </a:blip>
          <a:srcRect l="16875" t="57500" r="14999" b="5000"/>
          <a:stretch>
            <a:fillRect/>
          </a:stretch>
        </p:blipFill>
        <p:spPr bwMode="auto">
          <a:xfrm>
            <a:off x="76200" y="1317625"/>
            <a:ext cx="984091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92113" y="5456238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Optical – colors dictated by how molecules reflect sunlight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6451600" y="5440363"/>
            <a:ext cx="3084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Infrared - traces heat in</a:t>
            </a:r>
          </a:p>
          <a:p>
            <a:r>
              <a:rPr lang="en-US" sz="2000"/>
              <a:t>atmosphere, therefore depth 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20713" y="6370638"/>
            <a:ext cx="8976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 white colors from cooler, higher clouds, brown from warmer, lower </a:t>
            </a:r>
          </a:p>
          <a:p>
            <a:r>
              <a:rPr lang="en-US" dirty="0"/>
              <a:t>clouds.  Great Red Spot </a:t>
            </a:r>
            <a:r>
              <a:rPr lang="en-US"/>
              <a:t>– </a:t>
            </a:r>
            <a:r>
              <a:rPr lang="en-US" smtClean="0"/>
              <a:t>very high.</a:t>
            </a:r>
            <a:endParaRPr lang="en-US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373313" y="198438"/>
            <a:ext cx="5013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Jupiter's Atmosphere and Bands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39713" y="808038"/>
            <a:ext cx="6711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</a:rPr>
              <a:t>Whiteish "</a:t>
            </a:r>
            <a:r>
              <a:rPr lang="en-GB" u="sng">
                <a:solidFill>
                  <a:srgbClr val="FF0000"/>
                </a:solidFill>
              </a:rPr>
              <a:t>zones</a:t>
            </a:r>
            <a:r>
              <a:rPr lang="en-GB">
                <a:solidFill>
                  <a:srgbClr val="FFFFFF"/>
                </a:solidFill>
              </a:rPr>
              <a:t>" and brownish "</a:t>
            </a:r>
            <a:r>
              <a:rPr lang="en-GB" u="sng">
                <a:solidFill>
                  <a:srgbClr val="FF0000"/>
                </a:solidFill>
              </a:rPr>
              <a:t>belts</a:t>
            </a:r>
            <a:r>
              <a:rPr lang="en-GB">
                <a:solidFill>
                  <a:srgbClr val="FFFFFF"/>
                </a:solidFill>
              </a:rPr>
              <a:t>".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563" y="655638"/>
            <a:ext cx="72723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>
                <a:solidFill>
                  <a:srgbClr val="FFFFFF"/>
                </a:solidFill>
              </a:rPr>
              <a:t>Composition</a:t>
            </a:r>
            <a:r>
              <a:rPr lang="en-GB">
                <a:solidFill>
                  <a:srgbClr val="FFFFFF"/>
                </a:solidFill>
              </a:rPr>
              <a:t>: mostly H, some He, traces of other elements (true for all Jovians).  Gravity strong enough to retain even light elements.  Mostly molecular.  Spectroscopy of reflected sunlight reveals which molecules present.</a:t>
            </a:r>
          </a:p>
        </p:txBody>
      </p: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3">
            <a:lum bright="8000" contrast="8000"/>
          </a:blip>
          <a:srcRect/>
          <a:stretch>
            <a:fillRect/>
          </a:stretch>
        </p:blipFill>
        <p:spPr bwMode="auto">
          <a:xfrm>
            <a:off x="7450138" y="481013"/>
            <a:ext cx="2527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1450" y="2408238"/>
            <a:ext cx="9669463" cy="5033962"/>
            <a:chOff x="108" y="1483"/>
            <a:chExt cx="6091" cy="3171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3000" contrast="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" y="1483"/>
              <a:ext cx="2730" cy="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108" y="2237"/>
              <a:ext cx="16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>
                  <a:solidFill>
                    <a:srgbClr val="FFFFFF"/>
                  </a:solidFill>
                </a:rPr>
                <a:t>Altitude 0 km </a:t>
              </a:r>
              <a:r>
                <a:rPr lang="en-GB" sz="2000" u="sng">
                  <a:solidFill>
                    <a:srgbClr val="FFFFFF"/>
                  </a:solidFill>
                </a:rPr>
                <a:t>defined</a:t>
              </a:r>
              <a:r>
                <a:rPr lang="en-GB" sz="2000">
                  <a:solidFill>
                    <a:srgbClr val="FFFFFF"/>
                  </a:solidFill>
                </a:rPr>
                <a:t> as top of troposphere (cloud layer)</a:t>
              </a:r>
            </a:p>
          </p:txBody>
        </p:sp>
        <p:sp>
          <p:nvSpPr>
            <p:cNvPr id="5127" name="Line 8"/>
            <p:cNvSpPr>
              <a:spLocks noChangeShapeType="1"/>
            </p:cNvSpPr>
            <p:nvPr/>
          </p:nvSpPr>
          <p:spPr bwMode="auto">
            <a:xfrm>
              <a:off x="1438" y="2669"/>
              <a:ext cx="597" cy="1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Text Box 5"/>
            <p:cNvSpPr txBox="1">
              <a:spLocks noChangeArrowheads="1"/>
            </p:cNvSpPr>
            <p:nvPr/>
          </p:nvSpPr>
          <p:spPr bwMode="auto">
            <a:xfrm>
              <a:off x="1054" y="3293"/>
              <a:ext cx="5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>
                  <a:solidFill>
                    <a:srgbClr val="FFFFFF"/>
                  </a:solidFill>
                </a:rPr>
                <a:t>NH</a:t>
              </a:r>
              <a:r>
                <a:rPr lang="en-GB" sz="2000" baseline="-33000">
                  <a:solidFill>
                    <a:srgbClr val="FFFFFF"/>
                  </a:solidFill>
                </a:rPr>
                <a:t>4</a:t>
              </a:r>
              <a:r>
                <a:rPr lang="en-GB" sz="2000">
                  <a:solidFill>
                    <a:srgbClr val="FFFFFF"/>
                  </a:solidFill>
                </a:rPr>
                <a:t>SH</a:t>
              </a:r>
            </a:p>
          </p:txBody>
        </p:sp>
        <p:sp>
          <p:nvSpPr>
            <p:cNvPr id="5129" name="Text Box 6"/>
            <p:cNvSpPr txBox="1">
              <a:spLocks noChangeArrowheads="1"/>
            </p:cNvSpPr>
            <p:nvPr/>
          </p:nvSpPr>
          <p:spPr bwMode="auto">
            <a:xfrm>
              <a:off x="4688" y="2525"/>
              <a:ext cx="5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>
                  <a:solidFill>
                    <a:srgbClr val="FFFFFF"/>
                  </a:solidFill>
                </a:rPr>
                <a:t>(NH</a:t>
              </a:r>
              <a:r>
                <a:rPr lang="en-GB" sz="2000" baseline="-33000">
                  <a:solidFill>
                    <a:srgbClr val="FFFFFF"/>
                  </a:solidFill>
                </a:rPr>
                <a:t>3</a:t>
              </a:r>
              <a:r>
                <a:rPr lang="en-GB" sz="2000">
                  <a:solidFill>
                    <a:srgbClr val="FFFFFF"/>
                  </a:solidFill>
                </a:rPr>
                <a:t>)</a:t>
              </a:r>
            </a:p>
          </p:txBody>
        </p:sp>
        <p:sp>
          <p:nvSpPr>
            <p:cNvPr id="5130" name="Line 9"/>
            <p:cNvSpPr>
              <a:spLocks noChangeShapeType="1"/>
            </p:cNvSpPr>
            <p:nvPr/>
          </p:nvSpPr>
          <p:spPr bwMode="auto">
            <a:xfrm>
              <a:off x="1639" y="3389"/>
              <a:ext cx="768" cy="0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0"/>
            <p:cNvSpPr>
              <a:spLocks noChangeShapeType="1"/>
            </p:cNvSpPr>
            <p:nvPr/>
          </p:nvSpPr>
          <p:spPr bwMode="auto">
            <a:xfrm flipH="1">
              <a:off x="4018" y="2669"/>
              <a:ext cx="597" cy="31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Text Box 16"/>
            <p:cNvSpPr txBox="1">
              <a:spLocks noChangeArrowheads="1"/>
            </p:cNvSpPr>
            <p:nvPr/>
          </p:nvSpPr>
          <p:spPr bwMode="auto">
            <a:xfrm>
              <a:off x="4605" y="2935"/>
              <a:ext cx="159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These molecules should all give white clouds.  Molecules responsible for colors actually not clear!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5"/>
          <a:srcRect l="12600" r="15300"/>
          <a:stretch>
            <a:fillRect/>
          </a:stretch>
        </p:blipFill>
        <p:spPr bwMode="auto">
          <a:xfrm>
            <a:off x="5484744" y="2941638"/>
            <a:ext cx="3975168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3513" y="214313"/>
            <a:ext cx="9917112" cy="18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- Zones and belts mark a </a:t>
            </a:r>
            <a:r>
              <a:rPr lang="en-GB" u="sng" dirty="0">
                <a:solidFill>
                  <a:srgbClr val="FF0000"/>
                </a:solidFill>
              </a:rPr>
              <a:t>convection</a:t>
            </a:r>
            <a:r>
              <a:rPr lang="en-GB" dirty="0">
                <a:solidFill>
                  <a:srgbClr val="FFFFFF"/>
                </a:solidFill>
              </a:rPr>
              <a:t> cycle.  Zones higher up than belts.</a:t>
            </a: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- Zones were thought to be where warm gas rises, belts where cooled gas sinks.  Now less clear after Cassini, which found </a:t>
            </a:r>
            <a:r>
              <a:rPr lang="en-GB" dirty="0" smtClean="0">
                <a:solidFill>
                  <a:srgbClr val="FFFFFF"/>
                </a:solidFill>
              </a:rPr>
              <a:t>rising gas and falling gas confined to  the belts!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9712" y="3170237"/>
            <a:ext cx="48005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</a:rPr>
              <a:t>- Winds flow in opposite directions in zones vs. belts.  Differences are hundreds of km/hr.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1775" y="2332038"/>
            <a:ext cx="95329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15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</a:rPr>
              <a:t>- Jupiter's rapid rotation stretches them horizontally around the entire planet.</a:t>
            </a:r>
          </a:p>
        </p:txBody>
      </p:sp>
      <p:pic>
        <p:nvPicPr>
          <p:cNvPr id="2" name="jupitermovi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712" y="4273020"/>
            <a:ext cx="4191000" cy="3201459"/>
          </a:xfrm>
          <a:prstGeom prst="rect">
            <a:avLst/>
          </a:prstGeom>
        </p:spPr>
      </p:pic>
      <p:sp>
        <p:nvSpPr>
          <p:cNvPr id="3" name="TextBox 2">
            <a:hlinkClick r:id="rId7"/>
          </p:cNvPr>
          <p:cNvSpPr txBox="1"/>
          <p:nvPr/>
        </p:nvSpPr>
        <p:spPr>
          <a:xfrm>
            <a:off x="4430712" y="7056437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ackup link</a:t>
            </a:r>
            <a:endParaRPr lang="en-US" sz="1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243" grpId="0"/>
      <p:bldP spid="1024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30313" y="274638"/>
            <a:ext cx="777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800">
                <a:solidFill>
                  <a:srgbClr val="FFFF00"/>
                </a:solidFill>
              </a:rPr>
              <a:t>Other Jovian planets: banded structure and colors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1358900"/>
            <a:ext cx="53927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4676775"/>
            <a:ext cx="29654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lum contrast="4000"/>
          </a:blip>
          <a:srcRect/>
          <a:stretch>
            <a:fillRect/>
          </a:stretch>
        </p:blipFill>
        <p:spPr bwMode="auto">
          <a:xfrm>
            <a:off x="3155950" y="4719638"/>
            <a:ext cx="26892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39713" y="1112838"/>
            <a:ext cx="3962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More uniform haze layer makes bands less visible.  Reason: weaker gravity allows clouds to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</a:rPr>
              <a:t>rise higher and spread out to create more uniform layer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6061075" y="4618038"/>
            <a:ext cx="38131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FFFFFF"/>
                </a:solidFill>
              </a:rPr>
              <a:t>Blue/green of Uranus and blue of Neptune due to methane.  Colder than Jupiter and Saturn, their ammonia has frozen and sunk lower.  Methane still in gas form.  It </a:t>
            </a:r>
            <a:r>
              <a:rPr lang="en-GB" dirty="0" smtClean="0">
                <a:solidFill>
                  <a:srgbClr val="FFFFFF"/>
                </a:solidFill>
              </a:rPr>
              <a:t>reflects blue light.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68575" y="257175"/>
            <a:ext cx="49657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800" u="sng">
                <a:solidFill>
                  <a:srgbClr val="FFFF00"/>
                </a:solidFill>
              </a:rPr>
              <a:t>Storms on Jovian Planets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lum contrast="22000"/>
          </a:blip>
          <a:srcRect/>
          <a:stretch>
            <a:fillRect/>
          </a:stretch>
        </p:blipFill>
        <p:spPr bwMode="auto">
          <a:xfrm>
            <a:off x="4497388" y="1016000"/>
            <a:ext cx="50228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>
            <a:lum bright="8000" contrast="8000"/>
          </a:blip>
          <a:srcRect/>
          <a:stretch>
            <a:fillRect/>
          </a:stretch>
        </p:blipFill>
        <p:spPr bwMode="auto">
          <a:xfrm>
            <a:off x="395288" y="973138"/>
            <a:ext cx="2527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4"/>
          <p:cNvSpPr>
            <a:spLocks noChangeShapeType="1"/>
          </p:cNvSpPr>
          <p:nvPr/>
        </p:nvSpPr>
        <p:spPr bwMode="auto">
          <a:xfrm flipV="1">
            <a:off x="2181225" y="1058863"/>
            <a:ext cx="2249488" cy="13509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2203450" y="2728913"/>
            <a:ext cx="2225675" cy="14652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430713" y="4237038"/>
            <a:ext cx="5334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>
                <a:solidFill>
                  <a:srgbClr val="FF0000"/>
                </a:solidFill>
              </a:rPr>
              <a:t>Jupiter's Great Red Spot</a:t>
            </a:r>
            <a:r>
              <a:rPr lang="en-GB">
                <a:solidFill>
                  <a:srgbClr val="FFFFFF"/>
                </a:solidFill>
              </a:rPr>
              <a:t>:  A hurricane twice the size of Earth.  Has persisted for at least 340 years.  Reaches highest altitudes.</a:t>
            </a:r>
          </a:p>
        </p:txBody>
      </p:sp>
      <p:pic>
        <p:nvPicPr>
          <p:cNvPr id="12296" name="jupiterredspo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lum bright="-8000" contrast="20000"/>
          </a:blip>
          <a:srcRect/>
          <a:stretch>
            <a:fillRect/>
          </a:stretch>
        </p:blipFill>
        <p:spPr bwMode="auto">
          <a:xfrm>
            <a:off x="4495799" y="5367338"/>
            <a:ext cx="52689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76238" y="6918325"/>
            <a:ext cx="256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New storm “Oval  BA”</a:t>
            </a:r>
          </a:p>
        </p:txBody>
      </p:sp>
      <p:sp>
        <p:nvSpPr>
          <p:cNvPr id="2" name="TextBox 1">
            <a:hlinkClick r:id="rId7"/>
          </p:cNvPr>
          <p:cNvSpPr txBox="1"/>
          <p:nvPr/>
        </p:nvSpPr>
        <p:spPr>
          <a:xfrm>
            <a:off x="3516312" y="7116762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1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ackup link</a:t>
            </a:r>
            <a:endParaRPr lang="en-US" sz="1400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File:Redjunior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9" r="11814"/>
          <a:stretch/>
        </p:blipFill>
        <p:spPr bwMode="auto">
          <a:xfrm>
            <a:off x="11112" y="3831580"/>
            <a:ext cx="4114800" cy="23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1077913" y="6142036"/>
            <a:ext cx="0" cy="8382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</p:childTnLst>
        </p:cTn>
      </p:par>
    </p:tnLst>
    <p:bldLst>
      <p:bldP spid="123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39713" y="350838"/>
            <a:ext cx="4022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lum contrast="8000"/>
          </a:blip>
          <a:srcRect/>
          <a:stretch>
            <a:fillRect/>
          </a:stretch>
        </p:blipFill>
        <p:spPr bwMode="auto">
          <a:xfrm>
            <a:off x="6183313" y="1036638"/>
            <a:ext cx="33845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06913" y="427038"/>
            <a:ext cx="4657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</a:rPr>
              <a:t>"white ovals" - may last decades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535113" y="2332038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>
                <a:solidFill>
                  <a:srgbClr val="FFFFFF"/>
                </a:solidFill>
              </a:rPr>
              <a:t>"brown ovals" - only seen near 20</a:t>
            </a:r>
            <a:r>
              <a:rPr lang="en-GB">
                <a:solidFill>
                  <a:srgbClr val="FFFFFF"/>
                </a:solidFill>
                <a:latin typeface="Times" pitchFamily="16" charset="0"/>
              </a:rPr>
              <a:t>° 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N latitude.  Not known why.  May last years or decades</a:t>
            </a:r>
            <a:endParaRPr lang="en-GB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lum contrast="14000"/>
          </a:blip>
          <a:srcRect/>
          <a:stretch>
            <a:fillRect/>
          </a:stretch>
        </p:blipFill>
        <p:spPr bwMode="auto">
          <a:xfrm>
            <a:off x="468313" y="3703638"/>
            <a:ext cx="35528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25913" y="4770438"/>
            <a:ext cx="533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u="sng">
                <a:solidFill>
                  <a:srgbClr val="FFFFFF"/>
                </a:solidFill>
              </a:rPr>
              <a:t>Neptune's Great Dark Spot</a:t>
            </a:r>
            <a:r>
              <a:rPr lang="en-GB">
                <a:solidFill>
                  <a:srgbClr val="FFFFFF"/>
                </a:solidFill>
              </a:rPr>
              <a:t>:  Discovered by Voyager 2 in 1989.  But had disappeared by 1994 Hubble observations.  About Earth-sized.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125913" y="6599238"/>
            <a:ext cx="426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/>
              <a:t>Why do these storms last so long?</a:t>
            </a:r>
            <a:r>
              <a:rPr lang="en-GB">
                <a:solidFill>
                  <a:srgbClr val="00FFFF"/>
                </a:solidFill>
              </a:rPr>
              <a:t> 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72D1-BBCE-4690-BD19-C2E12A5308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13548</TotalTime>
  <Words>761</Words>
  <Application>Microsoft Office PowerPoint</Application>
  <PresentationFormat>Custom</PresentationFormat>
  <Paragraphs>165</Paragraphs>
  <Slides>15</Slides>
  <Notes>14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Rich</cp:lastModifiedBy>
  <cp:revision>71</cp:revision>
  <dcterms:modified xsi:type="dcterms:W3CDTF">2014-06-02T16:54:19Z</dcterms:modified>
</cp:coreProperties>
</file>