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61" r:id="rId2"/>
    <p:sldId id="268" r:id="rId3"/>
    <p:sldId id="259" r:id="rId4"/>
    <p:sldId id="262" r:id="rId5"/>
    <p:sldId id="271" r:id="rId6"/>
    <p:sldId id="269" r:id="rId7"/>
    <p:sldId id="270" r:id="rId8"/>
    <p:sldId id="267" r:id="rId9"/>
    <p:sldId id="264" r:id="rId10"/>
    <p:sldId id="265" r:id="rId11"/>
    <p:sldId id="257" r:id="rId12"/>
    <p:sldId id="258" r:id="rId13"/>
    <p:sldId id="256" r:id="rId14"/>
    <p:sldId id="260" r:id="rId15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8">
          <p15:clr>
            <a:srgbClr val="A4A3A4"/>
          </p15:clr>
        </p15:guide>
        <p15:guide id="2" pos="20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0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95384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81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9998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8726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3232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256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037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5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2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2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5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4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7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018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564437" y="7111999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52D9522B-E6BE-4932-B402-5338FEA90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0/07/Kepler-22b_System_Diagram.jpg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2113" y="2408238"/>
            <a:ext cx="9072562" cy="2743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Interested in majoring (or </a:t>
            </a:r>
            <a:r>
              <a:rPr lang="en-US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minoring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in physics or astronomy?</a:t>
            </a:r>
            <a:b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Ask me how!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exoplanet.eu/graph_correl.php?Global_Language=en&amp;catPlanet%5b%5d=1&amp;catPlanet%5b%5d=2&amp;catPlanet%5b%5d=4&amp;catPlanet%5b%5d=6&amp;catPlanet%5b%5d=7&amp;catPlanet%5b%5d=8&amp;obs1=plEcc&amp;obs2=plMass&amp;scalex=log&amp;scaley=lin&amp;minx=0&amp;miny=&amp;maxx=1&amp;maxy=23&amp;resol=600&amp;grille=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2" y="808037"/>
            <a:ext cx="7620000" cy="5715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8312" y="198437"/>
            <a:ext cx="863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planets have eccentric orbits.  Circular would be better for life!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8712" y="6523037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0.01                     0.1                         1</a:t>
            </a:r>
          </a:p>
          <a:p>
            <a:r>
              <a:rPr lang="en-US" dirty="0" smtClean="0"/>
              <a:t>(Earth)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90538" y="1570038"/>
            <a:ext cx="86153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</a:rPr>
              <a:t>Conditions may be right for primitive life to exist on Mars (or existed in the past) and Europa.  Possibly some complex molecules on Titan.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488950" y="935038"/>
            <a:ext cx="7551738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Elsewhere in the Solar System: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44513" y="6370638"/>
            <a:ext cx="8856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To address question of whether other </a:t>
            </a:r>
            <a:r>
              <a:rPr lang="en-GB" u="sng">
                <a:solidFill>
                  <a:srgbClr val="FFFFFF"/>
                </a:solidFill>
              </a:rPr>
              <a:t>intelligent</a:t>
            </a:r>
            <a:r>
              <a:rPr lang="en-GB">
                <a:solidFill>
                  <a:srgbClr val="FFFFFF"/>
                </a:solidFill>
              </a:rPr>
              <a:t> life exists in the Milky Way, Frank Drake formulated the Drake Equation.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6575" y="5684838"/>
            <a:ext cx="75517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Elsewhere in the Milky Way: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458913" y="198438"/>
            <a:ext cx="750093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Is There Life Elsewhere in the Universe?</a:t>
            </a:r>
          </a:p>
        </p:txBody>
      </p:sp>
      <p:pic>
        <p:nvPicPr>
          <p:cNvPr id="2055" name="Picture 8" descr="new deposits in a gul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913" y="2349500"/>
            <a:ext cx="46482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7021513" y="3017838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Water </a:t>
            </a:r>
            <a:r>
              <a:rPr lang="en-US" sz="2000" dirty="0"/>
              <a:t>flow on Mars in</a:t>
            </a:r>
          </a:p>
          <a:p>
            <a:r>
              <a:rPr lang="en-US" sz="2000" dirty="0"/>
              <a:t>last few years?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987550" y="438150"/>
            <a:ext cx="581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The Drake Equation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96863" y="1519238"/>
            <a:ext cx="18161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number of technological, intelligent civilizations in the Milky Way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368675" y="1509713"/>
            <a:ext cx="151923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rate at which new stars are formed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432050" y="2097088"/>
            <a:ext cx="411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=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262563" y="1958975"/>
            <a:ext cx="411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868988" y="1520825"/>
            <a:ext cx="15192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fraction of stars having planetary systems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443788" y="193675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004175" y="1487488"/>
            <a:ext cx="181451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average number of habitable planets within those planetary systems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28600" y="4067175"/>
            <a:ext cx="411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08025" y="3746500"/>
            <a:ext cx="17811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fraction of those habitable planets on which life arises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59063" y="4067175"/>
            <a:ext cx="411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128963" y="3778250"/>
            <a:ext cx="17811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fraction of those life-bearing planets on which intelligence evolves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561013" y="3789363"/>
            <a:ext cx="17811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fraction of those planets with intelligent life that develop technological society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105775" y="3811588"/>
            <a:ext cx="178117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FF"/>
                </a:solidFill>
              </a:rPr>
              <a:t>average lifetime of a technological civilization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454900" y="4068763"/>
            <a:ext cx="411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137150" y="4111625"/>
            <a:ext cx="411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>
                <a:solidFill>
                  <a:srgbClr val="00FFFF"/>
                </a:solidFill>
              </a:rPr>
              <a:t>x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07975" y="6229350"/>
            <a:ext cx="93376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Each term is less certain than the preceding one!  Only in last ten years have we addressed the second term.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4" grpId="0"/>
      <p:bldP spid="5135" grpId="0"/>
      <p:bldP spid="5136" grpId="0"/>
      <p:bldP spid="5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458913" y="350838"/>
            <a:ext cx="750093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Is There Life Elsewhere in the Universe?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68338" y="2405063"/>
            <a:ext cx="8745537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- Elements to build cells (C, H, O most important)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- Energy source to make chemical reactions happen to fuel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metabolism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- Liquid medium – water allows organic (C-based) molecules to dissolve and be carried into cells for metabolic reactions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98450" y="1595438"/>
            <a:ext cx="75009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Requirements for Life: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4163" y="5330825"/>
            <a:ext cx="88407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These conditions occurred on Earth, but it's not clear whether life was then inevitable.   Also, how unique are they?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122488" y="6132513"/>
            <a:ext cx="666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182688" y="547688"/>
            <a:ext cx="75517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Urey-Miller Experiment (1953)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46113" y="1420813"/>
            <a:ext cx="90741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Solution of water, methane, CO</a:t>
            </a:r>
            <a:r>
              <a:rPr lang="en-GB" baseline="-25000">
                <a:solidFill>
                  <a:srgbClr val="FFFFFF"/>
                </a:solidFill>
              </a:rPr>
              <a:t>2</a:t>
            </a:r>
            <a:r>
              <a:rPr lang="en-GB">
                <a:solidFill>
                  <a:srgbClr val="FFFFFF"/>
                </a:solidFill>
              </a:rPr>
              <a:t>, ammonia, with electrical discharge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=&gt; amino acids formed (building blocks of proteins, which control metabolism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98500" y="5230813"/>
            <a:ext cx="7551738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Alternative theory: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42950" y="6054725"/>
            <a:ext cx="89598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Organic molecules, maybe even amino acids and nucleotide bases came from comets and meteoroids (a lot of Earth's water may have come from comets)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20713" y="3205163"/>
            <a:ext cx="90741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Later experiments produced nucleotide bases (building blocks of DNA)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Yet to make cell or DNA through such experiments (although some cell-like objects created from mixing amino acids and heat).  Not clear how robust life is and whether it required a fortunate set of accidents.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312" y="1036637"/>
            <a:ext cx="8489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read about Drake Equation and the search for extraterrestrial</a:t>
            </a:r>
          </a:p>
          <a:p>
            <a:r>
              <a:rPr lang="en-US" dirty="0"/>
              <a:t>i</a:t>
            </a:r>
            <a:r>
              <a:rPr lang="en-US" dirty="0" smtClean="0"/>
              <a:t>ntelligence.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6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271713" y="274638"/>
            <a:ext cx="55260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Extrasolar Planets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39713" y="655638"/>
            <a:ext cx="929639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More than 7</a:t>
            </a:r>
            <a:r>
              <a:rPr lang="en-GB" dirty="0" smtClean="0">
                <a:solidFill>
                  <a:srgbClr val="FFFFFF"/>
                </a:solidFill>
              </a:rPr>
              <a:t>00 </a:t>
            </a:r>
            <a:r>
              <a:rPr lang="en-GB" dirty="0">
                <a:solidFill>
                  <a:srgbClr val="FFFFFF"/>
                </a:solidFill>
              </a:rPr>
              <a:t>discovered.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Main technique</a:t>
            </a:r>
            <a:r>
              <a:rPr lang="en-GB" dirty="0">
                <a:solidFill>
                  <a:srgbClr val="FFFFFF"/>
                </a:solidFill>
              </a:rPr>
              <a:t>: detect Doppler Shift due to wobble of star </a:t>
            </a:r>
            <a:r>
              <a:rPr lang="en-GB" dirty="0" smtClean="0">
                <a:solidFill>
                  <a:srgbClr val="FFFFFF"/>
                </a:solidFill>
              </a:rPr>
              <a:t>caused </a:t>
            </a:r>
            <a:r>
              <a:rPr lang="en-GB" dirty="0">
                <a:solidFill>
                  <a:srgbClr val="FFFFFF"/>
                </a:solidFill>
              </a:rPr>
              <a:t>by unseen planet</a:t>
            </a:r>
            <a:r>
              <a:rPr lang="en-GB" dirty="0" smtClean="0">
                <a:solidFill>
                  <a:srgbClr val="FFFFFF"/>
                </a:solidFill>
              </a:rPr>
              <a:t>.  Only one successful when video made.  &gt; 500 found.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44" name="Picture 4" descr="http://ebooks.bfwpub.com/universe8e/figures/8_16_bi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6000"/>
                    </a14:imgEffect>
                  </a14:imgLayer>
                </a14:imgProps>
              </a:ext>
            </a:extLst>
          </a:blip>
          <a:srcRect l="67310"/>
          <a:stretch>
            <a:fillRect/>
          </a:stretch>
        </p:blipFill>
        <p:spPr bwMode="auto">
          <a:xfrm>
            <a:off x="696912" y="2471676"/>
            <a:ext cx="4537631" cy="504196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eso.org/gallery/d/89840-4/phot-15b-09-full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1212" y="1341437"/>
            <a:ext cx="8420100" cy="57355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9712" y="198437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Extrasolar</a:t>
            </a:r>
            <a:r>
              <a:rPr lang="en-US" sz="2800" dirty="0" smtClean="0"/>
              <a:t> planet as low as 1.9 – 3 Earth masses found  – April 2009.  Using Doppler shift technique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0713" y="198437"/>
            <a:ext cx="8001000" cy="465519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defTabSz="914305">
              <a:buClr>
                <a:srgbClr val="000000"/>
              </a:buClr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</a:tabLst>
            </a:pPr>
            <a:r>
              <a:rPr lang="en-GB" u="sng" dirty="0">
                <a:solidFill>
                  <a:srgbClr val="FFFFFF"/>
                </a:solidFill>
              </a:rPr>
              <a:t>Second technique</a:t>
            </a:r>
            <a:r>
              <a:rPr lang="en-GB" dirty="0">
                <a:solidFill>
                  <a:srgbClr val="FFFFFF"/>
                </a:solidFill>
              </a:rPr>
              <a:t>: detect eclipse of planet.  Over 200 found.</a:t>
            </a:r>
          </a:p>
        </p:txBody>
      </p:sp>
      <p:pic>
        <p:nvPicPr>
          <p:cNvPr id="4098" name="Picture 2" descr="http://ebooks.bfwpub.com/universe9e/figures/8_18_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" y="938064"/>
            <a:ext cx="10065351" cy="662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kepler.nasa.gov/media/images/KeplerPoster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22282" y="1341437"/>
            <a:ext cx="7956630" cy="61910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3512" y="198437"/>
            <a:ext cx="968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Kepler mission.   </a:t>
            </a:r>
            <a:r>
              <a:rPr lang="en-US" dirty="0" smtClean="0"/>
              <a:t>Launched March 2009.  Several years of data – still being analyzed.  Detected </a:t>
            </a:r>
            <a:r>
              <a:rPr lang="en-US" dirty="0" smtClean="0"/>
              <a:t>eclipses.  Yields only radii, not </a:t>
            </a:r>
            <a:r>
              <a:rPr lang="en-US" dirty="0" smtClean="0"/>
              <a:t>masses.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Kepler-22b System 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2" y="1417637"/>
            <a:ext cx="7143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2712" y="350837"/>
            <a:ext cx="7575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 5, 2011: </a:t>
            </a:r>
            <a:r>
              <a:rPr lang="en-US" dirty="0" err="1" smtClean="0"/>
              <a:t>Kepler</a:t>
            </a:r>
            <a:r>
              <a:rPr lang="en-US" dirty="0" smtClean="0"/>
              <a:t> finds planet with R=2.4R</a:t>
            </a:r>
            <a:r>
              <a:rPr lang="en-US" baseline="-25000" dirty="0" smtClean="0"/>
              <a:t>Earth</a:t>
            </a:r>
            <a:r>
              <a:rPr lang="en-US" dirty="0" smtClean="0"/>
              <a:t> in star’s</a:t>
            </a:r>
          </a:p>
          <a:p>
            <a:r>
              <a:rPr lang="en-US" dirty="0"/>
              <a:t>h</a:t>
            </a:r>
            <a:r>
              <a:rPr lang="en-US" dirty="0" smtClean="0"/>
              <a:t>abitable zone.  Mass unknown.  Solid or gas/liquid?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6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512" y="350837"/>
            <a:ext cx="725011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u="sng" dirty="0" smtClean="0">
                <a:solidFill>
                  <a:srgbClr val="FFFFFF"/>
                </a:solidFill>
              </a:rPr>
              <a:t>Third technique</a:t>
            </a:r>
            <a:r>
              <a:rPr lang="en-GB" dirty="0" smtClean="0">
                <a:solidFill>
                  <a:srgbClr val="FFFFFF"/>
                </a:solidFill>
              </a:rPr>
              <a:t>: direct imaging of planet.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29 found.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Others...</a:t>
            </a:r>
            <a:endParaRPr lang="en-US" dirty="0"/>
          </a:p>
        </p:txBody>
      </p:sp>
      <p:pic>
        <p:nvPicPr>
          <p:cNvPr id="3" name="Picture 2" descr="http://science.nasa.gov/headlines/y2008/images/fomalhaut/289899main_fomalhaut_actual_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 contras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512" y="1176923"/>
            <a:ext cx="6934200" cy="5545333"/>
          </a:xfrm>
          <a:prstGeom prst="rect">
            <a:avLst/>
          </a:prstGeom>
          <a:noFill/>
        </p:spPr>
      </p:pic>
      <p:pic>
        <p:nvPicPr>
          <p:cNvPr id="1026" name="Picture 2" descr="http://newsroom.ucla.edu/portal/ucla/artwork/8/6/4/4/6/186446/Benjamin_Zuckerman_HR_8799_planets_image_Dec._2010_-prv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7" y="350837"/>
            <a:ext cx="34385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2112" y="3905656"/>
            <a:ext cx="930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HR 8799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exoplanet.eu/graph_correl.php?Global_Language=en&amp;catPlanet%5b%5d=1&amp;catPlanet%5b%5d=2&amp;catPlanet%5b%5d=4&amp;catPlanet%5b%5d=6&amp;catPlanet%5b%5d=7&amp;catPlanet%5b%5d=8&amp;obs1=plAxis&amp;obs2=plMass&amp;scalex=lin&amp;scaley=lin&amp;minx=&amp;miny=&amp;maxx=6&amp;maxy=23&amp;resol=600&amp;grille=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" y="990202"/>
            <a:ext cx="8088312" cy="60662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712" y="705643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59512" y="705643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V="1">
            <a:off x="1992313" y="6827836"/>
            <a:ext cx="457199" cy="1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469312" y="576103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Jupiter Mass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63340" y="3703637"/>
            <a:ext cx="161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Jupiter Masses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rot="10800000">
            <a:off x="7707312" y="6218237"/>
            <a:ext cx="761682" cy="223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6200000" flipV="1">
            <a:off x="6564313" y="6904036"/>
            <a:ext cx="457199" cy="1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7707312" y="4237037"/>
            <a:ext cx="761682" cy="223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92112" y="122237"/>
            <a:ext cx="8877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planets found are more massive than Jupiter – many are closer to</a:t>
            </a:r>
          </a:p>
          <a:p>
            <a:r>
              <a:rPr lang="en-US" dirty="0" smtClean="0"/>
              <a:t>star than 1 AU (“hot </a:t>
            </a:r>
            <a:r>
              <a:rPr lang="en-US" dirty="0" err="1" smtClean="0"/>
              <a:t>Jupiters</a:t>
            </a:r>
            <a:r>
              <a:rPr lang="en-US" dirty="0" smtClean="0"/>
              <a:t>”)!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522B-E6BE-4932-B402-5338FEA909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16726</TotalTime>
  <Words>582</Words>
  <Application>Microsoft Office PowerPoint</Application>
  <PresentationFormat>Custom</PresentationFormat>
  <Paragraphs>99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StarSymbol</vt:lpstr>
      <vt:lpstr>Times</vt:lpstr>
      <vt:lpstr>Times New Roman</vt:lpstr>
      <vt:lpstr>Default Design</vt:lpstr>
      <vt:lpstr>Interested in majoring (or minoring) in physics or astronomy?  Ask me how!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 to me about majoring in physics or astronomy!</dc:title>
  <cp:lastModifiedBy>Rich</cp:lastModifiedBy>
  <cp:revision>42</cp:revision>
  <dcterms:modified xsi:type="dcterms:W3CDTF">2015-07-23T20:25:30Z</dcterms:modified>
</cp:coreProperties>
</file>