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0080625" cy="7559675"/>
  <p:notesSz cx="7315200" cy="9601200"/>
  <p:defaultTextStyle>
    <a:defPPr>
      <a:defRPr lang="en-GB"/>
    </a:defPPr>
    <a:lvl1pPr algn="l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D8E7EE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90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659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64437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76F108B-FEDA-4C62-AE72-7F53E2048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kdhillon.staff.shef.ac.uk/seminars/lives_of_binary_stars/titl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stro.cornell.edu/academics/courses/astro1101/java/parallax/parallax.htm" TargetMode="External"/><Relationship Id="rId5" Type="http://schemas.openxmlformats.org/officeDocument/2006/relationships/hyperlink" Target="http://astrosun2.astro.cornell.edu/academics/courses/astro101/herter/java/parallax/parallax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2727325" y="352425"/>
            <a:ext cx="47037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Measuring the Stars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68312" y="960437"/>
            <a:ext cx="509746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How big are stars?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How far </a:t>
            </a:r>
            <a:r>
              <a:rPr lang="en-GB" dirty="0" smtClean="0">
                <a:solidFill>
                  <a:srgbClr val="FFFFFF"/>
                </a:solidFill>
              </a:rPr>
              <a:t>away?</a:t>
            </a: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How </a:t>
            </a:r>
            <a:r>
              <a:rPr lang="en-GB" dirty="0" smtClean="0">
                <a:solidFill>
                  <a:srgbClr val="FFFFFF"/>
                </a:solidFill>
              </a:rPr>
              <a:t>luminous?</a:t>
            </a: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How hot?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How old, and how much longer to </a:t>
            </a:r>
            <a:r>
              <a:rPr lang="en-GB" dirty="0" smtClean="0">
                <a:solidFill>
                  <a:srgbClr val="FFFFFF"/>
                </a:solidFill>
              </a:rPr>
              <a:t>live?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C</a:t>
            </a:r>
            <a:r>
              <a:rPr lang="en-GB" dirty="0" smtClean="0">
                <a:solidFill>
                  <a:srgbClr val="FFFFFF"/>
                </a:solidFill>
              </a:rPr>
              <a:t>hemical </a:t>
            </a:r>
            <a:r>
              <a:rPr lang="en-GB" dirty="0">
                <a:solidFill>
                  <a:srgbClr val="FFFFFF"/>
                </a:solidFill>
              </a:rPr>
              <a:t>composition?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How are they moving?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Are they isolated or in clusters?</a:t>
            </a:r>
          </a:p>
        </p:txBody>
      </p:sp>
      <p:pic>
        <p:nvPicPr>
          <p:cNvPr id="1029" name="Picture 7" descr="Star Cluster NGC 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2" y="4084637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orionconstellation"/>
          <p:cNvPicPr>
            <a:picLocks noChangeAspect="1" noChangeArrowheads="1"/>
          </p:cNvPicPr>
          <p:nvPr/>
        </p:nvPicPr>
        <p:blipFill>
          <a:blip r:embed="rId4"/>
          <a:srcRect l="8200" t="12960" r="31162" b="4320"/>
          <a:stretch>
            <a:fillRect/>
          </a:stretch>
        </p:blipFill>
        <p:spPr bwMode="auto">
          <a:xfrm>
            <a:off x="5726112" y="1112837"/>
            <a:ext cx="3904609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720850" y="238124"/>
            <a:ext cx="65468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00"/>
                </a:solidFill>
              </a:rPr>
              <a:t>The Wide Range of Stellar Sizes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lum bright="22000" contrast="22000"/>
          </a:blip>
          <a:srcRect/>
          <a:stretch>
            <a:fillRect/>
          </a:stretch>
        </p:blipFill>
        <p:spPr bwMode="auto">
          <a:xfrm>
            <a:off x="1382712" y="699797"/>
            <a:ext cx="7086600" cy="679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332038" y="454025"/>
            <a:ext cx="5380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How Massive are Stars?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0850" y="1460500"/>
            <a:ext cx="835977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1. </a:t>
            </a:r>
            <a:r>
              <a:rPr lang="en-GB" u="sng">
                <a:solidFill>
                  <a:srgbClr val="FFFFFF"/>
                </a:solidFill>
              </a:rPr>
              <a:t>Binary Stars</a:t>
            </a:r>
            <a:r>
              <a:rPr lang="en-GB">
                <a:solidFill>
                  <a:srgbClr val="FFFFFF"/>
                </a:solidFill>
              </a:rPr>
              <a:t>.    Orbit properties (period, separation) depend on masses of two stars.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2. </a:t>
            </a:r>
            <a:r>
              <a:rPr lang="en-GB" u="sng">
                <a:solidFill>
                  <a:srgbClr val="FFFFFF"/>
                </a:solidFill>
              </a:rPr>
              <a:t>Theory of stellar structure and evolution</a:t>
            </a:r>
            <a:r>
              <a:rPr lang="en-GB">
                <a:solidFill>
                  <a:srgbClr val="FFFFFF"/>
                </a:solidFill>
              </a:rPr>
              <a:t>.  Tells how spectrum and color of star depend on mass.</a:t>
            </a:r>
          </a:p>
        </p:txBody>
      </p:sp>
      <p:pic>
        <p:nvPicPr>
          <p:cNvPr id="11268" name="Picture 5" descr="binary_movi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1513" y="2408238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799" y="2713037"/>
            <a:ext cx="3516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Animation of a “visual binary”</a:t>
            </a:r>
            <a:endParaRPr lang="en-US" sz="2000" dirty="0"/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8274056" y="3627438"/>
            <a:ext cx="112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 if video</a:t>
            </a:r>
          </a:p>
          <a:p>
            <a:r>
              <a:rPr lang="en-US" sz="1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oesn’t work</a:t>
            </a:r>
            <a:endParaRPr lang="en-US" sz="1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1300163"/>
            <a:ext cx="47244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2188" y="334963"/>
            <a:ext cx="824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Hertzsprung-Russell (H-R) Diagram</a:t>
            </a: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3913188" y="1731963"/>
            <a:ext cx="3371850" cy="3582987"/>
          </a:xfrm>
          <a:prstGeom prst="roundRect">
            <a:avLst>
              <a:gd name="adj" fmla="val 46"/>
            </a:avLst>
          </a:prstGeom>
          <a:solidFill>
            <a:srgbClr val="D8E7E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021512" y="5151437"/>
            <a:ext cx="228600" cy="304800"/>
          </a:xfrm>
          <a:prstGeom prst="roundRect">
            <a:avLst>
              <a:gd name="adj" fmla="val 46"/>
            </a:avLst>
          </a:prstGeom>
          <a:solidFill>
            <a:srgbClr val="D8E7E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1300163"/>
            <a:ext cx="47244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3893184" y="1716088"/>
            <a:ext cx="3429000" cy="3770312"/>
          </a:xfrm>
          <a:prstGeom prst="roundRect">
            <a:avLst>
              <a:gd name="adj" fmla="val 46"/>
            </a:avLst>
          </a:prstGeom>
          <a:solidFill>
            <a:srgbClr val="D8E7E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17"/>
          <p:cNvSpPr>
            <a:spLocks noChangeArrowheads="1"/>
          </p:cNvSpPr>
          <p:nvPr/>
        </p:nvSpPr>
        <p:spPr bwMode="auto">
          <a:xfrm>
            <a:off x="4659313" y="256063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33"/>
          <p:cNvSpPr>
            <a:spLocks noChangeArrowheads="1"/>
          </p:cNvSpPr>
          <p:nvPr/>
        </p:nvSpPr>
        <p:spPr bwMode="auto">
          <a:xfrm rot="2326782">
            <a:off x="5878511" y="2332037"/>
            <a:ext cx="785813" cy="947738"/>
          </a:xfrm>
          <a:custGeom>
            <a:avLst/>
            <a:gdLst>
              <a:gd name="T0" fmla="*/ 425 w 2481"/>
              <a:gd name="T1" fmla="*/ 151 h 2888"/>
              <a:gd name="T2" fmla="*/ 40 w 2481"/>
              <a:gd name="T3" fmla="*/ 1173 h 2888"/>
              <a:gd name="T4" fmla="*/ 425 w 2481"/>
              <a:gd name="T5" fmla="*/ 2165 h 2888"/>
              <a:gd name="T6" fmla="*/ 1323 w 2481"/>
              <a:gd name="T7" fmla="*/ 2826 h 2888"/>
              <a:gd name="T8" fmla="*/ 2253 w 2481"/>
              <a:gd name="T9" fmla="*/ 2285 h 2888"/>
              <a:gd name="T10" fmla="*/ 2413 w 2481"/>
              <a:gd name="T11" fmla="*/ 1263 h 2888"/>
              <a:gd name="T12" fmla="*/ 1707 w 2481"/>
              <a:gd name="T13" fmla="*/ 271 h 2888"/>
              <a:gd name="T14" fmla="*/ 713 w 2481"/>
              <a:gd name="T15" fmla="*/ 0 h 2888"/>
              <a:gd name="T16" fmla="*/ 393 w 2481"/>
              <a:gd name="T17" fmla="*/ 121 h 2888"/>
              <a:gd name="T18" fmla="*/ 425 w 2481"/>
              <a:gd name="T19" fmla="*/ 151 h 2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81"/>
              <a:gd name="T31" fmla="*/ 0 h 2888"/>
              <a:gd name="T32" fmla="*/ 2481 w 2481"/>
              <a:gd name="T33" fmla="*/ 2888 h 28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81" h="2888">
                <a:moveTo>
                  <a:pt x="425" y="151"/>
                </a:moveTo>
                <a:cubicBezTo>
                  <a:pt x="17" y="356"/>
                  <a:pt x="80" y="812"/>
                  <a:pt x="40" y="1173"/>
                </a:cubicBezTo>
                <a:cubicBezTo>
                  <a:pt x="0" y="1538"/>
                  <a:pt x="249" y="1853"/>
                  <a:pt x="425" y="2165"/>
                </a:cubicBezTo>
                <a:cubicBezTo>
                  <a:pt x="624" y="2517"/>
                  <a:pt x="951" y="2765"/>
                  <a:pt x="1323" y="2826"/>
                </a:cubicBezTo>
                <a:cubicBezTo>
                  <a:pt x="1695" y="2887"/>
                  <a:pt x="2063" y="2642"/>
                  <a:pt x="2253" y="2285"/>
                </a:cubicBezTo>
                <a:cubicBezTo>
                  <a:pt x="2428" y="1955"/>
                  <a:pt x="2480" y="1600"/>
                  <a:pt x="2413" y="1263"/>
                </a:cubicBezTo>
                <a:cubicBezTo>
                  <a:pt x="2332" y="855"/>
                  <a:pt x="2028" y="525"/>
                  <a:pt x="1707" y="271"/>
                </a:cubicBezTo>
                <a:cubicBezTo>
                  <a:pt x="1420" y="44"/>
                  <a:pt x="1054" y="33"/>
                  <a:pt x="713" y="0"/>
                </a:cubicBezTo>
                <a:lnTo>
                  <a:pt x="393" y="121"/>
                </a:lnTo>
                <a:lnTo>
                  <a:pt x="425" y="151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4"/>
          <p:cNvSpPr>
            <a:spLocks noChangeArrowheads="1"/>
          </p:cNvSpPr>
          <p:nvPr/>
        </p:nvSpPr>
        <p:spPr bwMode="auto">
          <a:xfrm>
            <a:off x="7059612" y="4684077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5"/>
          <p:cNvSpPr>
            <a:spLocks noChangeArrowheads="1"/>
          </p:cNvSpPr>
          <p:nvPr/>
        </p:nvSpPr>
        <p:spPr bwMode="auto">
          <a:xfrm>
            <a:off x="4070350" y="158908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6"/>
          <p:cNvSpPr>
            <a:spLocks noChangeArrowheads="1"/>
          </p:cNvSpPr>
          <p:nvPr/>
        </p:nvSpPr>
        <p:spPr bwMode="auto">
          <a:xfrm>
            <a:off x="6864350" y="424180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7"/>
          <p:cNvSpPr>
            <a:spLocks noChangeArrowheads="1"/>
          </p:cNvSpPr>
          <p:nvPr/>
        </p:nvSpPr>
        <p:spPr bwMode="auto">
          <a:xfrm>
            <a:off x="6656388" y="416560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8"/>
          <p:cNvSpPr>
            <a:spLocks noChangeArrowheads="1"/>
          </p:cNvSpPr>
          <p:nvPr/>
        </p:nvSpPr>
        <p:spPr bwMode="auto">
          <a:xfrm>
            <a:off x="6702425" y="4035425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9"/>
          <p:cNvSpPr>
            <a:spLocks noChangeArrowheads="1"/>
          </p:cNvSpPr>
          <p:nvPr/>
        </p:nvSpPr>
        <p:spPr bwMode="auto">
          <a:xfrm>
            <a:off x="6921500" y="445770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0"/>
          <p:cNvSpPr>
            <a:spLocks noChangeArrowheads="1"/>
          </p:cNvSpPr>
          <p:nvPr/>
        </p:nvSpPr>
        <p:spPr bwMode="auto">
          <a:xfrm>
            <a:off x="6985793" y="4352925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1"/>
          <p:cNvSpPr>
            <a:spLocks noChangeArrowheads="1"/>
          </p:cNvSpPr>
          <p:nvPr/>
        </p:nvSpPr>
        <p:spPr bwMode="auto">
          <a:xfrm>
            <a:off x="6551613" y="3863975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2"/>
          <p:cNvSpPr>
            <a:spLocks noChangeArrowheads="1"/>
          </p:cNvSpPr>
          <p:nvPr/>
        </p:nvSpPr>
        <p:spPr bwMode="auto">
          <a:xfrm>
            <a:off x="6240463" y="379730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3"/>
          <p:cNvSpPr>
            <a:spLocks noChangeArrowheads="1"/>
          </p:cNvSpPr>
          <p:nvPr/>
        </p:nvSpPr>
        <p:spPr bwMode="auto">
          <a:xfrm>
            <a:off x="5940425" y="3592513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4"/>
          <p:cNvSpPr>
            <a:spLocks noChangeArrowheads="1"/>
          </p:cNvSpPr>
          <p:nvPr/>
        </p:nvSpPr>
        <p:spPr bwMode="auto">
          <a:xfrm>
            <a:off x="5524500" y="338613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Oval 15"/>
          <p:cNvSpPr>
            <a:spLocks noChangeArrowheads="1"/>
          </p:cNvSpPr>
          <p:nvPr/>
        </p:nvSpPr>
        <p:spPr bwMode="auto">
          <a:xfrm>
            <a:off x="5116513" y="309403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6792913" y="4419283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Freeform 32"/>
          <p:cNvSpPr>
            <a:spLocks noChangeArrowheads="1"/>
          </p:cNvSpPr>
          <p:nvPr/>
        </p:nvSpPr>
        <p:spPr bwMode="auto">
          <a:xfrm>
            <a:off x="3954463" y="1341438"/>
            <a:ext cx="3552825" cy="3581400"/>
          </a:xfrm>
          <a:custGeom>
            <a:avLst/>
            <a:gdLst>
              <a:gd name="T0" fmla="*/ 0 w 9871"/>
              <a:gd name="T1" fmla="*/ 676 h 9950"/>
              <a:gd name="T2" fmla="*/ 770 w 9871"/>
              <a:gd name="T3" fmla="*/ 1758 h 9950"/>
              <a:gd name="T4" fmla="*/ 898 w 9871"/>
              <a:gd name="T5" fmla="*/ 2750 h 9950"/>
              <a:gd name="T6" fmla="*/ 1444 w 9871"/>
              <a:gd name="T7" fmla="*/ 3772 h 9950"/>
              <a:gd name="T8" fmla="*/ 2213 w 9871"/>
              <a:gd name="T9" fmla="*/ 4734 h 9950"/>
              <a:gd name="T10" fmla="*/ 3143 w 9871"/>
              <a:gd name="T11" fmla="*/ 5757 h 9950"/>
              <a:gd name="T12" fmla="*/ 4202 w 9871"/>
              <a:gd name="T13" fmla="*/ 6569 h 9950"/>
              <a:gd name="T14" fmla="*/ 5324 w 9871"/>
              <a:gd name="T15" fmla="*/ 7350 h 9950"/>
              <a:gd name="T16" fmla="*/ 6350 w 9871"/>
              <a:gd name="T17" fmla="*/ 7982 h 9950"/>
              <a:gd name="T18" fmla="*/ 7473 w 9871"/>
              <a:gd name="T19" fmla="*/ 8944 h 9950"/>
              <a:gd name="T20" fmla="*/ 8435 w 9871"/>
              <a:gd name="T21" fmla="*/ 9695 h 9950"/>
              <a:gd name="T22" fmla="*/ 9461 w 9871"/>
              <a:gd name="T23" fmla="*/ 9695 h 9950"/>
              <a:gd name="T24" fmla="*/ 9814 w 9871"/>
              <a:gd name="T25" fmla="*/ 8703 h 9950"/>
              <a:gd name="T26" fmla="*/ 9333 w 9871"/>
              <a:gd name="T27" fmla="*/ 7711 h 9950"/>
              <a:gd name="T28" fmla="*/ 8339 w 9871"/>
              <a:gd name="T29" fmla="*/ 6869 h 9950"/>
              <a:gd name="T30" fmla="*/ 7345 w 9871"/>
              <a:gd name="T31" fmla="*/ 6268 h 9950"/>
              <a:gd name="T32" fmla="*/ 6222 w 9871"/>
              <a:gd name="T33" fmla="*/ 5727 h 9950"/>
              <a:gd name="T34" fmla="*/ 5003 w 9871"/>
              <a:gd name="T35" fmla="*/ 5065 h 9950"/>
              <a:gd name="T36" fmla="*/ 3881 w 9871"/>
              <a:gd name="T37" fmla="*/ 4223 h 9950"/>
              <a:gd name="T38" fmla="*/ 3079 w 9871"/>
              <a:gd name="T39" fmla="*/ 3261 h 9950"/>
              <a:gd name="T40" fmla="*/ 2438 w 9871"/>
              <a:gd name="T41" fmla="*/ 2239 h 9950"/>
              <a:gd name="T42" fmla="*/ 1732 w 9871"/>
              <a:gd name="T43" fmla="*/ 1217 h 9950"/>
              <a:gd name="T44" fmla="*/ 866 w 9871"/>
              <a:gd name="T45" fmla="*/ 435 h 9950"/>
              <a:gd name="T46" fmla="*/ 0 w 9871"/>
              <a:gd name="T47" fmla="*/ 585 h 9950"/>
              <a:gd name="T48" fmla="*/ 33 w 9871"/>
              <a:gd name="T49" fmla="*/ 615 h 9950"/>
              <a:gd name="T50" fmla="*/ 0 w 9871"/>
              <a:gd name="T51" fmla="*/ 676 h 99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871"/>
              <a:gd name="T79" fmla="*/ 0 h 9950"/>
              <a:gd name="T80" fmla="*/ 9871 w 9871"/>
              <a:gd name="T81" fmla="*/ 9950 h 99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871" h="9950">
                <a:moveTo>
                  <a:pt x="0" y="676"/>
                </a:moveTo>
                <a:cubicBezTo>
                  <a:pt x="174" y="1103"/>
                  <a:pt x="676" y="1277"/>
                  <a:pt x="770" y="1758"/>
                </a:cubicBezTo>
                <a:cubicBezTo>
                  <a:pt x="835" y="2091"/>
                  <a:pt x="739" y="2426"/>
                  <a:pt x="898" y="2750"/>
                </a:cubicBezTo>
                <a:cubicBezTo>
                  <a:pt x="1069" y="3098"/>
                  <a:pt x="1298" y="3414"/>
                  <a:pt x="1444" y="3772"/>
                </a:cubicBezTo>
                <a:cubicBezTo>
                  <a:pt x="1601" y="4159"/>
                  <a:pt x="1900" y="4461"/>
                  <a:pt x="2213" y="4734"/>
                </a:cubicBezTo>
                <a:cubicBezTo>
                  <a:pt x="2560" y="5036"/>
                  <a:pt x="2808" y="5439"/>
                  <a:pt x="3143" y="5757"/>
                </a:cubicBezTo>
                <a:cubicBezTo>
                  <a:pt x="3464" y="6061"/>
                  <a:pt x="3811" y="6347"/>
                  <a:pt x="4202" y="6569"/>
                </a:cubicBezTo>
                <a:cubicBezTo>
                  <a:pt x="4597" y="6793"/>
                  <a:pt x="4922" y="7134"/>
                  <a:pt x="5324" y="7350"/>
                </a:cubicBezTo>
                <a:cubicBezTo>
                  <a:pt x="5683" y="7543"/>
                  <a:pt x="6008" y="7772"/>
                  <a:pt x="6350" y="7982"/>
                </a:cubicBezTo>
                <a:cubicBezTo>
                  <a:pt x="6770" y="8241"/>
                  <a:pt x="7195" y="8537"/>
                  <a:pt x="7473" y="8944"/>
                </a:cubicBezTo>
                <a:cubicBezTo>
                  <a:pt x="7724" y="9311"/>
                  <a:pt x="8081" y="9488"/>
                  <a:pt x="8435" y="9695"/>
                </a:cubicBezTo>
                <a:cubicBezTo>
                  <a:pt x="8729" y="9866"/>
                  <a:pt x="9177" y="9949"/>
                  <a:pt x="9461" y="9695"/>
                </a:cubicBezTo>
                <a:cubicBezTo>
                  <a:pt x="9734" y="9451"/>
                  <a:pt x="9765" y="9049"/>
                  <a:pt x="9814" y="8703"/>
                </a:cubicBezTo>
                <a:cubicBezTo>
                  <a:pt x="9870" y="8313"/>
                  <a:pt x="9610" y="7952"/>
                  <a:pt x="9333" y="7711"/>
                </a:cubicBezTo>
                <a:cubicBezTo>
                  <a:pt x="9006" y="7426"/>
                  <a:pt x="8707" y="7115"/>
                  <a:pt x="8339" y="6869"/>
                </a:cubicBezTo>
                <a:cubicBezTo>
                  <a:pt x="8013" y="6652"/>
                  <a:pt x="7690" y="6439"/>
                  <a:pt x="7345" y="6268"/>
                </a:cubicBezTo>
                <a:cubicBezTo>
                  <a:pt x="6973" y="6084"/>
                  <a:pt x="6579" y="5937"/>
                  <a:pt x="6222" y="5727"/>
                </a:cubicBezTo>
                <a:cubicBezTo>
                  <a:pt x="5823" y="5492"/>
                  <a:pt x="5388" y="5318"/>
                  <a:pt x="5003" y="5065"/>
                </a:cubicBezTo>
                <a:cubicBezTo>
                  <a:pt x="4611" y="4807"/>
                  <a:pt x="4229" y="4548"/>
                  <a:pt x="3881" y="4223"/>
                </a:cubicBezTo>
                <a:cubicBezTo>
                  <a:pt x="3571" y="3933"/>
                  <a:pt x="3314" y="3604"/>
                  <a:pt x="3079" y="3261"/>
                </a:cubicBezTo>
                <a:cubicBezTo>
                  <a:pt x="2851" y="2928"/>
                  <a:pt x="2694" y="2562"/>
                  <a:pt x="2438" y="2239"/>
                </a:cubicBezTo>
                <a:cubicBezTo>
                  <a:pt x="2180" y="1914"/>
                  <a:pt x="1920" y="1592"/>
                  <a:pt x="1732" y="1217"/>
                </a:cubicBezTo>
                <a:cubicBezTo>
                  <a:pt x="1557" y="868"/>
                  <a:pt x="1250" y="570"/>
                  <a:pt x="866" y="435"/>
                </a:cubicBezTo>
                <a:cubicBezTo>
                  <a:pt x="608" y="345"/>
                  <a:pt x="14" y="0"/>
                  <a:pt x="0" y="585"/>
                </a:cubicBezTo>
                <a:lnTo>
                  <a:pt x="33" y="615"/>
                </a:lnTo>
                <a:lnTo>
                  <a:pt x="0" y="676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36"/>
          <p:cNvSpPr txBox="1">
            <a:spLocks noChangeArrowheads="1"/>
          </p:cNvSpPr>
          <p:nvPr/>
        </p:nvSpPr>
        <p:spPr bwMode="auto">
          <a:xfrm>
            <a:off x="8158162" y="4387850"/>
            <a:ext cx="1835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Main </a:t>
            </a:r>
            <a:r>
              <a:rPr lang="en-GB" sz="2000" dirty="0" smtClean="0">
                <a:solidFill>
                  <a:srgbClr val="FFFFFF"/>
                </a:solidFill>
              </a:rPr>
              <a:t>Sequence</a:t>
            </a:r>
          </a:p>
        </p:txBody>
      </p:sp>
      <p:sp>
        <p:nvSpPr>
          <p:cNvPr id="13334" name="Line 40"/>
          <p:cNvSpPr>
            <a:spLocks noChangeShapeType="1"/>
          </p:cNvSpPr>
          <p:nvPr/>
        </p:nvSpPr>
        <p:spPr bwMode="auto">
          <a:xfrm flipH="1">
            <a:off x="7554913" y="4587875"/>
            <a:ext cx="476250" cy="15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Oval 18"/>
          <p:cNvSpPr>
            <a:spLocks noChangeArrowheads="1"/>
          </p:cNvSpPr>
          <p:nvPr/>
        </p:nvSpPr>
        <p:spPr bwMode="auto">
          <a:xfrm>
            <a:off x="4860925" y="4659313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Oval 20"/>
          <p:cNvSpPr>
            <a:spLocks noChangeArrowheads="1"/>
          </p:cNvSpPr>
          <p:nvPr/>
        </p:nvSpPr>
        <p:spPr bwMode="auto">
          <a:xfrm>
            <a:off x="5773738" y="5038725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1"/>
          <p:cNvSpPr>
            <a:spLocks noChangeArrowheads="1"/>
          </p:cNvSpPr>
          <p:nvPr/>
        </p:nvSpPr>
        <p:spPr bwMode="auto">
          <a:xfrm>
            <a:off x="5334000" y="480060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3"/>
          <p:cNvSpPr>
            <a:spLocks noChangeArrowheads="1"/>
          </p:cNvSpPr>
          <p:nvPr/>
        </p:nvSpPr>
        <p:spPr bwMode="auto">
          <a:xfrm>
            <a:off x="6176963" y="262413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Oval 24"/>
          <p:cNvSpPr>
            <a:spLocks noChangeArrowheads="1"/>
          </p:cNvSpPr>
          <p:nvPr/>
        </p:nvSpPr>
        <p:spPr bwMode="auto">
          <a:xfrm>
            <a:off x="6243637" y="2789237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Oval 25"/>
          <p:cNvSpPr>
            <a:spLocks noChangeArrowheads="1"/>
          </p:cNvSpPr>
          <p:nvPr/>
        </p:nvSpPr>
        <p:spPr bwMode="auto">
          <a:xfrm>
            <a:off x="6396037" y="2544762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Oval 27"/>
          <p:cNvSpPr>
            <a:spLocks noChangeArrowheads="1"/>
          </p:cNvSpPr>
          <p:nvPr/>
        </p:nvSpPr>
        <p:spPr bwMode="auto">
          <a:xfrm>
            <a:off x="5449888" y="1874837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Oval 28"/>
          <p:cNvSpPr>
            <a:spLocks noChangeArrowheads="1"/>
          </p:cNvSpPr>
          <p:nvPr/>
        </p:nvSpPr>
        <p:spPr bwMode="auto">
          <a:xfrm>
            <a:off x="5865813" y="185578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Oval 29"/>
          <p:cNvSpPr>
            <a:spLocks noChangeArrowheads="1"/>
          </p:cNvSpPr>
          <p:nvPr/>
        </p:nvSpPr>
        <p:spPr bwMode="auto">
          <a:xfrm>
            <a:off x="6257925" y="1858962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Oval 30"/>
          <p:cNvSpPr>
            <a:spLocks noChangeArrowheads="1"/>
          </p:cNvSpPr>
          <p:nvPr/>
        </p:nvSpPr>
        <p:spPr bwMode="auto">
          <a:xfrm>
            <a:off x="6107113" y="2981325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Freeform 31"/>
          <p:cNvSpPr>
            <a:spLocks noChangeArrowheads="1"/>
          </p:cNvSpPr>
          <p:nvPr/>
        </p:nvSpPr>
        <p:spPr bwMode="auto">
          <a:xfrm>
            <a:off x="4670425" y="4398963"/>
            <a:ext cx="1387475" cy="1123950"/>
          </a:xfrm>
          <a:custGeom>
            <a:avLst/>
            <a:gdLst>
              <a:gd name="T0" fmla="*/ 206 w 3852"/>
              <a:gd name="T1" fmla="*/ 888 h 3122"/>
              <a:gd name="T2" fmla="*/ 1136 w 3852"/>
              <a:gd name="T3" fmla="*/ 1910 h 3122"/>
              <a:gd name="T4" fmla="*/ 2130 w 3852"/>
              <a:gd name="T5" fmla="*/ 2511 h 3122"/>
              <a:gd name="T6" fmla="*/ 3220 w 3852"/>
              <a:gd name="T7" fmla="*/ 2962 h 3122"/>
              <a:gd name="T8" fmla="*/ 3637 w 3852"/>
              <a:gd name="T9" fmla="*/ 2241 h 3122"/>
              <a:gd name="T10" fmla="*/ 2867 w 3852"/>
              <a:gd name="T11" fmla="*/ 1249 h 3122"/>
              <a:gd name="T12" fmla="*/ 1873 w 3852"/>
              <a:gd name="T13" fmla="*/ 738 h 3122"/>
              <a:gd name="T14" fmla="*/ 879 w 3852"/>
              <a:gd name="T15" fmla="*/ 287 h 3122"/>
              <a:gd name="T16" fmla="*/ 109 w 3852"/>
              <a:gd name="T17" fmla="*/ 587 h 3122"/>
              <a:gd name="T18" fmla="*/ 206 w 3852"/>
              <a:gd name="T19" fmla="*/ 798 h 3122"/>
              <a:gd name="T20" fmla="*/ 206 w 3852"/>
              <a:gd name="T21" fmla="*/ 888 h 31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52"/>
              <a:gd name="T34" fmla="*/ 0 h 3122"/>
              <a:gd name="T35" fmla="*/ 3852 w 3852"/>
              <a:gd name="T36" fmla="*/ 3122 h 31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52" h="3122">
                <a:moveTo>
                  <a:pt x="206" y="888"/>
                </a:moveTo>
                <a:cubicBezTo>
                  <a:pt x="411" y="1312"/>
                  <a:pt x="791" y="1606"/>
                  <a:pt x="1136" y="1910"/>
                </a:cubicBezTo>
                <a:cubicBezTo>
                  <a:pt x="1429" y="2168"/>
                  <a:pt x="1796" y="2314"/>
                  <a:pt x="2130" y="2511"/>
                </a:cubicBezTo>
                <a:cubicBezTo>
                  <a:pt x="2479" y="2717"/>
                  <a:pt x="2852" y="2806"/>
                  <a:pt x="3220" y="2962"/>
                </a:cubicBezTo>
                <a:cubicBezTo>
                  <a:pt x="3594" y="3121"/>
                  <a:pt x="3851" y="2560"/>
                  <a:pt x="3637" y="2241"/>
                </a:cubicBezTo>
                <a:cubicBezTo>
                  <a:pt x="3401" y="1890"/>
                  <a:pt x="3213" y="1483"/>
                  <a:pt x="2867" y="1249"/>
                </a:cubicBezTo>
                <a:cubicBezTo>
                  <a:pt x="2558" y="1040"/>
                  <a:pt x="2221" y="873"/>
                  <a:pt x="1873" y="738"/>
                </a:cubicBezTo>
                <a:cubicBezTo>
                  <a:pt x="1533" y="606"/>
                  <a:pt x="1244" y="318"/>
                  <a:pt x="879" y="287"/>
                </a:cubicBezTo>
                <a:cubicBezTo>
                  <a:pt x="614" y="265"/>
                  <a:pt x="0" y="0"/>
                  <a:pt x="109" y="587"/>
                </a:cubicBezTo>
                <a:lnTo>
                  <a:pt x="206" y="798"/>
                </a:lnTo>
                <a:lnTo>
                  <a:pt x="206" y="888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Freeform 34"/>
          <p:cNvSpPr>
            <a:spLocks noChangeArrowheads="1"/>
          </p:cNvSpPr>
          <p:nvPr/>
        </p:nvSpPr>
        <p:spPr bwMode="auto">
          <a:xfrm>
            <a:off x="4657725" y="1716088"/>
            <a:ext cx="2022475" cy="528637"/>
          </a:xfrm>
          <a:custGeom>
            <a:avLst/>
            <a:gdLst>
              <a:gd name="T0" fmla="*/ 756 w 5620"/>
              <a:gd name="T1" fmla="*/ 101 h 1469"/>
              <a:gd name="T2" fmla="*/ 1076 w 5620"/>
              <a:gd name="T3" fmla="*/ 973 h 1469"/>
              <a:gd name="T4" fmla="*/ 2135 w 5620"/>
              <a:gd name="T5" fmla="*/ 1093 h 1469"/>
              <a:gd name="T6" fmla="*/ 3225 w 5620"/>
              <a:gd name="T7" fmla="*/ 1274 h 1469"/>
              <a:gd name="T8" fmla="*/ 4283 w 5620"/>
              <a:gd name="T9" fmla="*/ 1334 h 1469"/>
              <a:gd name="T10" fmla="*/ 5310 w 5620"/>
              <a:gd name="T11" fmla="*/ 1154 h 1469"/>
              <a:gd name="T12" fmla="*/ 4700 w 5620"/>
              <a:gd name="T13" fmla="*/ 372 h 1469"/>
              <a:gd name="T14" fmla="*/ 3706 w 5620"/>
              <a:gd name="T15" fmla="*/ 161 h 1469"/>
              <a:gd name="T16" fmla="*/ 2648 w 5620"/>
              <a:gd name="T17" fmla="*/ 41 h 1469"/>
              <a:gd name="T18" fmla="*/ 1621 w 5620"/>
              <a:gd name="T19" fmla="*/ 41 h 1469"/>
              <a:gd name="T20" fmla="*/ 1269 w 5620"/>
              <a:gd name="T21" fmla="*/ 41 h 1469"/>
              <a:gd name="T22" fmla="*/ 948 w 5620"/>
              <a:gd name="T23" fmla="*/ 41 h 1469"/>
              <a:gd name="T24" fmla="*/ 724 w 5620"/>
              <a:gd name="T25" fmla="*/ 161 h 1469"/>
              <a:gd name="T26" fmla="*/ 756 w 5620"/>
              <a:gd name="T27" fmla="*/ 101 h 14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20"/>
              <a:gd name="T43" fmla="*/ 0 h 1469"/>
              <a:gd name="T44" fmla="*/ 5620 w 5620"/>
              <a:gd name="T45" fmla="*/ 1469 h 14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20" h="1469">
                <a:moveTo>
                  <a:pt x="756" y="101"/>
                </a:moveTo>
                <a:cubicBezTo>
                  <a:pt x="0" y="339"/>
                  <a:pt x="762" y="873"/>
                  <a:pt x="1076" y="973"/>
                </a:cubicBezTo>
                <a:cubicBezTo>
                  <a:pt x="1419" y="1082"/>
                  <a:pt x="1780" y="1074"/>
                  <a:pt x="2135" y="1093"/>
                </a:cubicBezTo>
                <a:cubicBezTo>
                  <a:pt x="2502" y="1112"/>
                  <a:pt x="2860" y="1218"/>
                  <a:pt x="3225" y="1274"/>
                </a:cubicBezTo>
                <a:cubicBezTo>
                  <a:pt x="3577" y="1328"/>
                  <a:pt x="3930" y="1284"/>
                  <a:pt x="4283" y="1334"/>
                </a:cubicBezTo>
                <a:cubicBezTo>
                  <a:pt x="4624" y="1382"/>
                  <a:pt x="5079" y="1468"/>
                  <a:pt x="5310" y="1154"/>
                </a:cubicBezTo>
                <a:cubicBezTo>
                  <a:pt x="5619" y="734"/>
                  <a:pt x="4984" y="486"/>
                  <a:pt x="4700" y="372"/>
                </a:cubicBezTo>
                <a:cubicBezTo>
                  <a:pt x="4385" y="245"/>
                  <a:pt x="4054" y="170"/>
                  <a:pt x="3706" y="161"/>
                </a:cubicBezTo>
                <a:cubicBezTo>
                  <a:pt x="3351" y="152"/>
                  <a:pt x="3002" y="84"/>
                  <a:pt x="2648" y="41"/>
                </a:cubicBezTo>
                <a:cubicBezTo>
                  <a:pt x="2308" y="0"/>
                  <a:pt x="1963" y="41"/>
                  <a:pt x="1621" y="41"/>
                </a:cubicBezTo>
                <a:lnTo>
                  <a:pt x="1269" y="41"/>
                </a:lnTo>
                <a:lnTo>
                  <a:pt x="948" y="41"/>
                </a:lnTo>
                <a:lnTo>
                  <a:pt x="724" y="161"/>
                </a:lnTo>
                <a:lnTo>
                  <a:pt x="756" y="101"/>
                </a:lnTo>
              </a:path>
            </a:pathLst>
          </a:cu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600075" y="4924425"/>
            <a:ext cx="204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White Dwarfs</a:t>
            </a:r>
          </a:p>
        </p:txBody>
      </p:sp>
      <p:sp>
        <p:nvSpPr>
          <p:cNvPr id="13348" name="Text Box 37"/>
          <p:cNvSpPr txBox="1">
            <a:spLocks noChangeArrowheads="1"/>
          </p:cNvSpPr>
          <p:nvPr/>
        </p:nvSpPr>
        <p:spPr bwMode="auto">
          <a:xfrm>
            <a:off x="8486775" y="2651125"/>
            <a:ext cx="13160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GB" sz="2000">
                <a:solidFill>
                  <a:srgbClr val="FFFFFF"/>
                </a:solidFill>
              </a:rPr>
              <a:t>Red Giants</a:t>
            </a:r>
          </a:p>
        </p:txBody>
      </p:sp>
      <p:sp>
        <p:nvSpPr>
          <p:cNvPr id="13349" name="Text Box 38"/>
          <p:cNvSpPr txBox="1">
            <a:spLocks noChangeArrowheads="1"/>
          </p:cNvSpPr>
          <p:nvPr/>
        </p:nvSpPr>
        <p:spPr bwMode="auto">
          <a:xfrm>
            <a:off x="8389937" y="1828800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sz="2000" dirty="0" err="1">
                <a:solidFill>
                  <a:srgbClr val="FFFFFF"/>
                </a:solidFill>
              </a:rPr>
              <a:t>S</a:t>
            </a:r>
            <a:r>
              <a:rPr lang="en-GB" sz="2000" dirty="0" err="1" smtClean="0">
                <a:solidFill>
                  <a:srgbClr val="FFFFFF"/>
                </a:solidFill>
              </a:rPr>
              <a:t>upergiants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3350" name="Line 39"/>
          <p:cNvSpPr>
            <a:spLocks noChangeShapeType="1"/>
          </p:cNvSpPr>
          <p:nvPr/>
        </p:nvSpPr>
        <p:spPr bwMode="auto">
          <a:xfrm>
            <a:off x="2459038" y="5054600"/>
            <a:ext cx="2193925" cy="15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41"/>
          <p:cNvSpPr>
            <a:spLocks noChangeShapeType="1"/>
          </p:cNvSpPr>
          <p:nvPr/>
        </p:nvSpPr>
        <p:spPr bwMode="auto">
          <a:xfrm flipH="1">
            <a:off x="6937375" y="2857500"/>
            <a:ext cx="1239838" cy="15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42"/>
          <p:cNvSpPr>
            <a:spLocks noChangeShapeType="1"/>
          </p:cNvSpPr>
          <p:nvPr/>
        </p:nvSpPr>
        <p:spPr bwMode="auto">
          <a:xfrm flipH="1">
            <a:off x="6904038" y="2024063"/>
            <a:ext cx="1019175" cy="158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732213" y="3195638"/>
            <a:ext cx="2298700" cy="1117600"/>
            <a:chOff x="2342" y="1942"/>
            <a:chExt cx="1448" cy="704"/>
          </a:xfrm>
        </p:grpSpPr>
        <p:sp>
          <p:nvSpPr>
            <p:cNvPr id="13359" name="Line 43"/>
            <p:cNvSpPr>
              <a:spLocks noChangeShapeType="1"/>
            </p:cNvSpPr>
            <p:nvPr/>
          </p:nvSpPr>
          <p:spPr bwMode="auto">
            <a:xfrm flipH="1" flipV="1">
              <a:off x="2930" y="1942"/>
              <a:ext cx="860" cy="70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Text Box 44"/>
            <p:cNvSpPr txBox="1">
              <a:spLocks noChangeArrowheads="1"/>
            </p:cNvSpPr>
            <p:nvPr/>
          </p:nvSpPr>
          <p:spPr bwMode="auto">
            <a:xfrm>
              <a:off x="2342" y="2176"/>
              <a:ext cx="96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tabLst>
                  <a:tab pos="723900" algn="l"/>
                  <a:tab pos="1447800" algn="l"/>
                </a:tabLst>
              </a:pPr>
              <a:r>
                <a:rPr lang="en-GB" sz="1600">
                  <a:solidFill>
                    <a:srgbClr val="FF00FF"/>
                  </a:solidFill>
                </a:rPr>
                <a:t>Increasing Mass, Radius on Main Sequence</a:t>
              </a:r>
            </a:p>
          </p:txBody>
        </p:sp>
      </p:grpSp>
      <p:sp>
        <p:nvSpPr>
          <p:cNvPr id="13354" name="Text Box 45"/>
          <p:cNvSpPr txBox="1">
            <a:spLocks noChangeArrowheads="1"/>
          </p:cNvSpPr>
          <p:nvPr/>
        </p:nvSpPr>
        <p:spPr bwMode="auto">
          <a:xfrm>
            <a:off x="993775" y="334963"/>
            <a:ext cx="824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The </a:t>
            </a:r>
            <a:r>
              <a:rPr lang="en-GB" sz="2800" u="sng" dirty="0" err="1">
                <a:solidFill>
                  <a:srgbClr val="FFFF00"/>
                </a:solidFill>
              </a:rPr>
              <a:t>Hertzsprung</a:t>
            </a:r>
            <a:r>
              <a:rPr lang="en-GB" sz="2800" u="sng" dirty="0">
                <a:solidFill>
                  <a:srgbClr val="FFFF00"/>
                </a:solidFill>
              </a:rPr>
              <a:t>-Russell (H-R) Diagram</a:t>
            </a:r>
          </a:p>
        </p:txBody>
      </p:sp>
      <p:sp>
        <p:nvSpPr>
          <p:cNvPr id="13355" name="Text Box 54"/>
          <p:cNvSpPr txBox="1">
            <a:spLocks noChangeArrowheads="1"/>
          </p:cNvSpPr>
          <p:nvPr/>
        </p:nvSpPr>
        <p:spPr bwMode="auto">
          <a:xfrm>
            <a:off x="8164513" y="3475038"/>
            <a:ext cx="1316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GB" sz="1800" dirty="0">
                <a:solidFill>
                  <a:srgbClr val="FFFF00"/>
                </a:solidFill>
              </a:rPr>
              <a:t>Sun</a:t>
            </a:r>
          </a:p>
        </p:txBody>
      </p:sp>
      <p:sp>
        <p:nvSpPr>
          <p:cNvPr id="13356" name="Line 55"/>
          <p:cNvSpPr>
            <a:spLocks noChangeShapeType="1"/>
          </p:cNvSpPr>
          <p:nvPr/>
        </p:nvSpPr>
        <p:spPr bwMode="auto">
          <a:xfrm flipH="1" flipV="1">
            <a:off x="6107113" y="3627438"/>
            <a:ext cx="1849437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Oval 56"/>
          <p:cNvSpPr>
            <a:spLocks noChangeArrowheads="1"/>
          </p:cNvSpPr>
          <p:nvPr/>
        </p:nvSpPr>
        <p:spPr bwMode="auto">
          <a:xfrm>
            <a:off x="6411913" y="4008438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Text Box 57"/>
          <p:cNvSpPr txBox="1">
            <a:spLocks noChangeArrowheads="1"/>
          </p:cNvSpPr>
          <p:nvPr/>
        </p:nvSpPr>
        <p:spPr bwMode="auto">
          <a:xfrm>
            <a:off x="87312" y="6751637"/>
            <a:ext cx="100526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dirty="0"/>
              <a:t>A star’s position in the </a:t>
            </a:r>
            <a:r>
              <a:rPr lang="en-US" dirty="0" smtClean="0"/>
              <a:t>H-R </a:t>
            </a:r>
            <a:r>
              <a:rPr lang="en-US" dirty="0"/>
              <a:t>diagram depends on its mass and evolutionary state.</a:t>
            </a: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7021512" y="5151437"/>
            <a:ext cx="304800" cy="304800"/>
          </a:xfrm>
          <a:prstGeom prst="roundRect">
            <a:avLst>
              <a:gd name="adj" fmla="val 46"/>
            </a:avLst>
          </a:prstGeom>
          <a:solidFill>
            <a:srgbClr val="D8E7E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468312" y="4695627"/>
            <a:ext cx="1752600" cy="827286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793037" y="1493838"/>
            <a:ext cx="2200275" cy="17018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8499" y="1032173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Evolved stars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8020" y="3779837"/>
            <a:ext cx="135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of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Dead star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83512" y="4694237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(“Normal” stars)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8" grpId="0"/>
      <p:bldP spid="3" grpId="0" animBg="1"/>
      <p:bldP spid="51" grpId="0" animBg="1"/>
      <p:bldP spid="4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412875"/>
            <a:ext cx="4613275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1417638"/>
            <a:ext cx="45116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73663" y="1016000"/>
            <a:ext cx="4514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H-R Diagram of Well-known Stars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20713" y="962025"/>
            <a:ext cx="38909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H-R Diagram of Nearby Stars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84200" y="6904038"/>
            <a:ext cx="3770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dirty="0"/>
              <a:t>Note lines of constant radius!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592512" y="1265238"/>
            <a:ext cx="2471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FFFFFF"/>
                </a:solidFill>
              </a:rPr>
              <a:t>L    </a:t>
            </a:r>
            <a:r>
              <a:rPr lang="en-GB" dirty="0">
                <a:solidFill>
                  <a:srgbClr val="FFFFFF"/>
                </a:solidFill>
                <a:latin typeface="Symbol" pitchFamily="18" charset="2"/>
              </a:rPr>
              <a:t>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M 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3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42963" y="388938"/>
            <a:ext cx="8532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00"/>
                </a:solidFill>
              </a:rPr>
              <a:t>How does a star's Luminosity depend on its Mass?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059113" y="6904038"/>
            <a:ext cx="4249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(Main Sequence stars only!)</a:t>
            </a:r>
          </a:p>
        </p:txBody>
      </p:sp>
      <p:pic>
        <p:nvPicPr>
          <p:cNvPr id="15365" name="Picture 8" descr="AAAKKVO0"/>
          <p:cNvPicPr>
            <a:picLocks noChangeAspect="1" noChangeArrowheads="1"/>
          </p:cNvPicPr>
          <p:nvPr/>
        </p:nvPicPr>
        <p:blipFill>
          <a:blip r:embed="rId3"/>
          <a:srcRect l="47630"/>
          <a:stretch>
            <a:fillRect/>
          </a:stretch>
        </p:blipFill>
        <p:spPr bwMode="auto">
          <a:xfrm>
            <a:off x="1992312" y="1816100"/>
            <a:ext cx="52578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ysaa.ca/images/star_clust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3463" y="3398837"/>
            <a:ext cx="2697162" cy="269716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297113" y="122238"/>
            <a:ext cx="510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How Long do Stars Live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 (as Main Sequence Stars)?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38150" y="1201738"/>
            <a:ext cx="80311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Main </a:t>
            </a:r>
            <a:r>
              <a:rPr lang="en-GB" dirty="0">
                <a:solidFill>
                  <a:srgbClr val="FFFFFF"/>
                </a:solidFill>
              </a:rPr>
              <a:t>Sequence </a:t>
            </a:r>
            <a:r>
              <a:rPr lang="en-GB" dirty="0" smtClean="0">
                <a:solidFill>
                  <a:srgbClr val="FFFFFF"/>
                </a:solidFill>
              </a:rPr>
              <a:t>stars fuse </a:t>
            </a:r>
            <a:r>
              <a:rPr lang="en-GB" dirty="0">
                <a:solidFill>
                  <a:srgbClr val="FFFFFF"/>
                </a:solidFill>
              </a:rPr>
              <a:t>H to He in </a:t>
            </a:r>
            <a:r>
              <a:rPr lang="en-GB" dirty="0" smtClean="0">
                <a:solidFill>
                  <a:srgbClr val="FFFFFF"/>
                </a:solidFill>
              </a:rPr>
              <a:t>core</a:t>
            </a:r>
            <a:r>
              <a:rPr lang="en-GB" dirty="0">
                <a:solidFill>
                  <a:srgbClr val="FFFFFF"/>
                </a:solidFill>
              </a:rPr>
              <a:t>.  L</a:t>
            </a:r>
            <a:r>
              <a:rPr lang="en-GB" dirty="0" smtClean="0">
                <a:solidFill>
                  <a:srgbClr val="FFFFFF"/>
                </a:solidFill>
              </a:rPr>
              <a:t>ifetime </a:t>
            </a:r>
            <a:r>
              <a:rPr lang="en-GB" dirty="0">
                <a:solidFill>
                  <a:srgbClr val="FFFFFF"/>
                </a:solidFill>
              </a:rPr>
              <a:t>depends on </a:t>
            </a:r>
            <a:r>
              <a:rPr lang="en-GB" u="sng" dirty="0">
                <a:solidFill>
                  <a:srgbClr val="FFFFFF"/>
                </a:solidFill>
              </a:rPr>
              <a:t>mass of H available</a:t>
            </a:r>
            <a:r>
              <a:rPr lang="en-GB" dirty="0">
                <a:solidFill>
                  <a:srgbClr val="FFFFFF"/>
                </a:solidFill>
              </a:rPr>
              <a:t> and </a:t>
            </a:r>
            <a:r>
              <a:rPr lang="en-GB" u="sng" dirty="0">
                <a:solidFill>
                  <a:srgbClr val="FFFFFF"/>
                </a:solidFill>
              </a:rPr>
              <a:t>rate of fusion</a:t>
            </a:r>
            <a:r>
              <a:rPr lang="en-GB" dirty="0">
                <a:solidFill>
                  <a:srgbClr val="FFFFFF"/>
                </a:solidFill>
              </a:rPr>
              <a:t>.  Mass of H in core depends on </a:t>
            </a:r>
            <a:r>
              <a:rPr lang="en-GB" u="sng" dirty="0">
                <a:solidFill>
                  <a:srgbClr val="FFFFFF"/>
                </a:solidFill>
              </a:rPr>
              <a:t>mass of star</a:t>
            </a:r>
            <a:r>
              <a:rPr lang="en-GB" dirty="0">
                <a:solidFill>
                  <a:srgbClr val="FFFFFF"/>
                </a:solidFill>
              </a:rPr>
              <a:t>.  Fusion rate is related to </a:t>
            </a:r>
            <a:r>
              <a:rPr lang="en-GB" u="sng" dirty="0">
                <a:solidFill>
                  <a:srgbClr val="FFFFFF"/>
                </a:solidFill>
              </a:rPr>
              <a:t>luminosity</a:t>
            </a:r>
            <a:r>
              <a:rPr lang="en-GB" dirty="0">
                <a:solidFill>
                  <a:srgbClr val="FFFFFF"/>
                </a:solidFill>
              </a:rPr>
              <a:t> (fusion reactions make the radiation energy).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12888" y="3387725"/>
            <a:ext cx="183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lifetime    </a:t>
            </a:r>
            <a:r>
              <a:rPr lang="en-GB">
                <a:solidFill>
                  <a:srgbClr val="00FFFF"/>
                </a:solidFill>
                <a:latin typeface="Symbol" pitchFamily="18" charset="2"/>
              </a:rPr>
              <a:t></a:t>
            </a:r>
            <a:r>
              <a:rPr lang="en-GB">
                <a:solidFill>
                  <a:srgbClr val="00FFFF"/>
                </a:solidFill>
                <a:latin typeface="Times" pitchFamily="16" charset="0"/>
              </a:rPr>
              <a:t>    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21038" y="5227638"/>
            <a:ext cx="16621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 u="sng" dirty="0">
                <a:solidFill>
                  <a:srgbClr val="00FFFF"/>
                </a:solidFill>
              </a:rPr>
              <a:t> mass    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  (</a:t>
            </a:r>
            <a:r>
              <a:rPr lang="en-GB" dirty="0" smtClean="0">
                <a:solidFill>
                  <a:srgbClr val="00FFFF"/>
                </a:solidFill>
              </a:rPr>
              <a:t>mass)</a:t>
            </a:r>
            <a:r>
              <a:rPr lang="en-GB" baseline="33000" dirty="0" smtClean="0">
                <a:solidFill>
                  <a:srgbClr val="00FFFF"/>
                </a:solidFill>
              </a:rPr>
              <a:t>3</a:t>
            </a:r>
            <a:r>
              <a:rPr lang="en-GB" dirty="0" smtClean="0">
                <a:solidFill>
                  <a:srgbClr val="00FFFF"/>
                </a:solidFill>
              </a:rPr>
              <a:t> 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3550" y="4578350"/>
            <a:ext cx="6176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Because  </a:t>
            </a:r>
            <a:r>
              <a:rPr lang="en-GB" dirty="0">
                <a:solidFill>
                  <a:srgbClr val="00FFFF"/>
                </a:solidFill>
              </a:rPr>
              <a:t>luminosity </a:t>
            </a:r>
            <a:r>
              <a:rPr lang="en-GB" dirty="0" smtClean="0">
                <a:solidFill>
                  <a:srgbClr val="00FFFF"/>
                </a:solidFill>
              </a:rPr>
              <a:t> </a:t>
            </a:r>
            <a:r>
              <a:rPr lang="en-GB" dirty="0" smtClean="0">
                <a:solidFill>
                  <a:srgbClr val="00FFFF"/>
                </a:solidFill>
                <a:latin typeface="Symbol" pitchFamily="18" charset="2"/>
              </a:rPr>
              <a:t> </a:t>
            </a:r>
            <a:r>
              <a:rPr lang="en-GB" dirty="0" smtClean="0">
                <a:solidFill>
                  <a:srgbClr val="00FFFF"/>
                </a:solidFill>
                <a:cs typeface="Times New Roman" pitchFamily="18" charset="0"/>
              </a:rPr>
              <a:t>  </a:t>
            </a: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(mass) </a:t>
            </a:r>
            <a:r>
              <a:rPr lang="en-GB" baseline="33000" dirty="0">
                <a:solidFill>
                  <a:srgbClr val="00FFFF"/>
                </a:solidFill>
                <a:cs typeface="Times New Roman" pitchFamily="18" charset="0"/>
              </a:rPr>
              <a:t>3</a:t>
            </a:r>
            <a:r>
              <a:rPr lang="en-GB" dirty="0">
                <a:solidFill>
                  <a:srgbClr val="00FFFF"/>
                </a:solidFill>
                <a:latin typeface="Times" pitchFamily="16" charset="0"/>
              </a:rPr>
              <a:t>, 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87512" y="5380037"/>
            <a:ext cx="183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lifetime    </a:t>
            </a:r>
            <a:r>
              <a:rPr lang="en-GB" dirty="0">
                <a:solidFill>
                  <a:srgbClr val="00FFFF"/>
                </a:solidFill>
                <a:latin typeface="Symbol" pitchFamily="18" charset="2"/>
              </a:rPr>
              <a:t></a:t>
            </a:r>
            <a:r>
              <a:rPr lang="en-GB" dirty="0">
                <a:solidFill>
                  <a:srgbClr val="00FFFF"/>
                </a:solidFill>
                <a:latin typeface="Times" pitchFamily="16" charset="0"/>
              </a:rPr>
              <a:t>    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135562" y="5368925"/>
            <a:ext cx="43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or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73713" y="5250973"/>
            <a:ext cx="16621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 u="sng" dirty="0">
                <a:solidFill>
                  <a:srgbClr val="00FFFF"/>
                </a:solidFill>
              </a:rPr>
              <a:t>  1          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   (</a:t>
            </a:r>
            <a:r>
              <a:rPr lang="en-GB" dirty="0" smtClean="0">
                <a:solidFill>
                  <a:srgbClr val="00FFFF"/>
                </a:solidFill>
              </a:rPr>
              <a:t>mass)</a:t>
            </a:r>
            <a:r>
              <a:rPr lang="en-GB" baseline="33000" dirty="0" smtClean="0">
                <a:solidFill>
                  <a:srgbClr val="00FFFF"/>
                </a:solidFill>
              </a:rPr>
              <a:t>2</a:t>
            </a:r>
            <a:endParaRPr lang="en-GB" baseline="33000" dirty="0">
              <a:solidFill>
                <a:srgbClr val="00FFFF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8313" y="6386513"/>
            <a:ext cx="9190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So if the Sun's lifetime is 10 </a:t>
            </a:r>
            <a:r>
              <a:rPr lang="en-GB" u="sng">
                <a:solidFill>
                  <a:srgbClr val="FFFFFF"/>
                </a:solidFill>
              </a:rPr>
              <a:t>billion</a:t>
            </a:r>
            <a:r>
              <a:rPr lang="en-GB">
                <a:solidFill>
                  <a:srgbClr val="FFFFFF"/>
                </a:solidFill>
              </a:rPr>
              <a:t> years, a 30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star's lifetime is only 10 </a:t>
            </a: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million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years.  Such massive stars live only "briefly".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281363" y="3278188"/>
            <a:ext cx="209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GB" u="sng">
                <a:solidFill>
                  <a:srgbClr val="00FFFF"/>
                </a:solidFill>
              </a:rPr>
              <a:t>mass of core    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     fusion rate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654800" y="3260725"/>
            <a:ext cx="2401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GB" u="sng" dirty="0">
                <a:solidFill>
                  <a:srgbClr val="00FFFF"/>
                </a:solidFill>
              </a:rPr>
              <a:t> mass </a:t>
            </a:r>
            <a:r>
              <a:rPr lang="en-GB" u="sng" dirty="0" smtClean="0">
                <a:solidFill>
                  <a:srgbClr val="00FFFF"/>
                </a:solidFill>
              </a:rPr>
              <a:t>of </a:t>
            </a:r>
            <a:r>
              <a:rPr lang="en-GB" u="sng" dirty="0">
                <a:solidFill>
                  <a:srgbClr val="00FFFF"/>
                </a:solidFill>
              </a:rPr>
              <a:t>star 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luminosity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969000" y="339090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1000"/>
              </a:lnSpc>
            </a:pPr>
            <a:r>
              <a:rPr lang="en-GB">
                <a:solidFill>
                  <a:srgbClr val="00FFFF"/>
                </a:solidFill>
                <a:latin typeface="Symbol" pitchFamily="18" charset="2"/>
              </a:rPr>
              <a:t></a:t>
            </a:r>
            <a:r>
              <a:rPr lang="en-GB">
                <a:solidFill>
                  <a:srgbClr val="00FFFF"/>
                </a:solidFill>
                <a:latin typeface="Times" pitchFamily="16" charset="0"/>
              </a:rPr>
              <a:t>    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22275" y="2805113"/>
            <a:ext cx="91900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So,</a:t>
            </a:r>
            <a:endParaRPr lang="en-GB">
              <a:solidFill>
                <a:srgbClr val="FFFFFF"/>
              </a:solidFill>
              <a:latin typeface="Times" pitchFamily="1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558925" y="388938"/>
            <a:ext cx="635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Star </a:t>
            </a:r>
            <a:r>
              <a:rPr lang="en-GB" sz="2800" u="sng" smtClean="0">
                <a:solidFill>
                  <a:srgbClr val="FFFF00"/>
                </a:solidFill>
              </a:rPr>
              <a:t>Clusters (11.6)</a:t>
            </a:r>
            <a:endParaRPr lang="en-GB" sz="2800" u="sng" dirty="0">
              <a:solidFill>
                <a:srgbClr val="FFFF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23888" y="1298575"/>
            <a:ext cx="586581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Two kinds: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1)   </a:t>
            </a:r>
            <a:r>
              <a:rPr lang="en-GB" u="sng">
                <a:solidFill>
                  <a:srgbClr val="FF0000"/>
                </a:solidFill>
              </a:rPr>
              <a:t>Open Clusters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u="sng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-Example:  The Pleiades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-10's to 100's of stars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-Few pc across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-Loose grouping of stars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-Tend to be young (10's to 100's of millions of years, not billions, but there are exceptions)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206875" y="1079500"/>
            <a:ext cx="5719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54000" y="508000"/>
            <a:ext cx="472281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2)  </a:t>
            </a:r>
            <a:r>
              <a:rPr lang="en-GB" u="sng" dirty="0">
                <a:solidFill>
                  <a:srgbClr val="FF0000"/>
                </a:solidFill>
              </a:rPr>
              <a:t>Globular Clusters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u="sng" dirty="0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- few x 10 </a:t>
            </a:r>
            <a:r>
              <a:rPr lang="en-GB" baseline="33000" dirty="0">
                <a:solidFill>
                  <a:srgbClr val="FFFFFF"/>
                </a:solidFill>
              </a:rPr>
              <a:t>5</a:t>
            </a:r>
            <a:r>
              <a:rPr lang="en-GB" dirty="0">
                <a:solidFill>
                  <a:srgbClr val="FFFFFF"/>
                </a:solidFill>
              </a:rPr>
              <a:t> or 10 </a:t>
            </a:r>
            <a:r>
              <a:rPr lang="en-GB" baseline="33000" dirty="0">
                <a:solidFill>
                  <a:srgbClr val="FFFFFF"/>
                </a:solidFill>
              </a:rPr>
              <a:t>6</a:t>
            </a:r>
            <a:r>
              <a:rPr lang="en-GB" dirty="0">
                <a:solidFill>
                  <a:srgbClr val="FFFFFF"/>
                </a:solidFill>
              </a:rPr>
              <a:t> stars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- size about </a:t>
            </a:r>
            <a:r>
              <a:rPr lang="en-GB" smtClean="0">
                <a:solidFill>
                  <a:srgbClr val="FFFFFF"/>
                </a:solidFill>
              </a:rPr>
              <a:t>20 </a:t>
            </a:r>
            <a:r>
              <a:rPr lang="en-GB">
                <a:solidFill>
                  <a:srgbClr val="FFFFFF"/>
                </a:solidFill>
              </a:rPr>
              <a:t>pc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- very tightly packed, roughly spherical shape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- billions of years old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lum contrast="8000"/>
          </a:blip>
          <a:srcRect/>
          <a:stretch>
            <a:fillRect/>
          </a:stretch>
        </p:blipFill>
        <p:spPr bwMode="auto">
          <a:xfrm>
            <a:off x="5238750" y="511175"/>
            <a:ext cx="418465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08038" y="4632325"/>
            <a:ext cx="89138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Clusters are crucial for stellar evolution studies because: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1) All stars in a cluster formed at about same </a:t>
            </a:r>
            <a:r>
              <a:rPr lang="en-GB" u="sng">
                <a:solidFill>
                  <a:srgbClr val="FFFFFF"/>
                </a:solidFill>
              </a:rPr>
              <a:t>time</a:t>
            </a:r>
            <a:r>
              <a:rPr lang="en-GB">
                <a:solidFill>
                  <a:srgbClr val="FFFFFF"/>
                </a:solidFill>
              </a:rPr>
              <a:t> (so all have same </a:t>
            </a:r>
            <a:r>
              <a:rPr lang="en-GB" u="sng">
                <a:solidFill>
                  <a:srgbClr val="FFFFFF"/>
                </a:solidFill>
              </a:rPr>
              <a:t>age</a:t>
            </a:r>
            <a:r>
              <a:rPr lang="en-GB">
                <a:solidFill>
                  <a:srgbClr val="FFFFFF"/>
                </a:solidFill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2) All stars are at about the same </a:t>
            </a:r>
            <a:r>
              <a:rPr lang="en-GB" u="sng">
                <a:solidFill>
                  <a:srgbClr val="FFFFFF"/>
                </a:solidFill>
              </a:rPr>
              <a:t>distance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3) All stars have same chemical composition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009775" y="223838"/>
            <a:ext cx="5822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How Far Away are the Stars?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lum bright="20000" contrast="8000"/>
          </a:blip>
          <a:srcRect/>
          <a:stretch>
            <a:fillRect/>
          </a:stretch>
        </p:blipFill>
        <p:spPr bwMode="auto">
          <a:xfrm>
            <a:off x="315913" y="1417638"/>
            <a:ext cx="333216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15000"/>
          </a:blip>
          <a:stretch>
            <a:fillRect/>
          </a:stretch>
        </p:blipFill>
        <p:spPr bwMode="auto">
          <a:xfrm>
            <a:off x="6045166" y="1417638"/>
            <a:ext cx="3109946" cy="5943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2700"/>
            <a:bevelB h="6350"/>
          </a:sp3d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30238" y="655638"/>
            <a:ext cx="34813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Earth-baseline parallax - useful in Solar System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943600" y="709613"/>
            <a:ext cx="3481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Earth-orbit parallax - useful for nearest stars</a:t>
            </a:r>
          </a:p>
        </p:txBody>
      </p:sp>
      <p:sp>
        <p:nvSpPr>
          <p:cNvPr id="5127" name="Text Box 7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328988" y="7056438"/>
            <a:ext cx="2473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Parallax</a:t>
            </a:r>
            <a:r>
              <a:rPr lang="en-US" u="sng" dirty="0">
                <a:solidFill>
                  <a:schemeClr val="hlink"/>
                </a:solidFill>
              </a:rPr>
              <a:t> animation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50863" y="626109"/>
            <a:ext cx="81962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New distance unit: the </a:t>
            </a:r>
            <a:r>
              <a:rPr lang="en-GB" u="sng" dirty="0">
                <a:solidFill>
                  <a:srgbClr val="FFFFFF"/>
                </a:solidFill>
              </a:rPr>
              <a:t>parsec</a:t>
            </a:r>
            <a:r>
              <a:rPr lang="en-GB" dirty="0">
                <a:solidFill>
                  <a:srgbClr val="FFFFFF"/>
                </a:solidFill>
              </a:rPr>
              <a:t> (pc).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Using Earth-orbit parallax, if a star has a </a:t>
            </a:r>
            <a:r>
              <a:rPr lang="en-GB" dirty="0" err="1">
                <a:solidFill>
                  <a:srgbClr val="FFFFFF"/>
                </a:solidFill>
              </a:rPr>
              <a:t>parallactic</a:t>
            </a:r>
            <a:r>
              <a:rPr lang="en-GB" dirty="0">
                <a:solidFill>
                  <a:srgbClr val="FFFFFF"/>
                </a:solidFill>
              </a:rPr>
              <a:t> angle of 1",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it is 1 pc away.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84463" y="3549650"/>
            <a:ext cx="20558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Distance (pc)  =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929188" y="3309938"/>
            <a:ext cx="37576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                 1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00FFFF"/>
                </a:solidFill>
              </a:rPr>
              <a:t>Parallactic angle (arcsec)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5178425" y="3630613"/>
            <a:ext cx="2571750" cy="4762"/>
          </a:xfrm>
          <a:prstGeom prst="line">
            <a:avLst/>
          </a:prstGeom>
          <a:noFill/>
          <a:ln w="18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4838" y="5062538"/>
            <a:ext cx="58801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1 pc = 3.3 light years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= 3.1 x </a:t>
            </a:r>
            <a:r>
              <a:rPr lang="en-GB" dirty="0" smtClean="0">
                <a:solidFill>
                  <a:srgbClr val="FFFFFF"/>
                </a:solidFill>
              </a:rPr>
              <a:t>10</a:t>
            </a:r>
            <a:r>
              <a:rPr lang="en-GB" baseline="33000" dirty="0" smtClean="0">
                <a:solidFill>
                  <a:srgbClr val="FFFFFF"/>
                </a:solidFill>
              </a:rPr>
              <a:t>18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cm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= 206,000 AU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1 </a:t>
            </a:r>
            <a:r>
              <a:rPr lang="en-GB" dirty="0" err="1">
                <a:solidFill>
                  <a:srgbClr val="FFFFFF"/>
                </a:solidFill>
              </a:rPr>
              <a:t>kiloparsec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dirty="0" err="1">
                <a:solidFill>
                  <a:srgbClr val="FFFFFF"/>
                </a:solidFill>
              </a:rPr>
              <a:t>kpc</a:t>
            </a:r>
            <a:r>
              <a:rPr lang="en-GB" dirty="0">
                <a:solidFill>
                  <a:srgbClr val="FFFFFF"/>
                </a:solidFill>
              </a:rPr>
              <a:t>) = 1000 pc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1 </a:t>
            </a:r>
            <a:r>
              <a:rPr lang="en-GB" dirty="0" err="1">
                <a:solidFill>
                  <a:srgbClr val="FFFFFF"/>
                </a:solidFill>
              </a:rPr>
              <a:t>Megaparsec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dirty="0" err="1">
                <a:solidFill>
                  <a:srgbClr val="FFFFFF"/>
                </a:solidFill>
              </a:rPr>
              <a:t>Mpc</a:t>
            </a:r>
            <a:r>
              <a:rPr lang="en-GB" dirty="0">
                <a:solidFill>
                  <a:srgbClr val="FFFFFF"/>
                </a:solidFill>
              </a:rPr>
              <a:t>) = 10 </a:t>
            </a:r>
            <a:r>
              <a:rPr lang="en-GB" baseline="33000" dirty="0">
                <a:solidFill>
                  <a:srgbClr val="FFFFFF"/>
                </a:solidFill>
              </a:rPr>
              <a:t>6</a:t>
            </a:r>
            <a:r>
              <a:rPr lang="en-GB" dirty="0">
                <a:solidFill>
                  <a:srgbClr val="FFFFFF"/>
                </a:solidFill>
              </a:rPr>
              <a:t> pc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4838" y="4246563"/>
            <a:ext cx="85979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Closest star to Sun is </a:t>
            </a:r>
            <a:r>
              <a:rPr lang="en-GB" dirty="0" err="1" smtClean="0">
                <a:solidFill>
                  <a:srgbClr val="FFFFFF"/>
                </a:solidFill>
              </a:rPr>
              <a:t>Proxima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Centauri.   </a:t>
            </a:r>
            <a:r>
              <a:rPr lang="en-GB" dirty="0" err="1">
                <a:solidFill>
                  <a:srgbClr val="FFFFFF"/>
                </a:solidFill>
              </a:rPr>
              <a:t>Parallactic</a:t>
            </a:r>
            <a:r>
              <a:rPr lang="en-GB" dirty="0">
                <a:solidFill>
                  <a:srgbClr val="FFFFFF"/>
                </a:solidFill>
              </a:rPr>
              <a:t> angle is 0.7”, so distance is 1.3 pc.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77850" y="2865438"/>
            <a:ext cx="8196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If the angle is 0.5", the distance is 2 pc.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 animBg="1"/>
      <p:bldP spid="6149" grpId="0"/>
      <p:bldP spid="6150" grpId="0"/>
      <p:bldP spid="6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49313" y="336550"/>
            <a:ext cx="7569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Earth-orbit parallax using ground-based telescopes good for stars within 30 pc (1000 or so).  Tiny volume of Milky Way galaxy.  Other methods later.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lum bright="20000" contrast="12000"/>
          </a:blip>
          <a:srcRect/>
          <a:stretch>
            <a:fillRect/>
          </a:stretch>
        </p:blipFill>
        <p:spPr bwMode="auto">
          <a:xfrm>
            <a:off x="1763713" y="2079625"/>
            <a:ext cx="65532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322638" y="1670050"/>
            <a:ext cx="35385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Our nearest stellar neighbors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44713" y="261938"/>
            <a:ext cx="5559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How Luminous are Stars?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20713" y="3341688"/>
            <a:ext cx="87106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How bright a star </a:t>
            </a:r>
            <a:r>
              <a:rPr lang="en-GB" u="sng" dirty="0">
                <a:solidFill>
                  <a:srgbClr val="FFFFFF"/>
                </a:solidFill>
              </a:rPr>
              <a:t>appears</a:t>
            </a:r>
            <a:r>
              <a:rPr lang="en-GB" dirty="0">
                <a:solidFill>
                  <a:srgbClr val="FFFFFF"/>
                </a:solidFill>
              </a:rPr>
              <a:t> to us is the “apparent brightness”, which depends on its luminosity and distance from us: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01738" y="6048375"/>
            <a:ext cx="812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</a:t>
            </a:r>
            <a:r>
              <a:rPr lang="en-GB" dirty="0" smtClean="0">
                <a:solidFill>
                  <a:srgbClr val="00FFFF"/>
                </a:solidFill>
              </a:rPr>
              <a:t>luminosity   </a:t>
            </a:r>
            <a:r>
              <a:rPr lang="en-GB" dirty="0">
                <a:solidFill>
                  <a:srgbClr val="00FFFF"/>
                </a:solidFill>
                <a:latin typeface="Symbol" pitchFamily="18" charset="2"/>
              </a:rPr>
              <a:t></a:t>
            </a:r>
            <a:r>
              <a:rPr lang="en-GB" dirty="0">
                <a:solidFill>
                  <a:srgbClr val="00FFFF"/>
                </a:solidFill>
                <a:latin typeface="Times" pitchFamily="16" charset="0"/>
              </a:rPr>
              <a:t>  </a:t>
            </a:r>
            <a:r>
              <a:rPr lang="en-GB" dirty="0" smtClean="0">
                <a:solidFill>
                  <a:srgbClr val="00FFFF"/>
                </a:solidFill>
                <a:latin typeface="Times" pitchFamily="16" charset="0"/>
              </a:rPr>
              <a:t> </a:t>
            </a: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apparent brightness x (</a:t>
            </a:r>
            <a:r>
              <a:rPr lang="en-GB" dirty="0" smtClean="0">
                <a:solidFill>
                  <a:srgbClr val="00FFFF"/>
                </a:solidFill>
                <a:cs typeface="Times New Roman" pitchFamily="18" charset="0"/>
              </a:rPr>
              <a:t>distance)</a:t>
            </a:r>
            <a:r>
              <a:rPr lang="en-GB" baseline="33000" dirty="0" smtClean="0">
                <a:solidFill>
                  <a:srgbClr val="00FFFF"/>
                </a:solidFill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00FFFF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FFFF"/>
              </a:solidFill>
              <a:cs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79438" y="938213"/>
            <a:ext cx="794543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Remember, luminosity of the Sun is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          </a:t>
            </a:r>
            <a:r>
              <a:rPr lang="en-GB" dirty="0" err="1">
                <a:solidFill>
                  <a:srgbClr val="FFFFFF"/>
                </a:solidFill>
              </a:rPr>
              <a:t>L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  <a:latin typeface="StarSymbol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=  4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x10</a:t>
            </a:r>
            <a:r>
              <a:rPr lang="en-GB" baseline="33000" dirty="0" smtClean="0">
                <a:solidFill>
                  <a:srgbClr val="FFFFFF"/>
                </a:solidFill>
                <a:cs typeface="Times New Roman" pitchFamily="18" charset="0"/>
              </a:rPr>
              <a:t>26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Watts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Luminosity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also called “absolute brightness”.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  <a:latin typeface="Times" pitchFamily="1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73188" y="4191000"/>
            <a:ext cx="8131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00FFFF"/>
                </a:solidFill>
              </a:rPr>
              <a:t> apparent brightness    </a:t>
            </a:r>
            <a:r>
              <a:rPr lang="el-GR" dirty="0" smtClean="0">
                <a:solidFill>
                  <a:srgbClr val="00FFFF"/>
                </a:solidFill>
              </a:rPr>
              <a:t>α</a:t>
            </a:r>
            <a:r>
              <a:rPr lang="en-GB" dirty="0" smtClean="0">
                <a:solidFill>
                  <a:srgbClr val="00FFFF"/>
                </a:solidFill>
                <a:cs typeface="Times New Roman" pitchFamily="18" charset="0"/>
              </a:rPr>
              <a:t>      </a:t>
            </a: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luminosity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                                            </a:t>
            </a:r>
            <a:r>
              <a:rPr lang="en-GB" dirty="0" smtClean="0">
                <a:solidFill>
                  <a:srgbClr val="00FFFF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FFFF"/>
                </a:solidFill>
                <a:cs typeface="Times New Roman" pitchFamily="18" charset="0"/>
              </a:rPr>
              <a:t>(</a:t>
            </a:r>
            <a:r>
              <a:rPr lang="en-GB" dirty="0" smtClean="0">
                <a:solidFill>
                  <a:srgbClr val="00FFFF"/>
                </a:solidFill>
                <a:cs typeface="Times New Roman" pitchFamily="18" charset="0"/>
              </a:rPr>
              <a:t>distance)</a:t>
            </a:r>
            <a:r>
              <a:rPr lang="en-GB" baseline="33000" dirty="0" smtClean="0">
                <a:solidFill>
                  <a:srgbClr val="00FFFF"/>
                </a:solidFill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00FFFF"/>
                </a:solidFill>
                <a:cs typeface="Times New Roman" pitchFamily="18" charset="0"/>
              </a:rPr>
              <a:t>  </a:t>
            </a:r>
            <a:endParaRPr lang="en-GB" dirty="0">
              <a:solidFill>
                <a:srgbClr val="00FFFF"/>
              </a:solidFill>
              <a:cs typeface="Times New Roman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735512" y="4541838"/>
            <a:ext cx="1404938" cy="15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54050" y="5246688"/>
            <a:ext cx="8321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So we can determine luminosity if apparent brightness and distance are measured: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6699250"/>
            <a:ext cx="60944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Please read about magnitude scale.</a:t>
            </a:r>
          </a:p>
        </p:txBody>
      </p:sp>
      <p:pic>
        <p:nvPicPr>
          <p:cNvPr id="5130" name="Picture 11" descr="Globular Cluster NGC 6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198438"/>
            <a:ext cx="27051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7" grpId="0"/>
      <p:bldP spid="8198" grpId="0" animBg="1"/>
      <p:bldP spid="8199" grpId="0"/>
      <p:bldP spid="8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260600" y="439738"/>
            <a:ext cx="5559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How Hot are Stars at the Surface?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98475" y="1189038"/>
            <a:ext cx="87677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Stars have roughly black-body spectra.  </a:t>
            </a:r>
            <a:r>
              <a:rPr lang="en-GB" dirty="0" err="1">
                <a:solidFill>
                  <a:srgbClr val="FFFFFF"/>
                </a:solidFill>
              </a:rPr>
              <a:t>Color</a:t>
            </a:r>
            <a:r>
              <a:rPr lang="en-GB" dirty="0">
                <a:solidFill>
                  <a:srgbClr val="FFFFFF"/>
                </a:solidFill>
              </a:rPr>
              <a:t> depends on surface temperature.   A quantitative measure of “</a:t>
            </a:r>
            <a:r>
              <a:rPr lang="en-GB" dirty="0" err="1">
                <a:solidFill>
                  <a:srgbClr val="FFFFFF"/>
                </a:solidFill>
              </a:rPr>
              <a:t>color</a:t>
            </a:r>
            <a:r>
              <a:rPr lang="en-GB" dirty="0">
                <a:solidFill>
                  <a:srgbClr val="FFFFFF"/>
                </a:solidFill>
              </a:rPr>
              <a:t>”, and thus temperature, can be made by observing star through various </a:t>
            </a:r>
            <a:r>
              <a:rPr lang="en-GB" dirty="0" err="1">
                <a:solidFill>
                  <a:srgbClr val="FFFFFF"/>
                </a:solidFill>
              </a:rPr>
              <a:t>color</a:t>
            </a:r>
            <a:r>
              <a:rPr lang="en-GB" dirty="0">
                <a:solidFill>
                  <a:srgbClr val="FFFFFF"/>
                </a:solidFill>
              </a:rPr>
              <a:t> filters.  See text for how this is done.</a:t>
            </a:r>
          </a:p>
        </p:txBody>
      </p:sp>
      <p:pic>
        <p:nvPicPr>
          <p:cNvPr id="6148" name="Picture 4" descr="orionconstel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865438"/>
            <a:ext cx="397033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7"/>
          <p:cNvSpPr txBox="1">
            <a:spLocks noChangeArrowheads="1"/>
          </p:cNvSpPr>
          <p:nvPr/>
        </p:nvSpPr>
        <p:spPr bwMode="auto">
          <a:xfrm>
            <a:off x="468313" y="3398838"/>
            <a:ext cx="151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>
              <a:buClrTx/>
              <a:buSzTx/>
              <a:buFontTx/>
              <a:buNone/>
            </a:pPr>
            <a:r>
              <a:rPr lang="en-US"/>
              <a:t>Betelgeuse</a:t>
            </a:r>
          </a:p>
          <a:p>
            <a:pPr eaLnBrk="0">
              <a:buClrTx/>
              <a:buSzTx/>
              <a:buFontTx/>
              <a:buNone/>
            </a:pPr>
            <a:r>
              <a:rPr lang="en-US"/>
              <a:t>T=3000 K</a:t>
            </a:r>
          </a:p>
        </p:txBody>
      </p:sp>
      <p:sp>
        <p:nvSpPr>
          <p:cNvPr id="6150" name="Line 18"/>
          <p:cNvSpPr>
            <a:spLocks noChangeShapeType="1"/>
          </p:cNvSpPr>
          <p:nvPr/>
        </p:nvSpPr>
        <p:spPr bwMode="auto">
          <a:xfrm>
            <a:off x="2220913" y="3627438"/>
            <a:ext cx="1143000" cy="1524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7935913" y="6446838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>
              <a:buClrTx/>
              <a:buSzTx/>
              <a:buFontTx/>
              <a:buNone/>
            </a:pPr>
            <a:r>
              <a:rPr lang="en-US"/>
              <a:t>Rigel</a:t>
            </a:r>
          </a:p>
          <a:p>
            <a:pPr eaLnBrk="0">
              <a:buClrTx/>
              <a:buSzTx/>
              <a:buFontTx/>
              <a:buNone/>
            </a:pPr>
            <a:r>
              <a:rPr lang="en-US"/>
              <a:t>T=20,000 K</a:t>
            </a:r>
          </a:p>
        </p:txBody>
      </p:sp>
      <p:sp>
        <p:nvSpPr>
          <p:cNvPr id="6152" name="Line 20"/>
          <p:cNvSpPr>
            <a:spLocks noChangeShapeType="1"/>
          </p:cNvSpPr>
          <p:nvPr/>
        </p:nvSpPr>
        <p:spPr bwMode="auto">
          <a:xfrm flipH="1" flipV="1">
            <a:off x="5802313" y="6599238"/>
            <a:ext cx="1981200" cy="228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690688" y="395288"/>
            <a:ext cx="6689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Classification of Stars Through Spectroscopy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931988"/>
            <a:ext cx="50498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22888" y="3094038"/>
            <a:ext cx="4670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Pattern of absorption lines depends on </a:t>
            </a:r>
            <a:r>
              <a:rPr lang="en-GB" u="sng" dirty="0">
                <a:solidFill>
                  <a:srgbClr val="FFFFFF"/>
                </a:solidFill>
              </a:rPr>
              <a:t>temperature</a:t>
            </a:r>
            <a:r>
              <a:rPr lang="en-GB" dirty="0">
                <a:solidFill>
                  <a:srgbClr val="FFFFFF"/>
                </a:solidFill>
              </a:rPr>
              <a:t> (mainly) and chemical composition.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22888" y="4465638"/>
            <a:ext cx="46704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Spectra give most accurate info on these as well as: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  </a:t>
            </a:r>
            <a:r>
              <a:rPr lang="en-GB" dirty="0" smtClean="0">
                <a:solidFill>
                  <a:srgbClr val="FFFFFF"/>
                </a:solidFill>
              </a:rPr>
              <a:t>pressure </a:t>
            </a:r>
            <a:r>
              <a:rPr lang="en-GB" dirty="0">
                <a:solidFill>
                  <a:srgbClr val="FFFFFF"/>
                </a:solidFill>
              </a:rPr>
              <a:t>in </a:t>
            </a:r>
            <a:r>
              <a:rPr lang="en-GB" dirty="0" smtClean="0">
                <a:solidFill>
                  <a:srgbClr val="FFFFFF"/>
                </a:solidFill>
              </a:rPr>
              <a:t>atmosphere</a:t>
            </a:r>
            <a:endParaRPr lang="en-GB" dirty="0">
              <a:solidFill>
                <a:srgbClr val="FFFFFF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FF"/>
                </a:solidFill>
              </a:rPr>
              <a:t>  velocity of star towards or from us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211513" y="1798638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1189038"/>
            <a:ext cx="515256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 dirty="0"/>
              <a:t>Ionized helium.  Requires extreme </a:t>
            </a:r>
            <a:r>
              <a:rPr lang="en-US" sz="2000" dirty="0" smtClean="0"/>
              <a:t>UV photons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tabLst>
                <a:tab pos="723900" algn="l"/>
                <a:tab pos="1447800" algn="l"/>
              </a:tabLst>
            </a:pPr>
            <a:r>
              <a:rPr lang="en-US" sz="2000" dirty="0" smtClean="0"/>
              <a:t>Only </a:t>
            </a:r>
            <a:r>
              <a:rPr lang="en-US" sz="2000" dirty="0"/>
              <a:t>hottest stars produce many of these.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 animBg="1"/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690688" y="396875"/>
            <a:ext cx="6689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Spectral Classes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92112" y="1728787"/>
            <a:ext cx="6302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Strange lettering scheme is a historical accident.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15950" y="2692400"/>
            <a:ext cx="89392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00FFFF"/>
                </a:solidFill>
              </a:rPr>
              <a:t>Spectral Class                 Surface Temperature                  Examples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35088" y="3419475"/>
            <a:ext cx="4111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00FFFF"/>
                </a:solidFill>
              </a:rPr>
              <a:t>O</a:t>
            </a:r>
          </a:p>
          <a:p>
            <a:r>
              <a:rPr lang="en-GB">
                <a:solidFill>
                  <a:srgbClr val="00FFFF"/>
                </a:solidFill>
              </a:rPr>
              <a:t>B</a:t>
            </a:r>
          </a:p>
          <a:p>
            <a:r>
              <a:rPr lang="en-GB">
                <a:solidFill>
                  <a:srgbClr val="00FFFF"/>
                </a:solidFill>
              </a:rPr>
              <a:t>A</a:t>
            </a:r>
          </a:p>
          <a:p>
            <a:r>
              <a:rPr lang="en-GB">
                <a:solidFill>
                  <a:srgbClr val="00FFFF"/>
                </a:solidFill>
              </a:rPr>
              <a:t>F</a:t>
            </a:r>
          </a:p>
          <a:p>
            <a:r>
              <a:rPr lang="en-GB">
                <a:solidFill>
                  <a:srgbClr val="00FFFF"/>
                </a:solidFill>
              </a:rPr>
              <a:t>G</a:t>
            </a:r>
          </a:p>
          <a:p>
            <a:r>
              <a:rPr lang="en-GB">
                <a:solidFill>
                  <a:srgbClr val="00FFFF"/>
                </a:solidFill>
              </a:rPr>
              <a:t>K</a:t>
            </a:r>
          </a:p>
          <a:p>
            <a:r>
              <a:rPr lang="en-GB">
                <a:solidFill>
                  <a:srgbClr val="00FFFF"/>
                </a:solidFill>
              </a:rPr>
              <a:t>M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4314825" y="3365500"/>
            <a:ext cx="17129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30,000 K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20,000 K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10,000 K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7000 K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6000 K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4000 K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3000 K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534275" y="3313112"/>
            <a:ext cx="1622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Rigel</a:t>
            </a:r>
          </a:p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Vega, Sirius</a:t>
            </a:r>
          </a:p>
          <a:p>
            <a:pPr>
              <a:tabLst>
                <a:tab pos="723900" algn="l"/>
                <a:tab pos="14478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Sun</a:t>
            </a:r>
          </a:p>
          <a:p>
            <a:pPr>
              <a:tabLst>
                <a:tab pos="723900" algn="l"/>
                <a:tab pos="14478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00FFFF"/>
                </a:solidFill>
              </a:rPr>
              <a:t>Betelgeuse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19138" y="6249987"/>
            <a:ext cx="8596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Further subdivision:   BO - B9,   GO - G9,  etc.  GO hotter than G9.  Sun is a </a:t>
            </a:r>
            <a:r>
              <a:rPr lang="en-GB" u="sng" dirty="0">
                <a:solidFill>
                  <a:srgbClr val="FFFFFF"/>
                </a:solidFill>
              </a:rPr>
              <a:t>G2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4" descr="orionconstellation"/>
          <p:cNvPicPr>
            <a:picLocks noChangeAspect="1" noChangeArrowheads="1"/>
          </p:cNvPicPr>
          <p:nvPr/>
        </p:nvPicPr>
        <p:blipFill>
          <a:blip r:embed="rId3"/>
          <a:srcRect l="6560" t="10080" r="27882" b="5760"/>
          <a:stretch>
            <a:fillRect/>
          </a:stretch>
        </p:blipFill>
        <p:spPr bwMode="auto">
          <a:xfrm>
            <a:off x="8498751" y="29894"/>
            <a:ext cx="1418361" cy="207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dsc.edu/ScienceWomen/images/cann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68" y="46037"/>
            <a:ext cx="1594444" cy="20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1512" y="2069683"/>
            <a:ext cx="1375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Annie Cannon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690688" y="396875"/>
            <a:ext cx="668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Stellar Sizes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7975" y="1364773"/>
            <a:ext cx="9023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Almost all stars too </a:t>
            </a:r>
            <a:r>
              <a:rPr lang="en-GB" dirty="0" smtClean="0">
                <a:solidFill>
                  <a:srgbClr val="FFFFFF"/>
                </a:solidFill>
              </a:rPr>
              <a:t>distant </a:t>
            </a:r>
            <a:r>
              <a:rPr lang="en-GB" dirty="0">
                <a:solidFill>
                  <a:srgbClr val="FFFFFF"/>
                </a:solidFill>
              </a:rPr>
              <a:t>to measure their radii directly.  Need indirect method.  For blackbodies, </a:t>
            </a:r>
            <a:r>
              <a:rPr lang="en-GB" dirty="0" smtClean="0">
                <a:solidFill>
                  <a:srgbClr val="FFFFFF"/>
                </a:solidFill>
              </a:rPr>
              <a:t>remember: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58912" y="2800905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CCFFFF"/>
                </a:solidFill>
              </a:rPr>
              <a:t>Luminosity    </a:t>
            </a:r>
            <a:r>
              <a:rPr lang="en-GB" dirty="0">
                <a:solidFill>
                  <a:srgbClr val="CCFFFF"/>
                </a:solidFill>
                <a:latin typeface="Symbol" pitchFamily="18" charset="2"/>
              </a:rPr>
              <a:t></a:t>
            </a:r>
            <a:r>
              <a:rPr lang="en-GB" dirty="0">
                <a:solidFill>
                  <a:srgbClr val="CCFFFF"/>
                </a:solidFill>
                <a:latin typeface="Times" pitchFamily="16" charset="0"/>
              </a:rPr>
              <a:t>    </a:t>
            </a:r>
            <a:r>
              <a:rPr lang="en-GB" dirty="0">
                <a:solidFill>
                  <a:srgbClr val="CCFFFF"/>
                </a:solidFill>
                <a:cs typeface="Times New Roman" pitchFamily="18" charset="0"/>
              </a:rPr>
              <a:t>(temperature) </a:t>
            </a:r>
            <a:r>
              <a:rPr lang="en-GB" baseline="33000" dirty="0">
                <a:solidFill>
                  <a:srgbClr val="CCFFFF"/>
                </a:solidFill>
                <a:cs typeface="Times New Roman" pitchFamily="18" charset="0"/>
              </a:rPr>
              <a:t>4</a:t>
            </a:r>
            <a:r>
              <a:rPr lang="en-GB" dirty="0">
                <a:solidFill>
                  <a:srgbClr val="CCFFFF"/>
                </a:solidFill>
                <a:cs typeface="Times New Roman" pitchFamily="18" charset="0"/>
              </a:rPr>
              <a:t>  x  </a:t>
            </a:r>
            <a:r>
              <a:rPr lang="en-GB" dirty="0" smtClean="0">
                <a:solidFill>
                  <a:srgbClr val="CCFFFF"/>
                </a:solidFill>
                <a:cs typeface="Times New Roman" pitchFamily="18" charset="0"/>
              </a:rPr>
              <a:t>(</a:t>
            </a:r>
            <a:r>
              <a:rPr lang="en-GB" dirty="0">
                <a:solidFill>
                  <a:srgbClr val="CCFFFF"/>
                </a:solidFill>
              </a:rPr>
              <a:t>4 </a:t>
            </a:r>
            <a:r>
              <a:rPr lang="en-GB" dirty="0">
                <a:solidFill>
                  <a:srgbClr val="CCFFFF"/>
                </a:solidFill>
                <a:latin typeface="Symbol" pitchFamily="18" charset="2"/>
              </a:rPr>
              <a:t>p </a:t>
            </a:r>
            <a:r>
              <a:rPr lang="en-GB" dirty="0">
                <a:solidFill>
                  <a:srgbClr val="CCFFFF"/>
                </a:solidFill>
                <a:cs typeface="Times New Roman" pitchFamily="18" charset="0"/>
              </a:rPr>
              <a:t>R</a:t>
            </a:r>
            <a:r>
              <a:rPr lang="en-GB" baseline="33000" dirty="0">
                <a:solidFill>
                  <a:srgbClr val="CCFFFF"/>
                </a:solidFill>
                <a:cs typeface="Times New Roman" pitchFamily="18" charset="0"/>
              </a:rPr>
              <a:t>2 </a:t>
            </a:r>
            <a:r>
              <a:rPr lang="en-GB" dirty="0" smtClean="0">
                <a:solidFill>
                  <a:srgbClr val="CCFFFF"/>
                </a:solidFill>
                <a:cs typeface="Times New Roman" pitchFamily="18" charset="0"/>
              </a:rPr>
              <a:t>)</a:t>
            </a:r>
            <a:endParaRPr lang="en-GB" dirty="0">
              <a:solidFill>
                <a:srgbClr val="CCFFFF"/>
              </a:solidFill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9712" y="4084637"/>
            <a:ext cx="889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Determine </a:t>
            </a:r>
            <a:r>
              <a:rPr lang="en-GB" u="sng" dirty="0">
                <a:solidFill>
                  <a:srgbClr val="FFFFFF"/>
                </a:solidFill>
              </a:rPr>
              <a:t>luminosity</a:t>
            </a:r>
            <a:r>
              <a:rPr lang="en-GB" dirty="0">
                <a:solidFill>
                  <a:srgbClr val="FFFFFF"/>
                </a:solidFill>
              </a:rPr>
              <a:t> from apparent brightness and distance, determine </a:t>
            </a:r>
            <a:r>
              <a:rPr lang="en-GB" u="sng" dirty="0">
                <a:solidFill>
                  <a:srgbClr val="FFFFFF"/>
                </a:solidFill>
              </a:rPr>
              <a:t>temperature</a:t>
            </a:r>
            <a:r>
              <a:rPr lang="en-GB" dirty="0">
                <a:solidFill>
                  <a:srgbClr val="FFFFFF"/>
                </a:solidFill>
              </a:rPr>
              <a:t> from spectrum (black-body curve or spectral lines), then find </a:t>
            </a:r>
            <a:r>
              <a:rPr lang="en-GB" dirty="0" smtClean="0">
                <a:solidFill>
                  <a:srgbClr val="FFFFFF"/>
                </a:solidFill>
              </a:rPr>
              <a:t> radius.</a:t>
            </a:r>
            <a:endParaRPr lang="en-GB" dirty="0">
              <a:solidFill>
                <a:srgbClr val="FFFFFF"/>
              </a:solidFill>
              <a:latin typeface="Times" pitchFamily="1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108B-FEDA-4C62-AE72-7F53E20482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>
            <a:tab pos="723900" algn="l"/>
            <a:tab pos="1447800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>
            <a:tab pos="723900" algn="l"/>
            <a:tab pos="1447800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36490</TotalTime>
  <Words>949</Words>
  <Application>Microsoft Office PowerPoint</Application>
  <PresentationFormat>Custom</PresentationFormat>
  <Paragraphs>187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76</cp:revision>
  <dcterms:modified xsi:type="dcterms:W3CDTF">2014-06-02T16:58:04Z</dcterms:modified>
</cp:coreProperties>
</file>