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9" r:id="rId2"/>
    <p:sldId id="256" r:id="rId3"/>
    <p:sldId id="276" r:id="rId4"/>
    <p:sldId id="257" r:id="rId5"/>
    <p:sldId id="277" r:id="rId6"/>
    <p:sldId id="260" r:id="rId7"/>
    <p:sldId id="261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5" r:id="rId23"/>
    <p:sldId id="274" r:id="rId24"/>
    <p:sldId id="258" r:id="rId25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333333"/>
    <a:srgbClr val="969696"/>
    <a:srgbClr val="777777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6" y="-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6013" y="4570413"/>
            <a:ext cx="50895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851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6905" tIns="43452" rIns="86905" bIns="43452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64437" y="7111999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BC1E464-20DE-4ADE-91B9-52FA7E5F7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canopus.physik.uni-potsdam.de/~axm/mwpan_v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7.jpe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0712" y="884237"/>
            <a:ext cx="8931275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92112" y="6980237"/>
            <a:ext cx="913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00"/>
                </a:solidFill>
              </a:rPr>
              <a:t>This is NOT the Milky Way galaxy!  It’s a similar one: </a:t>
            </a:r>
            <a:r>
              <a:rPr lang="en-GB" dirty="0">
                <a:solidFill>
                  <a:srgbClr val="FFFF00"/>
                </a:solidFill>
              </a:rPr>
              <a:t>NGC </a:t>
            </a:r>
            <a:r>
              <a:rPr lang="en-GB" dirty="0" smtClean="0">
                <a:solidFill>
                  <a:srgbClr val="FFFF00"/>
                </a:solidFill>
              </a:rPr>
              <a:t>4414.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3150" y="193675"/>
            <a:ext cx="79200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 dirty="0">
                <a:solidFill>
                  <a:srgbClr val="FFFF00"/>
                </a:solidFill>
              </a:rPr>
              <a:t>The Milky Way Galaxy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62150" y="161925"/>
            <a:ext cx="60848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Stellar Orbits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7150" y="800100"/>
            <a:ext cx="4837113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58775" y="5394325"/>
            <a:ext cx="91741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Halo:</a:t>
            </a:r>
            <a:r>
              <a:rPr lang="en-GB" dirty="0">
                <a:solidFill>
                  <a:srgbClr val="FFFFFF"/>
                </a:solidFill>
              </a:rPr>
              <a:t>  stars and globular clusters swarm around </a:t>
            </a:r>
            <a:r>
              <a:rPr lang="en-GB" dirty="0" err="1">
                <a:solidFill>
                  <a:srgbClr val="FFFFFF"/>
                </a:solidFill>
              </a:rPr>
              <a:t>center</a:t>
            </a:r>
            <a:r>
              <a:rPr lang="en-GB" dirty="0">
                <a:solidFill>
                  <a:srgbClr val="FFFFFF"/>
                </a:solidFill>
              </a:rPr>
              <a:t> of Milky Way. Very elliptical orbits with random orientations</a:t>
            </a:r>
            <a:r>
              <a:rPr lang="en-GB" dirty="0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81000" y="6191250"/>
            <a:ext cx="4433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u="sng">
                <a:solidFill>
                  <a:srgbClr val="FFFFFF"/>
                </a:solidFill>
              </a:rPr>
              <a:t>Bulge:</a:t>
            </a:r>
            <a:r>
              <a:rPr lang="en-GB">
                <a:solidFill>
                  <a:srgbClr val="FFFFFF"/>
                </a:solidFill>
              </a:rPr>
              <a:t>  similar to halo.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81000" y="6723063"/>
            <a:ext cx="44338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u="sng">
                <a:solidFill>
                  <a:srgbClr val="FFFFFF"/>
                </a:solidFill>
              </a:rPr>
              <a:t>Disk:</a:t>
            </a:r>
            <a:r>
              <a:rPr lang="en-GB">
                <a:solidFill>
                  <a:srgbClr val="FFFFFF"/>
                </a:solidFill>
              </a:rPr>
              <a:t>  rotates.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055813" y="260350"/>
            <a:ext cx="60499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 dirty="0" smtClean="0">
                <a:solidFill>
                  <a:srgbClr val="FFFF00"/>
                </a:solidFill>
              </a:rPr>
              <a:t>How Does the Disk Rotate?</a:t>
            </a:r>
            <a:endParaRPr lang="en-GB" sz="2800" u="sng" dirty="0">
              <a:solidFill>
                <a:srgbClr val="FFFF00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73075" y="855663"/>
            <a:ext cx="93408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Sun moves at 225 km/sec around center.  An orbit takes 240 million years.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Stars closer to center take less time to orbit.  Stars further from center take longer.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1676400" y="4221163"/>
            <a:ext cx="6278563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174038" y="4978400"/>
            <a:ext cx="1685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The "rotation curve" of the Milky Way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0063" y="2484437"/>
            <a:ext cx="93408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=&gt; rotation </a:t>
            </a:r>
            <a:r>
              <a:rPr lang="en-GB" u="sng" dirty="0">
                <a:solidFill>
                  <a:srgbClr val="FFFFFF"/>
                </a:solidFill>
              </a:rPr>
              <a:t>not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like a rigid body.  </a:t>
            </a:r>
            <a:r>
              <a:rPr lang="en-GB" dirty="0">
                <a:solidFill>
                  <a:srgbClr val="FFFFFF"/>
                </a:solidFill>
              </a:rPr>
              <a:t>Rather, "differential rotation".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Over most of disk, rotation velocity is roughly </a:t>
            </a:r>
            <a:r>
              <a:rPr lang="en-GB" u="sng" dirty="0">
                <a:solidFill>
                  <a:srgbClr val="FFFFFF"/>
                </a:solidFill>
              </a:rPr>
              <a:t>constant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 l="15319" t="36090" r="57447" b="31278"/>
          <a:stretch>
            <a:fillRect/>
          </a:stretch>
        </p:blipFill>
        <p:spPr bwMode="auto">
          <a:xfrm>
            <a:off x="4397220" y="5023570"/>
            <a:ext cx="3386292" cy="96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1936750"/>
            <a:ext cx="94932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177925" y="433388"/>
            <a:ext cx="779303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Spiral Structure of Disk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71475" y="1646238"/>
            <a:ext cx="41814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Spiral arms best traced by: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00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Young stars and clusters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Emission Nebulae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00FFFF"/>
                </a:solidFill>
              </a:rPr>
              <a:t>Atomic gas</a:t>
            </a:r>
            <a:endParaRPr lang="en-GB" dirty="0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Molecular Clouds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(old stars to a lesser extent)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00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Disk </a:t>
            </a:r>
            <a:r>
              <a:rPr lang="en-GB" u="sng" dirty="0">
                <a:solidFill>
                  <a:srgbClr val="FFFFFF"/>
                </a:solidFill>
              </a:rPr>
              <a:t>not</a:t>
            </a:r>
            <a:r>
              <a:rPr lang="en-GB" dirty="0">
                <a:solidFill>
                  <a:srgbClr val="FFFFFF"/>
                </a:solidFill>
              </a:rPr>
              <a:t> empty between arms, just less material there.</a:t>
            </a:r>
          </a:p>
        </p:txBody>
      </p:sp>
      <p:pic>
        <p:nvPicPr>
          <p:cNvPr id="5" name="Picture 2" descr="http://www.nasa.gov/images/content/236088main_milkyway516.jpg"/>
          <p:cNvPicPr>
            <a:picLocks noChangeAspect="1" noChangeArrowheads="1"/>
          </p:cNvPicPr>
          <p:nvPr/>
        </p:nvPicPr>
        <p:blipFill>
          <a:blip r:embed="rId3" cstate="print"/>
          <a:srcRect l="3721" t="3721" r="1860" b="3721"/>
          <a:stretch>
            <a:fillRect/>
          </a:stretch>
        </p:blipFill>
        <p:spPr bwMode="auto">
          <a:xfrm rot="10800000">
            <a:off x="4354512" y="1189037"/>
            <a:ext cx="5505134" cy="539660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92113" y="260350"/>
            <a:ext cx="937577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>
                <a:solidFill>
                  <a:srgbClr val="FFFFFF"/>
                </a:solidFill>
              </a:rPr>
              <a:t>Problem:  How do spiral arms survive?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u="sng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   Given differential rotation, arms should be stretched and smeared out after a few revolutions (Sun has made 20 already):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                                       </a:t>
            </a:r>
            <a:r>
              <a:rPr lang="en-GB" u="sng">
                <a:solidFill>
                  <a:srgbClr val="FFFFFF"/>
                </a:solidFill>
              </a:rPr>
              <a:t>The Winding Dilemma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2482850"/>
            <a:ext cx="5186363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513" y="1201738"/>
            <a:ext cx="7802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114425" y="403225"/>
            <a:ext cx="73136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So if spiral arms always contain same stars, the </a:t>
            </a:r>
            <a:r>
              <a:rPr lang="en-GB" dirty="0">
                <a:solidFill>
                  <a:srgbClr val="FFFFFF"/>
                </a:solidFill>
              </a:rPr>
              <a:t>spiral should end up like this: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61925" y="4778375"/>
            <a:ext cx="29733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Real structure of Milky Way (and other spiral galaxies) is more loosely wrapped.</a:t>
            </a:r>
          </a:p>
        </p:txBody>
      </p:sp>
      <p:pic>
        <p:nvPicPr>
          <p:cNvPr id="14343" name="Picture 7" descr="http://www.maa.clell.de/Messier/Png/m83.png"/>
          <p:cNvPicPr>
            <a:picLocks noChangeAspect="1" noChangeArrowheads="1"/>
          </p:cNvPicPr>
          <p:nvPr/>
        </p:nvPicPr>
        <p:blipFill>
          <a:blip r:embed="rId4" cstate="print"/>
          <a:srcRect l="8618" r="8000" b="4080"/>
          <a:stretch>
            <a:fillRect/>
          </a:stretch>
        </p:blipFill>
        <p:spPr bwMode="auto">
          <a:xfrm>
            <a:off x="6995756" y="4541837"/>
            <a:ext cx="2921356" cy="2625383"/>
          </a:xfrm>
          <a:prstGeom prst="rect">
            <a:avLst/>
          </a:prstGeom>
          <a:noFill/>
        </p:spPr>
      </p:pic>
      <p:pic>
        <p:nvPicPr>
          <p:cNvPr id="7" name="Picture 2" descr="http://www.nasa.gov/images/content/236088main_milkyway516.jpg"/>
          <p:cNvPicPr>
            <a:picLocks noChangeAspect="1" noChangeArrowheads="1"/>
          </p:cNvPicPr>
          <p:nvPr/>
        </p:nvPicPr>
        <p:blipFill>
          <a:blip r:embed="rId5" cstate="print"/>
          <a:srcRect l="3721" t="3721" r="1860" b="3721"/>
          <a:stretch>
            <a:fillRect/>
          </a:stretch>
        </p:blipFill>
        <p:spPr bwMode="auto">
          <a:xfrm>
            <a:off x="3287712" y="4123576"/>
            <a:ext cx="3505200" cy="343609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19113" y="671513"/>
            <a:ext cx="88090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Proposed solution</a:t>
            </a:r>
            <a:r>
              <a:rPr lang="en-GB" dirty="0">
                <a:solidFill>
                  <a:srgbClr val="FFFFFF"/>
                </a:solidFill>
              </a:rPr>
              <a:t>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Arms are not material moving together, but mark peak of a compressional </a:t>
            </a:r>
            <a:r>
              <a:rPr lang="en-GB" u="sng" dirty="0">
                <a:solidFill>
                  <a:srgbClr val="FFFFFF"/>
                </a:solidFill>
              </a:rPr>
              <a:t>wave</a:t>
            </a:r>
            <a:r>
              <a:rPr lang="en-GB" dirty="0">
                <a:solidFill>
                  <a:srgbClr val="FFFFFF"/>
                </a:solidFill>
              </a:rPr>
              <a:t> circling the disk: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881188" y="2401888"/>
            <a:ext cx="618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>
                <a:solidFill>
                  <a:srgbClr val="00FFFF"/>
                </a:solidFill>
              </a:rPr>
              <a:t>A Spiral Density Wave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68313" y="3170238"/>
            <a:ext cx="4595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</a:rPr>
              <a:t>Traffic-jam analogy:</a:t>
            </a:r>
          </a:p>
        </p:txBody>
      </p:sp>
      <p:pic>
        <p:nvPicPr>
          <p:cNvPr id="15366" name="Picture 6" descr="traffi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" y="6827838"/>
            <a:ext cx="9646920" cy="2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funnychix.com/pix/tr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7" y="3704279"/>
            <a:ext cx="3971925" cy="2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0"/>
          <p:cNvSpPr>
            <a:spLocks noChangeArrowheads="1"/>
          </p:cNvSpPr>
          <p:nvPr/>
        </p:nvSpPr>
        <p:spPr bwMode="auto">
          <a:xfrm rot="1740000">
            <a:off x="87313" y="1417638"/>
            <a:ext cx="6324600" cy="4652962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6" name="Picture 28" descr="spiraldensitywav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4054475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Oval 30"/>
          <p:cNvSpPr>
            <a:spLocks noChangeArrowheads="1"/>
          </p:cNvSpPr>
          <p:nvPr/>
        </p:nvSpPr>
        <p:spPr bwMode="auto">
          <a:xfrm rot="1740000">
            <a:off x="1239838" y="1951038"/>
            <a:ext cx="3876675" cy="3505200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33"/>
          <p:cNvSpPr>
            <a:spLocks noChangeArrowheads="1"/>
          </p:cNvSpPr>
          <p:nvPr/>
        </p:nvSpPr>
        <p:spPr bwMode="auto">
          <a:xfrm rot="1685353">
            <a:off x="849313" y="1646238"/>
            <a:ext cx="4667250" cy="4114800"/>
          </a:xfrm>
          <a:prstGeom prst="ellipse">
            <a:avLst/>
          </a:prstGeom>
          <a:solidFill>
            <a:srgbClr val="00B8FF">
              <a:alpha val="0"/>
            </a:srgbClr>
          </a:solidFill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34"/>
          <p:cNvSpPr>
            <a:spLocks noChangeArrowheads="1"/>
          </p:cNvSpPr>
          <p:nvPr/>
        </p:nvSpPr>
        <p:spPr bwMode="auto">
          <a:xfrm rot="1685353">
            <a:off x="468313" y="1646238"/>
            <a:ext cx="5538787" cy="4129087"/>
          </a:xfrm>
          <a:prstGeom prst="ellipse">
            <a:avLst/>
          </a:prstGeom>
          <a:solidFill>
            <a:srgbClr val="00B8FF">
              <a:alpha val="0"/>
            </a:srgbClr>
          </a:solidFill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41" descr="j0212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10572">
            <a:off x="4202113" y="1722438"/>
            <a:ext cx="38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2" descr="j0212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54467">
            <a:off x="5034757" y="4237831"/>
            <a:ext cx="3810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7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96608">
            <a:off x="5166519" y="4896644"/>
            <a:ext cx="457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2" descr="MCj038872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5702">
            <a:off x="3440113" y="1787525"/>
            <a:ext cx="5334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53" descr="MCj038872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7017">
            <a:off x="3059113" y="1341438"/>
            <a:ext cx="533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54" descr="MCj038872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60707">
            <a:off x="4887913" y="5761038"/>
            <a:ext cx="533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55" descr="MCj038872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52224">
            <a:off x="3744913" y="5456238"/>
            <a:ext cx="533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5" descr="j0212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207622">
            <a:off x="1305719" y="2256632"/>
            <a:ext cx="38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36" descr="MCj038872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244987">
            <a:off x="1503363" y="4954588"/>
            <a:ext cx="533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39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812552">
            <a:off x="418307" y="2153444"/>
            <a:ext cx="4572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40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101159">
            <a:off x="570707" y="2839244"/>
            <a:ext cx="4572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43" descr="j0212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416169">
            <a:off x="2449513" y="5456238"/>
            <a:ext cx="38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44" descr="j0212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152246">
            <a:off x="1992313" y="5532438"/>
            <a:ext cx="38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45" descr="j0212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739110">
            <a:off x="1153319" y="4923632"/>
            <a:ext cx="38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46" descr="j0212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108591">
            <a:off x="1224757" y="4460081"/>
            <a:ext cx="3810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48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753356">
            <a:off x="1992313" y="5251450"/>
            <a:ext cx="457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49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288965">
            <a:off x="1535113" y="5276850"/>
            <a:ext cx="457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50" descr="MCj038872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190715">
            <a:off x="2449513" y="5837238"/>
            <a:ext cx="533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51" descr="MCj038872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074037">
            <a:off x="1306513" y="1787525"/>
            <a:ext cx="5334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56" descr="MCj038872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014029">
            <a:off x="511969" y="4193382"/>
            <a:ext cx="533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57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650">
            <a:off x="2906713" y="1646238"/>
            <a:ext cx="4572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58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7876">
            <a:off x="4049713" y="2027238"/>
            <a:ext cx="4572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59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44601">
            <a:off x="3744913" y="1517650"/>
            <a:ext cx="457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60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47876">
            <a:off x="5295107" y="3323431"/>
            <a:ext cx="4572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61" descr="MCj0303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39313">
            <a:off x="4429919" y="2332831"/>
            <a:ext cx="457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62" descr="MCj038872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27220">
            <a:off x="4582319" y="2093119"/>
            <a:ext cx="533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6324600" y="198438"/>
            <a:ext cx="336391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R</a:t>
            </a:r>
            <a:r>
              <a:rPr lang="en-GB" dirty="0" smtClean="0">
                <a:solidFill>
                  <a:srgbClr val="FFFFFF"/>
                </a:solidFill>
              </a:rPr>
              <a:t>eplace </a:t>
            </a:r>
            <a:r>
              <a:rPr lang="en-GB" dirty="0">
                <a:solidFill>
                  <a:srgbClr val="FFFFFF"/>
                </a:solidFill>
              </a:rPr>
              <a:t>cars by </a:t>
            </a:r>
            <a:r>
              <a:rPr lang="en-GB" dirty="0" smtClean="0">
                <a:solidFill>
                  <a:srgbClr val="FFFFFF"/>
                </a:solidFill>
              </a:rPr>
              <a:t>stars.  </a:t>
            </a:r>
            <a:r>
              <a:rPr lang="en-GB" dirty="0">
                <a:solidFill>
                  <a:srgbClr val="FFFFFF"/>
                </a:solidFill>
              </a:rPr>
              <a:t>The traffic jams are </a:t>
            </a:r>
            <a:r>
              <a:rPr lang="en-GB" dirty="0" smtClean="0">
                <a:solidFill>
                  <a:srgbClr val="FFFFFF"/>
                </a:solidFill>
              </a:rPr>
              <a:t>due </a:t>
            </a:r>
            <a:r>
              <a:rPr lang="en-GB" dirty="0">
                <a:solidFill>
                  <a:srgbClr val="FFFFFF"/>
                </a:solidFill>
              </a:rPr>
              <a:t>to the stars' collective </a:t>
            </a:r>
            <a:r>
              <a:rPr lang="en-GB" dirty="0" smtClean="0">
                <a:solidFill>
                  <a:srgbClr val="FFFFFF"/>
                </a:solidFill>
              </a:rPr>
              <a:t>gravity:  </a:t>
            </a:r>
            <a:r>
              <a:rPr lang="en-GB" dirty="0">
                <a:solidFill>
                  <a:srgbClr val="FFFFFF"/>
                </a:solidFill>
              </a:rPr>
              <a:t>t</a:t>
            </a:r>
            <a:r>
              <a:rPr lang="en-GB" dirty="0" smtClean="0">
                <a:solidFill>
                  <a:srgbClr val="FFFFFF"/>
                </a:solidFill>
              </a:rPr>
              <a:t>he </a:t>
            </a:r>
            <a:r>
              <a:rPr lang="en-GB" dirty="0">
                <a:solidFill>
                  <a:srgbClr val="FFFFFF"/>
                </a:solidFill>
              </a:rPr>
              <a:t>higher gravity of the jams keeps stars in them for longer.  Calculations and computer simulations show </a:t>
            </a:r>
            <a:r>
              <a:rPr lang="en-GB" dirty="0" smtClean="0">
                <a:solidFill>
                  <a:srgbClr val="FFFFFF"/>
                </a:solidFill>
              </a:rPr>
              <a:t>this </a:t>
            </a:r>
            <a:r>
              <a:rPr lang="en-GB" dirty="0">
                <a:solidFill>
                  <a:srgbClr val="FFFFFF"/>
                </a:solidFill>
              </a:rPr>
              <a:t>can </a:t>
            </a:r>
            <a:r>
              <a:rPr lang="en-GB" dirty="0" smtClean="0">
                <a:solidFill>
                  <a:srgbClr val="FFFFFF"/>
                </a:solidFill>
              </a:rPr>
              <a:t>be maintained </a:t>
            </a:r>
            <a:r>
              <a:rPr lang="en-GB" dirty="0">
                <a:solidFill>
                  <a:srgbClr val="FFFFFF"/>
                </a:solidFill>
              </a:rPr>
              <a:t>for a long time.</a:t>
            </a:r>
          </a:p>
        </p:txBody>
      </p:sp>
      <p:sp>
        <p:nvSpPr>
          <p:cNvPr id="16418" name="Text Box 81"/>
          <p:cNvSpPr txBox="1">
            <a:spLocks noChangeArrowheads="1"/>
          </p:cNvSpPr>
          <p:nvPr/>
        </p:nvSpPr>
        <p:spPr bwMode="auto">
          <a:xfrm>
            <a:off x="0" y="503238"/>
            <a:ext cx="514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Traffic jam on a loop caused by merging</a:t>
            </a:r>
          </a:p>
        </p:txBody>
      </p:sp>
      <p:sp>
        <p:nvSpPr>
          <p:cNvPr id="17490" name="Oval 82"/>
          <p:cNvSpPr>
            <a:spLocks noChangeArrowheads="1"/>
          </p:cNvSpPr>
          <p:nvPr/>
        </p:nvSpPr>
        <p:spPr bwMode="auto">
          <a:xfrm rot="8787290">
            <a:off x="6854825" y="4695825"/>
            <a:ext cx="2438400" cy="2198688"/>
          </a:xfrm>
          <a:prstGeom prst="ellipse">
            <a:avLst/>
          </a:prstGeom>
          <a:solidFill>
            <a:srgbClr val="00B8FF">
              <a:alpha val="0"/>
            </a:srgbClr>
          </a:solidFill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1" name="Oval 83"/>
          <p:cNvSpPr>
            <a:spLocks noChangeArrowheads="1"/>
          </p:cNvSpPr>
          <p:nvPr/>
        </p:nvSpPr>
        <p:spPr bwMode="auto">
          <a:xfrm rot="827031">
            <a:off x="6335713" y="4313238"/>
            <a:ext cx="3505200" cy="2971800"/>
          </a:xfrm>
          <a:prstGeom prst="ellipse">
            <a:avLst/>
          </a:prstGeom>
          <a:solidFill>
            <a:srgbClr val="00B8FF">
              <a:alpha val="0"/>
            </a:srgbClr>
          </a:solidFill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2" name="Oval 84"/>
          <p:cNvSpPr>
            <a:spLocks noChangeArrowheads="1"/>
          </p:cNvSpPr>
          <p:nvPr/>
        </p:nvSpPr>
        <p:spPr bwMode="auto">
          <a:xfrm rot="-3697423">
            <a:off x="7269163" y="5108575"/>
            <a:ext cx="1600200" cy="1371600"/>
          </a:xfrm>
          <a:prstGeom prst="ellipse">
            <a:avLst/>
          </a:prstGeom>
          <a:solidFill>
            <a:srgbClr val="00B8FF">
              <a:alpha val="0"/>
            </a:srgbClr>
          </a:solidFill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 flipH="1" flipV="1">
            <a:off x="7381896" y="5359421"/>
            <a:ext cx="1280226" cy="89460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720000"/>
            </a:camera>
            <a:lightRig rig="threePt" dir="t"/>
          </a:scene3d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7097712" y="4999037"/>
            <a:ext cx="1905000" cy="15240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0800000" flipH="1" flipV="1">
            <a:off x="6462385" y="5303837"/>
            <a:ext cx="3302327" cy="91287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</p:cxnSp>
      <p:sp>
        <p:nvSpPr>
          <p:cNvPr id="49" name="TextBox 48"/>
          <p:cNvSpPr txBox="1"/>
          <p:nvPr/>
        </p:nvSpPr>
        <p:spPr>
          <a:xfrm>
            <a:off x="1839913" y="6899572"/>
            <a:ext cx="44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shown – whole pattern rotates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6883518" y="4800751"/>
            <a:ext cx="1917437" cy="2531987"/>
          </a:xfrm>
          <a:custGeom>
            <a:avLst/>
            <a:gdLst>
              <a:gd name="connsiteX0" fmla="*/ 501326 w 1270524"/>
              <a:gd name="connsiteY0" fmla="*/ 743919 h 1118046"/>
              <a:gd name="connsiteX1" fmla="*/ 625313 w 1270524"/>
              <a:gd name="connsiteY1" fmla="*/ 743919 h 1118046"/>
              <a:gd name="connsiteX2" fmla="*/ 764798 w 1270524"/>
              <a:gd name="connsiteY2" fmla="*/ 619933 h 1118046"/>
              <a:gd name="connsiteX3" fmla="*/ 795794 w 1270524"/>
              <a:gd name="connsiteY3" fmla="*/ 449451 h 1118046"/>
              <a:gd name="connsiteX4" fmla="*/ 718303 w 1270524"/>
              <a:gd name="connsiteY4" fmla="*/ 216977 h 1118046"/>
              <a:gd name="connsiteX5" fmla="*/ 470330 w 1270524"/>
              <a:gd name="connsiteY5" fmla="*/ 123987 h 1118046"/>
              <a:gd name="connsiteX6" fmla="*/ 206859 w 1270524"/>
              <a:gd name="connsiteY6" fmla="*/ 170482 h 1118046"/>
              <a:gd name="connsiteX7" fmla="*/ 36377 w 1270524"/>
              <a:gd name="connsiteY7" fmla="*/ 371960 h 1118046"/>
              <a:gd name="connsiteX8" fmla="*/ 5381 w 1270524"/>
              <a:gd name="connsiteY8" fmla="*/ 650929 h 1118046"/>
              <a:gd name="connsiteX9" fmla="*/ 113869 w 1270524"/>
              <a:gd name="connsiteY9" fmla="*/ 945397 h 1118046"/>
              <a:gd name="connsiteX10" fmla="*/ 315347 w 1270524"/>
              <a:gd name="connsiteY10" fmla="*/ 1069383 h 1118046"/>
              <a:gd name="connsiteX11" fmla="*/ 594316 w 1270524"/>
              <a:gd name="connsiteY11" fmla="*/ 1115878 h 1118046"/>
              <a:gd name="connsiteX12" fmla="*/ 935279 w 1270524"/>
              <a:gd name="connsiteY12" fmla="*/ 1007390 h 1118046"/>
              <a:gd name="connsiteX13" fmla="*/ 1152255 w 1270524"/>
              <a:gd name="connsiteY13" fmla="*/ 836909 h 1118046"/>
              <a:gd name="connsiteX14" fmla="*/ 1198750 w 1270524"/>
              <a:gd name="connsiteY14" fmla="*/ 728421 h 1118046"/>
              <a:gd name="connsiteX15" fmla="*/ 1260743 w 1270524"/>
              <a:gd name="connsiteY15" fmla="*/ 573438 h 1118046"/>
              <a:gd name="connsiteX16" fmla="*/ 1260743 w 1270524"/>
              <a:gd name="connsiteY16" fmla="*/ 325465 h 1118046"/>
              <a:gd name="connsiteX17" fmla="*/ 1167754 w 1270524"/>
              <a:gd name="connsiteY17" fmla="*/ 0 h 1118046"/>
              <a:gd name="connsiteX0" fmla="*/ 501326 w 1270524"/>
              <a:gd name="connsiteY0" fmla="*/ 743919 h 1118046"/>
              <a:gd name="connsiteX1" fmla="*/ 625313 w 1270524"/>
              <a:gd name="connsiteY1" fmla="*/ 743919 h 1118046"/>
              <a:gd name="connsiteX2" fmla="*/ 764798 w 1270524"/>
              <a:gd name="connsiteY2" fmla="*/ 619933 h 1118046"/>
              <a:gd name="connsiteX3" fmla="*/ 814997 w 1270524"/>
              <a:gd name="connsiteY3" fmla="*/ 437381 h 1118046"/>
              <a:gd name="connsiteX4" fmla="*/ 718303 w 1270524"/>
              <a:gd name="connsiteY4" fmla="*/ 216977 h 1118046"/>
              <a:gd name="connsiteX5" fmla="*/ 470330 w 1270524"/>
              <a:gd name="connsiteY5" fmla="*/ 123987 h 1118046"/>
              <a:gd name="connsiteX6" fmla="*/ 206859 w 1270524"/>
              <a:gd name="connsiteY6" fmla="*/ 170482 h 1118046"/>
              <a:gd name="connsiteX7" fmla="*/ 36377 w 1270524"/>
              <a:gd name="connsiteY7" fmla="*/ 371960 h 1118046"/>
              <a:gd name="connsiteX8" fmla="*/ 5381 w 1270524"/>
              <a:gd name="connsiteY8" fmla="*/ 650929 h 1118046"/>
              <a:gd name="connsiteX9" fmla="*/ 113869 w 1270524"/>
              <a:gd name="connsiteY9" fmla="*/ 945397 h 1118046"/>
              <a:gd name="connsiteX10" fmla="*/ 315347 w 1270524"/>
              <a:gd name="connsiteY10" fmla="*/ 1069383 h 1118046"/>
              <a:gd name="connsiteX11" fmla="*/ 594316 w 1270524"/>
              <a:gd name="connsiteY11" fmla="*/ 1115878 h 1118046"/>
              <a:gd name="connsiteX12" fmla="*/ 935279 w 1270524"/>
              <a:gd name="connsiteY12" fmla="*/ 1007390 h 1118046"/>
              <a:gd name="connsiteX13" fmla="*/ 1152255 w 1270524"/>
              <a:gd name="connsiteY13" fmla="*/ 836909 h 1118046"/>
              <a:gd name="connsiteX14" fmla="*/ 1198750 w 1270524"/>
              <a:gd name="connsiteY14" fmla="*/ 728421 h 1118046"/>
              <a:gd name="connsiteX15" fmla="*/ 1260743 w 1270524"/>
              <a:gd name="connsiteY15" fmla="*/ 573438 h 1118046"/>
              <a:gd name="connsiteX16" fmla="*/ 1260743 w 1270524"/>
              <a:gd name="connsiteY16" fmla="*/ 325465 h 1118046"/>
              <a:gd name="connsiteX17" fmla="*/ 1167754 w 1270524"/>
              <a:gd name="connsiteY17" fmla="*/ 0 h 1118046"/>
              <a:gd name="connsiteX0" fmla="*/ 501326 w 1270524"/>
              <a:gd name="connsiteY0" fmla="*/ 743919 h 1118046"/>
              <a:gd name="connsiteX1" fmla="*/ 631714 w 1270524"/>
              <a:gd name="connsiteY1" fmla="*/ 725814 h 1118046"/>
              <a:gd name="connsiteX2" fmla="*/ 764798 w 1270524"/>
              <a:gd name="connsiteY2" fmla="*/ 619933 h 1118046"/>
              <a:gd name="connsiteX3" fmla="*/ 814997 w 1270524"/>
              <a:gd name="connsiteY3" fmla="*/ 437381 h 1118046"/>
              <a:gd name="connsiteX4" fmla="*/ 718303 w 1270524"/>
              <a:gd name="connsiteY4" fmla="*/ 216977 h 1118046"/>
              <a:gd name="connsiteX5" fmla="*/ 470330 w 1270524"/>
              <a:gd name="connsiteY5" fmla="*/ 123987 h 1118046"/>
              <a:gd name="connsiteX6" fmla="*/ 206859 w 1270524"/>
              <a:gd name="connsiteY6" fmla="*/ 170482 h 1118046"/>
              <a:gd name="connsiteX7" fmla="*/ 36377 w 1270524"/>
              <a:gd name="connsiteY7" fmla="*/ 371960 h 1118046"/>
              <a:gd name="connsiteX8" fmla="*/ 5381 w 1270524"/>
              <a:gd name="connsiteY8" fmla="*/ 650929 h 1118046"/>
              <a:gd name="connsiteX9" fmla="*/ 113869 w 1270524"/>
              <a:gd name="connsiteY9" fmla="*/ 945397 h 1118046"/>
              <a:gd name="connsiteX10" fmla="*/ 315347 w 1270524"/>
              <a:gd name="connsiteY10" fmla="*/ 1069383 h 1118046"/>
              <a:gd name="connsiteX11" fmla="*/ 594316 w 1270524"/>
              <a:gd name="connsiteY11" fmla="*/ 1115878 h 1118046"/>
              <a:gd name="connsiteX12" fmla="*/ 935279 w 1270524"/>
              <a:gd name="connsiteY12" fmla="*/ 1007390 h 1118046"/>
              <a:gd name="connsiteX13" fmla="*/ 1152255 w 1270524"/>
              <a:gd name="connsiteY13" fmla="*/ 836909 h 1118046"/>
              <a:gd name="connsiteX14" fmla="*/ 1198750 w 1270524"/>
              <a:gd name="connsiteY14" fmla="*/ 728421 h 1118046"/>
              <a:gd name="connsiteX15" fmla="*/ 1260743 w 1270524"/>
              <a:gd name="connsiteY15" fmla="*/ 573438 h 1118046"/>
              <a:gd name="connsiteX16" fmla="*/ 1260743 w 1270524"/>
              <a:gd name="connsiteY16" fmla="*/ 325465 h 1118046"/>
              <a:gd name="connsiteX17" fmla="*/ 1167754 w 1270524"/>
              <a:gd name="connsiteY17" fmla="*/ 0 h 1118046"/>
              <a:gd name="connsiteX0" fmla="*/ 501326 w 1268036"/>
              <a:gd name="connsiteY0" fmla="*/ 755989 h 1130116"/>
              <a:gd name="connsiteX1" fmla="*/ 631714 w 1268036"/>
              <a:gd name="connsiteY1" fmla="*/ 737884 h 1130116"/>
              <a:gd name="connsiteX2" fmla="*/ 764798 w 1268036"/>
              <a:gd name="connsiteY2" fmla="*/ 632003 h 1130116"/>
              <a:gd name="connsiteX3" fmla="*/ 814997 w 1268036"/>
              <a:gd name="connsiteY3" fmla="*/ 449451 h 1130116"/>
              <a:gd name="connsiteX4" fmla="*/ 718303 w 1268036"/>
              <a:gd name="connsiteY4" fmla="*/ 229047 h 1130116"/>
              <a:gd name="connsiteX5" fmla="*/ 470330 w 1268036"/>
              <a:gd name="connsiteY5" fmla="*/ 136057 h 1130116"/>
              <a:gd name="connsiteX6" fmla="*/ 206859 w 1268036"/>
              <a:gd name="connsiteY6" fmla="*/ 182552 h 1130116"/>
              <a:gd name="connsiteX7" fmla="*/ 36377 w 1268036"/>
              <a:gd name="connsiteY7" fmla="*/ 384030 h 1130116"/>
              <a:gd name="connsiteX8" fmla="*/ 5381 w 1268036"/>
              <a:gd name="connsiteY8" fmla="*/ 662999 h 1130116"/>
              <a:gd name="connsiteX9" fmla="*/ 113869 w 1268036"/>
              <a:gd name="connsiteY9" fmla="*/ 957467 h 1130116"/>
              <a:gd name="connsiteX10" fmla="*/ 315347 w 1268036"/>
              <a:gd name="connsiteY10" fmla="*/ 1081453 h 1130116"/>
              <a:gd name="connsiteX11" fmla="*/ 594316 w 1268036"/>
              <a:gd name="connsiteY11" fmla="*/ 1127948 h 1130116"/>
              <a:gd name="connsiteX12" fmla="*/ 935279 w 1268036"/>
              <a:gd name="connsiteY12" fmla="*/ 1019460 h 1130116"/>
              <a:gd name="connsiteX13" fmla="*/ 1152255 w 1268036"/>
              <a:gd name="connsiteY13" fmla="*/ 848979 h 1130116"/>
              <a:gd name="connsiteX14" fmla="*/ 1198750 w 1268036"/>
              <a:gd name="connsiteY14" fmla="*/ 740491 h 1130116"/>
              <a:gd name="connsiteX15" fmla="*/ 1260743 w 1268036"/>
              <a:gd name="connsiteY15" fmla="*/ 585508 h 1130116"/>
              <a:gd name="connsiteX16" fmla="*/ 1260743 w 1268036"/>
              <a:gd name="connsiteY16" fmla="*/ 337535 h 1130116"/>
              <a:gd name="connsiteX17" fmla="*/ 1206161 w 1268036"/>
              <a:gd name="connsiteY17" fmla="*/ 0 h 1130116"/>
              <a:gd name="connsiteX0" fmla="*/ 501326 w 1268036"/>
              <a:gd name="connsiteY0" fmla="*/ 755989 h 1130116"/>
              <a:gd name="connsiteX1" fmla="*/ 631714 w 1268036"/>
              <a:gd name="connsiteY1" fmla="*/ 737884 h 1130116"/>
              <a:gd name="connsiteX2" fmla="*/ 764798 w 1268036"/>
              <a:gd name="connsiteY2" fmla="*/ 632003 h 1130116"/>
              <a:gd name="connsiteX3" fmla="*/ 814997 w 1268036"/>
              <a:gd name="connsiteY3" fmla="*/ 449451 h 1130116"/>
              <a:gd name="connsiteX4" fmla="*/ 718303 w 1268036"/>
              <a:gd name="connsiteY4" fmla="*/ 229047 h 1130116"/>
              <a:gd name="connsiteX5" fmla="*/ 470330 w 1268036"/>
              <a:gd name="connsiteY5" fmla="*/ 136057 h 1130116"/>
              <a:gd name="connsiteX6" fmla="*/ 206859 w 1268036"/>
              <a:gd name="connsiteY6" fmla="*/ 182552 h 1130116"/>
              <a:gd name="connsiteX7" fmla="*/ 36377 w 1268036"/>
              <a:gd name="connsiteY7" fmla="*/ 384030 h 1130116"/>
              <a:gd name="connsiteX8" fmla="*/ 5381 w 1268036"/>
              <a:gd name="connsiteY8" fmla="*/ 662999 h 1130116"/>
              <a:gd name="connsiteX9" fmla="*/ 113869 w 1268036"/>
              <a:gd name="connsiteY9" fmla="*/ 957467 h 1130116"/>
              <a:gd name="connsiteX10" fmla="*/ 315347 w 1268036"/>
              <a:gd name="connsiteY10" fmla="*/ 1081453 h 1130116"/>
              <a:gd name="connsiteX11" fmla="*/ 594316 w 1268036"/>
              <a:gd name="connsiteY11" fmla="*/ 1127948 h 1130116"/>
              <a:gd name="connsiteX12" fmla="*/ 935279 w 1268036"/>
              <a:gd name="connsiteY12" fmla="*/ 1019460 h 1130116"/>
              <a:gd name="connsiteX13" fmla="*/ 1152255 w 1268036"/>
              <a:gd name="connsiteY13" fmla="*/ 848979 h 1130116"/>
              <a:gd name="connsiteX14" fmla="*/ 1198750 w 1268036"/>
              <a:gd name="connsiteY14" fmla="*/ 740491 h 1130116"/>
              <a:gd name="connsiteX15" fmla="*/ 1260743 w 1268036"/>
              <a:gd name="connsiteY15" fmla="*/ 585508 h 1130116"/>
              <a:gd name="connsiteX16" fmla="*/ 1260743 w 1268036"/>
              <a:gd name="connsiteY16" fmla="*/ 337535 h 1130116"/>
              <a:gd name="connsiteX17" fmla="*/ 1206161 w 1268036"/>
              <a:gd name="connsiteY17" fmla="*/ 0 h 1130116"/>
              <a:gd name="connsiteX0" fmla="*/ 501326 w 1268036"/>
              <a:gd name="connsiteY0" fmla="*/ 755989 h 1129920"/>
              <a:gd name="connsiteX1" fmla="*/ 631714 w 1268036"/>
              <a:gd name="connsiteY1" fmla="*/ 737884 h 1129920"/>
              <a:gd name="connsiteX2" fmla="*/ 764798 w 1268036"/>
              <a:gd name="connsiteY2" fmla="*/ 632003 h 1129920"/>
              <a:gd name="connsiteX3" fmla="*/ 814997 w 1268036"/>
              <a:gd name="connsiteY3" fmla="*/ 449451 h 1129920"/>
              <a:gd name="connsiteX4" fmla="*/ 718303 w 1268036"/>
              <a:gd name="connsiteY4" fmla="*/ 229047 h 1129920"/>
              <a:gd name="connsiteX5" fmla="*/ 470330 w 1268036"/>
              <a:gd name="connsiteY5" fmla="*/ 136057 h 1129920"/>
              <a:gd name="connsiteX6" fmla="*/ 206859 w 1268036"/>
              <a:gd name="connsiteY6" fmla="*/ 182552 h 1129920"/>
              <a:gd name="connsiteX7" fmla="*/ 36377 w 1268036"/>
              <a:gd name="connsiteY7" fmla="*/ 384030 h 1129920"/>
              <a:gd name="connsiteX8" fmla="*/ 5381 w 1268036"/>
              <a:gd name="connsiteY8" fmla="*/ 662999 h 1129920"/>
              <a:gd name="connsiteX9" fmla="*/ 113869 w 1268036"/>
              <a:gd name="connsiteY9" fmla="*/ 981607 h 1129920"/>
              <a:gd name="connsiteX10" fmla="*/ 315347 w 1268036"/>
              <a:gd name="connsiteY10" fmla="*/ 1081453 h 1129920"/>
              <a:gd name="connsiteX11" fmla="*/ 594316 w 1268036"/>
              <a:gd name="connsiteY11" fmla="*/ 1127948 h 1129920"/>
              <a:gd name="connsiteX12" fmla="*/ 935279 w 1268036"/>
              <a:gd name="connsiteY12" fmla="*/ 1019460 h 1129920"/>
              <a:gd name="connsiteX13" fmla="*/ 1152255 w 1268036"/>
              <a:gd name="connsiteY13" fmla="*/ 848979 h 1129920"/>
              <a:gd name="connsiteX14" fmla="*/ 1198750 w 1268036"/>
              <a:gd name="connsiteY14" fmla="*/ 740491 h 1129920"/>
              <a:gd name="connsiteX15" fmla="*/ 1260743 w 1268036"/>
              <a:gd name="connsiteY15" fmla="*/ 585508 h 1129920"/>
              <a:gd name="connsiteX16" fmla="*/ 1260743 w 1268036"/>
              <a:gd name="connsiteY16" fmla="*/ 337535 h 1129920"/>
              <a:gd name="connsiteX17" fmla="*/ 1206161 w 1268036"/>
              <a:gd name="connsiteY17" fmla="*/ 0 h 1129920"/>
              <a:gd name="connsiteX0" fmla="*/ 501326 w 1268036"/>
              <a:gd name="connsiteY0" fmla="*/ 755989 h 1132582"/>
              <a:gd name="connsiteX1" fmla="*/ 631714 w 1268036"/>
              <a:gd name="connsiteY1" fmla="*/ 737884 h 1132582"/>
              <a:gd name="connsiteX2" fmla="*/ 764798 w 1268036"/>
              <a:gd name="connsiteY2" fmla="*/ 632003 h 1132582"/>
              <a:gd name="connsiteX3" fmla="*/ 814997 w 1268036"/>
              <a:gd name="connsiteY3" fmla="*/ 449451 h 1132582"/>
              <a:gd name="connsiteX4" fmla="*/ 718303 w 1268036"/>
              <a:gd name="connsiteY4" fmla="*/ 229047 h 1132582"/>
              <a:gd name="connsiteX5" fmla="*/ 470330 w 1268036"/>
              <a:gd name="connsiteY5" fmla="*/ 136057 h 1132582"/>
              <a:gd name="connsiteX6" fmla="*/ 206859 w 1268036"/>
              <a:gd name="connsiteY6" fmla="*/ 182552 h 1132582"/>
              <a:gd name="connsiteX7" fmla="*/ 36377 w 1268036"/>
              <a:gd name="connsiteY7" fmla="*/ 384030 h 1132582"/>
              <a:gd name="connsiteX8" fmla="*/ 5381 w 1268036"/>
              <a:gd name="connsiteY8" fmla="*/ 662999 h 1132582"/>
              <a:gd name="connsiteX9" fmla="*/ 113869 w 1268036"/>
              <a:gd name="connsiteY9" fmla="*/ 981607 h 1132582"/>
              <a:gd name="connsiteX10" fmla="*/ 315347 w 1268036"/>
              <a:gd name="connsiteY10" fmla="*/ 1099558 h 1132582"/>
              <a:gd name="connsiteX11" fmla="*/ 594316 w 1268036"/>
              <a:gd name="connsiteY11" fmla="*/ 1127948 h 1132582"/>
              <a:gd name="connsiteX12" fmla="*/ 935279 w 1268036"/>
              <a:gd name="connsiteY12" fmla="*/ 1019460 h 1132582"/>
              <a:gd name="connsiteX13" fmla="*/ 1152255 w 1268036"/>
              <a:gd name="connsiteY13" fmla="*/ 848979 h 1132582"/>
              <a:gd name="connsiteX14" fmla="*/ 1198750 w 1268036"/>
              <a:gd name="connsiteY14" fmla="*/ 740491 h 1132582"/>
              <a:gd name="connsiteX15" fmla="*/ 1260743 w 1268036"/>
              <a:gd name="connsiteY15" fmla="*/ 585508 h 1132582"/>
              <a:gd name="connsiteX16" fmla="*/ 1260743 w 1268036"/>
              <a:gd name="connsiteY16" fmla="*/ 337535 h 1132582"/>
              <a:gd name="connsiteX17" fmla="*/ 1206161 w 1268036"/>
              <a:gd name="connsiteY17" fmla="*/ 0 h 1132582"/>
              <a:gd name="connsiteX0" fmla="*/ 518476 w 1285186"/>
              <a:gd name="connsiteY0" fmla="*/ 755989 h 1132582"/>
              <a:gd name="connsiteX1" fmla="*/ 648864 w 1285186"/>
              <a:gd name="connsiteY1" fmla="*/ 737884 h 1132582"/>
              <a:gd name="connsiteX2" fmla="*/ 781948 w 1285186"/>
              <a:gd name="connsiteY2" fmla="*/ 632003 h 1132582"/>
              <a:gd name="connsiteX3" fmla="*/ 832147 w 1285186"/>
              <a:gd name="connsiteY3" fmla="*/ 449451 h 1132582"/>
              <a:gd name="connsiteX4" fmla="*/ 735453 w 1285186"/>
              <a:gd name="connsiteY4" fmla="*/ 229047 h 1132582"/>
              <a:gd name="connsiteX5" fmla="*/ 487480 w 1285186"/>
              <a:gd name="connsiteY5" fmla="*/ 136057 h 1132582"/>
              <a:gd name="connsiteX6" fmla="*/ 224009 w 1285186"/>
              <a:gd name="connsiteY6" fmla="*/ 182552 h 1132582"/>
              <a:gd name="connsiteX7" fmla="*/ 53527 w 1285186"/>
              <a:gd name="connsiteY7" fmla="*/ 384030 h 1132582"/>
              <a:gd name="connsiteX8" fmla="*/ 3328 w 1285186"/>
              <a:gd name="connsiteY8" fmla="*/ 669034 h 1132582"/>
              <a:gd name="connsiteX9" fmla="*/ 131019 w 1285186"/>
              <a:gd name="connsiteY9" fmla="*/ 981607 h 1132582"/>
              <a:gd name="connsiteX10" fmla="*/ 332497 w 1285186"/>
              <a:gd name="connsiteY10" fmla="*/ 1099558 h 1132582"/>
              <a:gd name="connsiteX11" fmla="*/ 611466 w 1285186"/>
              <a:gd name="connsiteY11" fmla="*/ 1127948 h 1132582"/>
              <a:gd name="connsiteX12" fmla="*/ 952429 w 1285186"/>
              <a:gd name="connsiteY12" fmla="*/ 1019460 h 1132582"/>
              <a:gd name="connsiteX13" fmla="*/ 1169405 w 1285186"/>
              <a:gd name="connsiteY13" fmla="*/ 848979 h 1132582"/>
              <a:gd name="connsiteX14" fmla="*/ 1215900 w 1285186"/>
              <a:gd name="connsiteY14" fmla="*/ 740491 h 1132582"/>
              <a:gd name="connsiteX15" fmla="*/ 1277893 w 1285186"/>
              <a:gd name="connsiteY15" fmla="*/ 585508 h 1132582"/>
              <a:gd name="connsiteX16" fmla="*/ 1277893 w 1285186"/>
              <a:gd name="connsiteY16" fmla="*/ 337535 h 1132582"/>
              <a:gd name="connsiteX17" fmla="*/ 1223311 w 1285186"/>
              <a:gd name="connsiteY17" fmla="*/ 0 h 1132582"/>
              <a:gd name="connsiteX0" fmla="*/ 517370 w 1284080"/>
              <a:gd name="connsiteY0" fmla="*/ 755989 h 1132582"/>
              <a:gd name="connsiteX1" fmla="*/ 647758 w 1284080"/>
              <a:gd name="connsiteY1" fmla="*/ 737884 h 1132582"/>
              <a:gd name="connsiteX2" fmla="*/ 780842 w 1284080"/>
              <a:gd name="connsiteY2" fmla="*/ 632003 h 1132582"/>
              <a:gd name="connsiteX3" fmla="*/ 831041 w 1284080"/>
              <a:gd name="connsiteY3" fmla="*/ 449451 h 1132582"/>
              <a:gd name="connsiteX4" fmla="*/ 734347 w 1284080"/>
              <a:gd name="connsiteY4" fmla="*/ 229047 h 1132582"/>
              <a:gd name="connsiteX5" fmla="*/ 486374 w 1284080"/>
              <a:gd name="connsiteY5" fmla="*/ 136057 h 1132582"/>
              <a:gd name="connsiteX6" fmla="*/ 222903 w 1284080"/>
              <a:gd name="connsiteY6" fmla="*/ 182552 h 1132582"/>
              <a:gd name="connsiteX7" fmla="*/ 52421 w 1284080"/>
              <a:gd name="connsiteY7" fmla="*/ 384030 h 1132582"/>
              <a:gd name="connsiteX8" fmla="*/ 2222 w 1284080"/>
              <a:gd name="connsiteY8" fmla="*/ 669034 h 1132582"/>
              <a:gd name="connsiteX9" fmla="*/ 110710 w 1284080"/>
              <a:gd name="connsiteY9" fmla="*/ 981607 h 1132582"/>
              <a:gd name="connsiteX10" fmla="*/ 331391 w 1284080"/>
              <a:gd name="connsiteY10" fmla="*/ 1099558 h 1132582"/>
              <a:gd name="connsiteX11" fmla="*/ 610360 w 1284080"/>
              <a:gd name="connsiteY11" fmla="*/ 1127948 h 1132582"/>
              <a:gd name="connsiteX12" fmla="*/ 951323 w 1284080"/>
              <a:gd name="connsiteY12" fmla="*/ 1019460 h 1132582"/>
              <a:gd name="connsiteX13" fmla="*/ 1168299 w 1284080"/>
              <a:gd name="connsiteY13" fmla="*/ 848979 h 1132582"/>
              <a:gd name="connsiteX14" fmla="*/ 1214794 w 1284080"/>
              <a:gd name="connsiteY14" fmla="*/ 740491 h 1132582"/>
              <a:gd name="connsiteX15" fmla="*/ 1276787 w 1284080"/>
              <a:gd name="connsiteY15" fmla="*/ 585508 h 1132582"/>
              <a:gd name="connsiteX16" fmla="*/ 1276787 w 1284080"/>
              <a:gd name="connsiteY16" fmla="*/ 337535 h 1132582"/>
              <a:gd name="connsiteX17" fmla="*/ 1222205 w 1284080"/>
              <a:gd name="connsiteY17" fmla="*/ 0 h 1132582"/>
              <a:gd name="connsiteX0" fmla="*/ 522992 w 1289702"/>
              <a:gd name="connsiteY0" fmla="*/ 755989 h 1133156"/>
              <a:gd name="connsiteX1" fmla="*/ 653380 w 1289702"/>
              <a:gd name="connsiteY1" fmla="*/ 737884 h 1133156"/>
              <a:gd name="connsiteX2" fmla="*/ 786464 w 1289702"/>
              <a:gd name="connsiteY2" fmla="*/ 632003 h 1133156"/>
              <a:gd name="connsiteX3" fmla="*/ 836663 w 1289702"/>
              <a:gd name="connsiteY3" fmla="*/ 449451 h 1133156"/>
              <a:gd name="connsiteX4" fmla="*/ 739969 w 1289702"/>
              <a:gd name="connsiteY4" fmla="*/ 229047 h 1133156"/>
              <a:gd name="connsiteX5" fmla="*/ 491996 w 1289702"/>
              <a:gd name="connsiteY5" fmla="*/ 136057 h 1133156"/>
              <a:gd name="connsiteX6" fmla="*/ 228525 w 1289702"/>
              <a:gd name="connsiteY6" fmla="*/ 182552 h 1133156"/>
              <a:gd name="connsiteX7" fmla="*/ 58043 w 1289702"/>
              <a:gd name="connsiteY7" fmla="*/ 384030 h 1133156"/>
              <a:gd name="connsiteX8" fmla="*/ 7844 w 1289702"/>
              <a:gd name="connsiteY8" fmla="*/ 669034 h 1133156"/>
              <a:gd name="connsiteX9" fmla="*/ 205947 w 1289702"/>
              <a:gd name="connsiteY9" fmla="*/ 957467 h 1133156"/>
              <a:gd name="connsiteX10" fmla="*/ 337013 w 1289702"/>
              <a:gd name="connsiteY10" fmla="*/ 1099558 h 1133156"/>
              <a:gd name="connsiteX11" fmla="*/ 615982 w 1289702"/>
              <a:gd name="connsiteY11" fmla="*/ 1127948 h 1133156"/>
              <a:gd name="connsiteX12" fmla="*/ 956945 w 1289702"/>
              <a:gd name="connsiteY12" fmla="*/ 1019460 h 1133156"/>
              <a:gd name="connsiteX13" fmla="*/ 1173921 w 1289702"/>
              <a:gd name="connsiteY13" fmla="*/ 848979 h 1133156"/>
              <a:gd name="connsiteX14" fmla="*/ 1220416 w 1289702"/>
              <a:gd name="connsiteY14" fmla="*/ 740491 h 1133156"/>
              <a:gd name="connsiteX15" fmla="*/ 1282409 w 1289702"/>
              <a:gd name="connsiteY15" fmla="*/ 585508 h 1133156"/>
              <a:gd name="connsiteX16" fmla="*/ 1282409 w 1289702"/>
              <a:gd name="connsiteY16" fmla="*/ 337535 h 1133156"/>
              <a:gd name="connsiteX17" fmla="*/ 1227827 w 1289702"/>
              <a:gd name="connsiteY17" fmla="*/ 0 h 1133156"/>
              <a:gd name="connsiteX0" fmla="*/ 522992 w 1289702"/>
              <a:gd name="connsiteY0" fmla="*/ 755989 h 1129541"/>
              <a:gd name="connsiteX1" fmla="*/ 653380 w 1289702"/>
              <a:gd name="connsiteY1" fmla="*/ 737884 h 1129541"/>
              <a:gd name="connsiteX2" fmla="*/ 786464 w 1289702"/>
              <a:gd name="connsiteY2" fmla="*/ 632003 h 1129541"/>
              <a:gd name="connsiteX3" fmla="*/ 836663 w 1289702"/>
              <a:gd name="connsiteY3" fmla="*/ 449451 h 1129541"/>
              <a:gd name="connsiteX4" fmla="*/ 739969 w 1289702"/>
              <a:gd name="connsiteY4" fmla="*/ 229047 h 1129541"/>
              <a:gd name="connsiteX5" fmla="*/ 491996 w 1289702"/>
              <a:gd name="connsiteY5" fmla="*/ 136057 h 1129541"/>
              <a:gd name="connsiteX6" fmla="*/ 228525 w 1289702"/>
              <a:gd name="connsiteY6" fmla="*/ 182552 h 1129541"/>
              <a:gd name="connsiteX7" fmla="*/ 58043 w 1289702"/>
              <a:gd name="connsiteY7" fmla="*/ 384030 h 1129541"/>
              <a:gd name="connsiteX8" fmla="*/ 7844 w 1289702"/>
              <a:gd name="connsiteY8" fmla="*/ 669034 h 1129541"/>
              <a:gd name="connsiteX9" fmla="*/ 205947 w 1289702"/>
              <a:gd name="connsiteY9" fmla="*/ 957467 h 1129541"/>
              <a:gd name="connsiteX10" fmla="*/ 407425 w 1289702"/>
              <a:gd name="connsiteY10" fmla="*/ 1075418 h 1129541"/>
              <a:gd name="connsiteX11" fmla="*/ 615982 w 1289702"/>
              <a:gd name="connsiteY11" fmla="*/ 1127948 h 1129541"/>
              <a:gd name="connsiteX12" fmla="*/ 956945 w 1289702"/>
              <a:gd name="connsiteY12" fmla="*/ 1019460 h 1129541"/>
              <a:gd name="connsiteX13" fmla="*/ 1173921 w 1289702"/>
              <a:gd name="connsiteY13" fmla="*/ 848979 h 1129541"/>
              <a:gd name="connsiteX14" fmla="*/ 1220416 w 1289702"/>
              <a:gd name="connsiteY14" fmla="*/ 740491 h 1129541"/>
              <a:gd name="connsiteX15" fmla="*/ 1282409 w 1289702"/>
              <a:gd name="connsiteY15" fmla="*/ 585508 h 1129541"/>
              <a:gd name="connsiteX16" fmla="*/ 1282409 w 1289702"/>
              <a:gd name="connsiteY16" fmla="*/ 337535 h 1129541"/>
              <a:gd name="connsiteX17" fmla="*/ 1227827 w 1289702"/>
              <a:gd name="connsiteY17" fmla="*/ 0 h 1129541"/>
              <a:gd name="connsiteX0" fmla="*/ 522992 w 1289702"/>
              <a:gd name="connsiteY0" fmla="*/ 622063 h 995615"/>
              <a:gd name="connsiteX1" fmla="*/ 653380 w 1289702"/>
              <a:gd name="connsiteY1" fmla="*/ 603958 h 995615"/>
              <a:gd name="connsiteX2" fmla="*/ 786464 w 1289702"/>
              <a:gd name="connsiteY2" fmla="*/ 498077 h 995615"/>
              <a:gd name="connsiteX3" fmla="*/ 836663 w 1289702"/>
              <a:gd name="connsiteY3" fmla="*/ 315525 h 995615"/>
              <a:gd name="connsiteX4" fmla="*/ 739969 w 1289702"/>
              <a:gd name="connsiteY4" fmla="*/ 95121 h 995615"/>
              <a:gd name="connsiteX5" fmla="*/ 491996 w 1289702"/>
              <a:gd name="connsiteY5" fmla="*/ 2131 h 995615"/>
              <a:gd name="connsiteX6" fmla="*/ 228525 w 1289702"/>
              <a:gd name="connsiteY6" fmla="*/ 48626 h 995615"/>
              <a:gd name="connsiteX7" fmla="*/ 58043 w 1289702"/>
              <a:gd name="connsiteY7" fmla="*/ 250104 h 995615"/>
              <a:gd name="connsiteX8" fmla="*/ 7844 w 1289702"/>
              <a:gd name="connsiteY8" fmla="*/ 535108 h 995615"/>
              <a:gd name="connsiteX9" fmla="*/ 205947 w 1289702"/>
              <a:gd name="connsiteY9" fmla="*/ 823541 h 995615"/>
              <a:gd name="connsiteX10" fmla="*/ 407425 w 1289702"/>
              <a:gd name="connsiteY10" fmla="*/ 941492 h 995615"/>
              <a:gd name="connsiteX11" fmla="*/ 615982 w 1289702"/>
              <a:gd name="connsiteY11" fmla="*/ 994022 h 995615"/>
              <a:gd name="connsiteX12" fmla="*/ 956945 w 1289702"/>
              <a:gd name="connsiteY12" fmla="*/ 885534 h 995615"/>
              <a:gd name="connsiteX13" fmla="*/ 1173921 w 1289702"/>
              <a:gd name="connsiteY13" fmla="*/ 715053 h 995615"/>
              <a:gd name="connsiteX14" fmla="*/ 1220416 w 1289702"/>
              <a:gd name="connsiteY14" fmla="*/ 606565 h 995615"/>
              <a:gd name="connsiteX15" fmla="*/ 1282409 w 1289702"/>
              <a:gd name="connsiteY15" fmla="*/ 451582 h 995615"/>
              <a:gd name="connsiteX16" fmla="*/ 1282409 w 1289702"/>
              <a:gd name="connsiteY16" fmla="*/ 203609 h 995615"/>
              <a:gd name="connsiteX0" fmla="*/ 522992 w 1282409"/>
              <a:gd name="connsiteY0" fmla="*/ 622063 h 995615"/>
              <a:gd name="connsiteX1" fmla="*/ 653380 w 1282409"/>
              <a:gd name="connsiteY1" fmla="*/ 603958 h 995615"/>
              <a:gd name="connsiteX2" fmla="*/ 786464 w 1282409"/>
              <a:gd name="connsiteY2" fmla="*/ 498077 h 995615"/>
              <a:gd name="connsiteX3" fmla="*/ 836663 w 1282409"/>
              <a:gd name="connsiteY3" fmla="*/ 315525 h 995615"/>
              <a:gd name="connsiteX4" fmla="*/ 739969 w 1282409"/>
              <a:gd name="connsiteY4" fmla="*/ 95121 h 995615"/>
              <a:gd name="connsiteX5" fmla="*/ 491996 w 1282409"/>
              <a:gd name="connsiteY5" fmla="*/ 2131 h 995615"/>
              <a:gd name="connsiteX6" fmla="*/ 228525 w 1282409"/>
              <a:gd name="connsiteY6" fmla="*/ 48626 h 995615"/>
              <a:gd name="connsiteX7" fmla="*/ 58043 w 1282409"/>
              <a:gd name="connsiteY7" fmla="*/ 250104 h 995615"/>
              <a:gd name="connsiteX8" fmla="*/ 7844 w 1282409"/>
              <a:gd name="connsiteY8" fmla="*/ 535108 h 995615"/>
              <a:gd name="connsiteX9" fmla="*/ 205947 w 1282409"/>
              <a:gd name="connsiteY9" fmla="*/ 823541 h 995615"/>
              <a:gd name="connsiteX10" fmla="*/ 407425 w 1282409"/>
              <a:gd name="connsiteY10" fmla="*/ 941492 h 995615"/>
              <a:gd name="connsiteX11" fmla="*/ 615982 w 1282409"/>
              <a:gd name="connsiteY11" fmla="*/ 994022 h 995615"/>
              <a:gd name="connsiteX12" fmla="*/ 956945 w 1282409"/>
              <a:gd name="connsiteY12" fmla="*/ 885534 h 995615"/>
              <a:gd name="connsiteX13" fmla="*/ 1173921 w 1282409"/>
              <a:gd name="connsiteY13" fmla="*/ 715053 h 995615"/>
              <a:gd name="connsiteX14" fmla="*/ 1220416 w 1282409"/>
              <a:gd name="connsiteY14" fmla="*/ 606565 h 995615"/>
              <a:gd name="connsiteX15" fmla="*/ 1282409 w 1282409"/>
              <a:gd name="connsiteY15" fmla="*/ 451582 h 995615"/>
              <a:gd name="connsiteX0" fmla="*/ 506469 w 1265886"/>
              <a:gd name="connsiteY0" fmla="*/ 622063 h 995615"/>
              <a:gd name="connsiteX1" fmla="*/ 636857 w 1265886"/>
              <a:gd name="connsiteY1" fmla="*/ 603958 h 995615"/>
              <a:gd name="connsiteX2" fmla="*/ 769941 w 1265886"/>
              <a:gd name="connsiteY2" fmla="*/ 498077 h 995615"/>
              <a:gd name="connsiteX3" fmla="*/ 820140 w 1265886"/>
              <a:gd name="connsiteY3" fmla="*/ 315525 h 995615"/>
              <a:gd name="connsiteX4" fmla="*/ 723446 w 1265886"/>
              <a:gd name="connsiteY4" fmla="*/ 95121 h 995615"/>
              <a:gd name="connsiteX5" fmla="*/ 475473 w 1265886"/>
              <a:gd name="connsiteY5" fmla="*/ 2131 h 995615"/>
              <a:gd name="connsiteX6" fmla="*/ 212002 w 1265886"/>
              <a:gd name="connsiteY6" fmla="*/ 48626 h 995615"/>
              <a:gd name="connsiteX7" fmla="*/ 41520 w 1265886"/>
              <a:gd name="connsiteY7" fmla="*/ 250104 h 995615"/>
              <a:gd name="connsiteX8" fmla="*/ 10524 w 1265886"/>
              <a:gd name="connsiteY8" fmla="*/ 535108 h 995615"/>
              <a:gd name="connsiteX9" fmla="*/ 189424 w 1265886"/>
              <a:gd name="connsiteY9" fmla="*/ 823541 h 995615"/>
              <a:gd name="connsiteX10" fmla="*/ 390902 w 1265886"/>
              <a:gd name="connsiteY10" fmla="*/ 941492 h 995615"/>
              <a:gd name="connsiteX11" fmla="*/ 599459 w 1265886"/>
              <a:gd name="connsiteY11" fmla="*/ 994022 h 995615"/>
              <a:gd name="connsiteX12" fmla="*/ 940422 w 1265886"/>
              <a:gd name="connsiteY12" fmla="*/ 885534 h 995615"/>
              <a:gd name="connsiteX13" fmla="*/ 1157398 w 1265886"/>
              <a:gd name="connsiteY13" fmla="*/ 715053 h 995615"/>
              <a:gd name="connsiteX14" fmla="*/ 1203893 w 1265886"/>
              <a:gd name="connsiteY14" fmla="*/ 606565 h 995615"/>
              <a:gd name="connsiteX15" fmla="*/ 1265886 w 1265886"/>
              <a:gd name="connsiteY15" fmla="*/ 451582 h 995615"/>
              <a:gd name="connsiteX0" fmla="*/ 506669 w 1266086"/>
              <a:gd name="connsiteY0" fmla="*/ 620453 h 994005"/>
              <a:gd name="connsiteX1" fmla="*/ 637057 w 1266086"/>
              <a:gd name="connsiteY1" fmla="*/ 602348 h 994005"/>
              <a:gd name="connsiteX2" fmla="*/ 770141 w 1266086"/>
              <a:gd name="connsiteY2" fmla="*/ 496467 h 994005"/>
              <a:gd name="connsiteX3" fmla="*/ 820340 w 1266086"/>
              <a:gd name="connsiteY3" fmla="*/ 313915 h 994005"/>
              <a:gd name="connsiteX4" fmla="*/ 723646 w 1266086"/>
              <a:gd name="connsiteY4" fmla="*/ 93511 h 994005"/>
              <a:gd name="connsiteX5" fmla="*/ 475673 w 1266086"/>
              <a:gd name="connsiteY5" fmla="*/ 521 h 994005"/>
              <a:gd name="connsiteX6" fmla="*/ 218603 w 1266086"/>
              <a:gd name="connsiteY6" fmla="*/ 65121 h 994005"/>
              <a:gd name="connsiteX7" fmla="*/ 41720 w 1266086"/>
              <a:gd name="connsiteY7" fmla="*/ 248494 h 994005"/>
              <a:gd name="connsiteX8" fmla="*/ 10724 w 1266086"/>
              <a:gd name="connsiteY8" fmla="*/ 533498 h 994005"/>
              <a:gd name="connsiteX9" fmla="*/ 189624 w 1266086"/>
              <a:gd name="connsiteY9" fmla="*/ 821931 h 994005"/>
              <a:gd name="connsiteX10" fmla="*/ 391102 w 1266086"/>
              <a:gd name="connsiteY10" fmla="*/ 939882 h 994005"/>
              <a:gd name="connsiteX11" fmla="*/ 599659 w 1266086"/>
              <a:gd name="connsiteY11" fmla="*/ 992412 h 994005"/>
              <a:gd name="connsiteX12" fmla="*/ 940622 w 1266086"/>
              <a:gd name="connsiteY12" fmla="*/ 883924 h 994005"/>
              <a:gd name="connsiteX13" fmla="*/ 1157598 w 1266086"/>
              <a:gd name="connsiteY13" fmla="*/ 713443 h 994005"/>
              <a:gd name="connsiteX14" fmla="*/ 1204093 w 1266086"/>
              <a:gd name="connsiteY14" fmla="*/ 604955 h 994005"/>
              <a:gd name="connsiteX15" fmla="*/ 1266086 w 1266086"/>
              <a:gd name="connsiteY15" fmla="*/ 449972 h 994005"/>
              <a:gd name="connsiteX0" fmla="*/ 504952 w 1264369"/>
              <a:gd name="connsiteY0" fmla="*/ 620438 h 993990"/>
              <a:gd name="connsiteX1" fmla="*/ 635340 w 1264369"/>
              <a:gd name="connsiteY1" fmla="*/ 602333 h 993990"/>
              <a:gd name="connsiteX2" fmla="*/ 768424 w 1264369"/>
              <a:gd name="connsiteY2" fmla="*/ 496452 h 993990"/>
              <a:gd name="connsiteX3" fmla="*/ 818623 w 1264369"/>
              <a:gd name="connsiteY3" fmla="*/ 313900 h 993990"/>
              <a:gd name="connsiteX4" fmla="*/ 721929 w 1264369"/>
              <a:gd name="connsiteY4" fmla="*/ 93496 h 993990"/>
              <a:gd name="connsiteX5" fmla="*/ 473956 w 1264369"/>
              <a:gd name="connsiteY5" fmla="*/ 506 h 993990"/>
              <a:gd name="connsiteX6" fmla="*/ 216886 w 1264369"/>
              <a:gd name="connsiteY6" fmla="*/ 65106 h 993990"/>
              <a:gd name="connsiteX7" fmla="*/ 46404 w 1264369"/>
              <a:gd name="connsiteY7" fmla="*/ 242444 h 993990"/>
              <a:gd name="connsiteX8" fmla="*/ 9007 w 1264369"/>
              <a:gd name="connsiteY8" fmla="*/ 533483 h 993990"/>
              <a:gd name="connsiteX9" fmla="*/ 187907 w 1264369"/>
              <a:gd name="connsiteY9" fmla="*/ 821916 h 993990"/>
              <a:gd name="connsiteX10" fmla="*/ 389385 w 1264369"/>
              <a:gd name="connsiteY10" fmla="*/ 939867 h 993990"/>
              <a:gd name="connsiteX11" fmla="*/ 597942 w 1264369"/>
              <a:gd name="connsiteY11" fmla="*/ 992397 h 993990"/>
              <a:gd name="connsiteX12" fmla="*/ 938905 w 1264369"/>
              <a:gd name="connsiteY12" fmla="*/ 883909 h 993990"/>
              <a:gd name="connsiteX13" fmla="*/ 1155881 w 1264369"/>
              <a:gd name="connsiteY13" fmla="*/ 713428 h 993990"/>
              <a:gd name="connsiteX14" fmla="*/ 1202376 w 1264369"/>
              <a:gd name="connsiteY14" fmla="*/ 604940 h 993990"/>
              <a:gd name="connsiteX15" fmla="*/ 1264369 w 1264369"/>
              <a:gd name="connsiteY15" fmla="*/ 449957 h 993990"/>
              <a:gd name="connsiteX0" fmla="*/ 485169 w 1244586"/>
              <a:gd name="connsiteY0" fmla="*/ 620438 h 993990"/>
              <a:gd name="connsiteX1" fmla="*/ 615557 w 1244586"/>
              <a:gd name="connsiteY1" fmla="*/ 602333 h 993990"/>
              <a:gd name="connsiteX2" fmla="*/ 748641 w 1244586"/>
              <a:gd name="connsiteY2" fmla="*/ 496452 h 993990"/>
              <a:gd name="connsiteX3" fmla="*/ 798840 w 1244586"/>
              <a:gd name="connsiteY3" fmla="*/ 313900 h 993990"/>
              <a:gd name="connsiteX4" fmla="*/ 702146 w 1244586"/>
              <a:gd name="connsiteY4" fmla="*/ 93496 h 993990"/>
              <a:gd name="connsiteX5" fmla="*/ 454173 w 1244586"/>
              <a:gd name="connsiteY5" fmla="*/ 506 h 993990"/>
              <a:gd name="connsiteX6" fmla="*/ 197103 w 1244586"/>
              <a:gd name="connsiteY6" fmla="*/ 65106 h 993990"/>
              <a:gd name="connsiteX7" fmla="*/ 26621 w 1244586"/>
              <a:gd name="connsiteY7" fmla="*/ 242444 h 993990"/>
              <a:gd name="connsiteX8" fmla="*/ 14828 w 1244586"/>
              <a:gd name="connsiteY8" fmla="*/ 521413 h 993990"/>
              <a:gd name="connsiteX9" fmla="*/ 168124 w 1244586"/>
              <a:gd name="connsiteY9" fmla="*/ 821916 h 993990"/>
              <a:gd name="connsiteX10" fmla="*/ 369602 w 1244586"/>
              <a:gd name="connsiteY10" fmla="*/ 939867 h 993990"/>
              <a:gd name="connsiteX11" fmla="*/ 578159 w 1244586"/>
              <a:gd name="connsiteY11" fmla="*/ 992397 h 993990"/>
              <a:gd name="connsiteX12" fmla="*/ 919122 w 1244586"/>
              <a:gd name="connsiteY12" fmla="*/ 883909 h 993990"/>
              <a:gd name="connsiteX13" fmla="*/ 1136098 w 1244586"/>
              <a:gd name="connsiteY13" fmla="*/ 713428 h 993990"/>
              <a:gd name="connsiteX14" fmla="*/ 1182593 w 1244586"/>
              <a:gd name="connsiteY14" fmla="*/ 604940 h 993990"/>
              <a:gd name="connsiteX15" fmla="*/ 1244586 w 1244586"/>
              <a:gd name="connsiteY15" fmla="*/ 449957 h 993990"/>
              <a:gd name="connsiteX0" fmla="*/ 485169 w 1244586"/>
              <a:gd name="connsiteY0" fmla="*/ 620438 h 993990"/>
              <a:gd name="connsiteX1" fmla="*/ 468170 w 1244586"/>
              <a:gd name="connsiteY1" fmla="*/ 616998 h 993990"/>
              <a:gd name="connsiteX2" fmla="*/ 615557 w 1244586"/>
              <a:gd name="connsiteY2" fmla="*/ 602333 h 993990"/>
              <a:gd name="connsiteX3" fmla="*/ 748641 w 1244586"/>
              <a:gd name="connsiteY3" fmla="*/ 496452 h 993990"/>
              <a:gd name="connsiteX4" fmla="*/ 798840 w 1244586"/>
              <a:gd name="connsiteY4" fmla="*/ 313900 h 993990"/>
              <a:gd name="connsiteX5" fmla="*/ 702146 w 1244586"/>
              <a:gd name="connsiteY5" fmla="*/ 93496 h 993990"/>
              <a:gd name="connsiteX6" fmla="*/ 454173 w 1244586"/>
              <a:gd name="connsiteY6" fmla="*/ 506 h 993990"/>
              <a:gd name="connsiteX7" fmla="*/ 197103 w 1244586"/>
              <a:gd name="connsiteY7" fmla="*/ 65106 h 993990"/>
              <a:gd name="connsiteX8" fmla="*/ 26621 w 1244586"/>
              <a:gd name="connsiteY8" fmla="*/ 242444 h 993990"/>
              <a:gd name="connsiteX9" fmla="*/ 14828 w 1244586"/>
              <a:gd name="connsiteY9" fmla="*/ 521413 h 993990"/>
              <a:gd name="connsiteX10" fmla="*/ 168124 w 1244586"/>
              <a:gd name="connsiteY10" fmla="*/ 821916 h 993990"/>
              <a:gd name="connsiteX11" fmla="*/ 369602 w 1244586"/>
              <a:gd name="connsiteY11" fmla="*/ 939867 h 993990"/>
              <a:gd name="connsiteX12" fmla="*/ 578159 w 1244586"/>
              <a:gd name="connsiteY12" fmla="*/ 992397 h 993990"/>
              <a:gd name="connsiteX13" fmla="*/ 919122 w 1244586"/>
              <a:gd name="connsiteY13" fmla="*/ 883909 h 993990"/>
              <a:gd name="connsiteX14" fmla="*/ 1136098 w 1244586"/>
              <a:gd name="connsiteY14" fmla="*/ 713428 h 993990"/>
              <a:gd name="connsiteX15" fmla="*/ 1182593 w 1244586"/>
              <a:gd name="connsiteY15" fmla="*/ 604940 h 993990"/>
              <a:gd name="connsiteX16" fmla="*/ 1244586 w 1244586"/>
              <a:gd name="connsiteY16" fmla="*/ 449957 h 993990"/>
              <a:gd name="connsiteX0" fmla="*/ 485169 w 1244586"/>
              <a:gd name="connsiteY0" fmla="*/ 620438 h 993990"/>
              <a:gd name="connsiteX1" fmla="*/ 314544 w 1244586"/>
              <a:gd name="connsiteY1" fmla="*/ 550612 h 993990"/>
              <a:gd name="connsiteX2" fmla="*/ 615557 w 1244586"/>
              <a:gd name="connsiteY2" fmla="*/ 602333 h 993990"/>
              <a:gd name="connsiteX3" fmla="*/ 748641 w 1244586"/>
              <a:gd name="connsiteY3" fmla="*/ 496452 h 993990"/>
              <a:gd name="connsiteX4" fmla="*/ 798840 w 1244586"/>
              <a:gd name="connsiteY4" fmla="*/ 313900 h 993990"/>
              <a:gd name="connsiteX5" fmla="*/ 702146 w 1244586"/>
              <a:gd name="connsiteY5" fmla="*/ 93496 h 993990"/>
              <a:gd name="connsiteX6" fmla="*/ 454173 w 1244586"/>
              <a:gd name="connsiteY6" fmla="*/ 506 h 993990"/>
              <a:gd name="connsiteX7" fmla="*/ 197103 w 1244586"/>
              <a:gd name="connsiteY7" fmla="*/ 65106 h 993990"/>
              <a:gd name="connsiteX8" fmla="*/ 26621 w 1244586"/>
              <a:gd name="connsiteY8" fmla="*/ 242444 h 993990"/>
              <a:gd name="connsiteX9" fmla="*/ 14828 w 1244586"/>
              <a:gd name="connsiteY9" fmla="*/ 521413 h 993990"/>
              <a:gd name="connsiteX10" fmla="*/ 168124 w 1244586"/>
              <a:gd name="connsiteY10" fmla="*/ 821916 h 993990"/>
              <a:gd name="connsiteX11" fmla="*/ 369602 w 1244586"/>
              <a:gd name="connsiteY11" fmla="*/ 939867 h 993990"/>
              <a:gd name="connsiteX12" fmla="*/ 578159 w 1244586"/>
              <a:gd name="connsiteY12" fmla="*/ 992397 h 993990"/>
              <a:gd name="connsiteX13" fmla="*/ 919122 w 1244586"/>
              <a:gd name="connsiteY13" fmla="*/ 883909 h 993990"/>
              <a:gd name="connsiteX14" fmla="*/ 1136098 w 1244586"/>
              <a:gd name="connsiteY14" fmla="*/ 713428 h 993990"/>
              <a:gd name="connsiteX15" fmla="*/ 1182593 w 1244586"/>
              <a:gd name="connsiteY15" fmla="*/ 604940 h 993990"/>
              <a:gd name="connsiteX16" fmla="*/ 1244586 w 1244586"/>
              <a:gd name="connsiteY16" fmla="*/ 449957 h 993990"/>
              <a:gd name="connsiteX0" fmla="*/ 485169 w 1244586"/>
              <a:gd name="connsiteY0" fmla="*/ 620438 h 993990"/>
              <a:gd name="connsiteX1" fmla="*/ 615557 w 1244586"/>
              <a:gd name="connsiteY1" fmla="*/ 602333 h 993990"/>
              <a:gd name="connsiteX2" fmla="*/ 748641 w 1244586"/>
              <a:gd name="connsiteY2" fmla="*/ 496452 h 993990"/>
              <a:gd name="connsiteX3" fmla="*/ 798840 w 1244586"/>
              <a:gd name="connsiteY3" fmla="*/ 313900 h 993990"/>
              <a:gd name="connsiteX4" fmla="*/ 702146 w 1244586"/>
              <a:gd name="connsiteY4" fmla="*/ 93496 h 993990"/>
              <a:gd name="connsiteX5" fmla="*/ 454173 w 1244586"/>
              <a:gd name="connsiteY5" fmla="*/ 506 h 993990"/>
              <a:gd name="connsiteX6" fmla="*/ 197103 w 1244586"/>
              <a:gd name="connsiteY6" fmla="*/ 65106 h 993990"/>
              <a:gd name="connsiteX7" fmla="*/ 26621 w 1244586"/>
              <a:gd name="connsiteY7" fmla="*/ 242444 h 993990"/>
              <a:gd name="connsiteX8" fmla="*/ 14828 w 1244586"/>
              <a:gd name="connsiteY8" fmla="*/ 521413 h 993990"/>
              <a:gd name="connsiteX9" fmla="*/ 168124 w 1244586"/>
              <a:gd name="connsiteY9" fmla="*/ 821916 h 993990"/>
              <a:gd name="connsiteX10" fmla="*/ 369602 w 1244586"/>
              <a:gd name="connsiteY10" fmla="*/ 939867 h 993990"/>
              <a:gd name="connsiteX11" fmla="*/ 578159 w 1244586"/>
              <a:gd name="connsiteY11" fmla="*/ 992397 h 993990"/>
              <a:gd name="connsiteX12" fmla="*/ 919122 w 1244586"/>
              <a:gd name="connsiteY12" fmla="*/ 883909 h 993990"/>
              <a:gd name="connsiteX13" fmla="*/ 1136098 w 1244586"/>
              <a:gd name="connsiteY13" fmla="*/ 713428 h 993990"/>
              <a:gd name="connsiteX14" fmla="*/ 1182593 w 1244586"/>
              <a:gd name="connsiteY14" fmla="*/ 604940 h 993990"/>
              <a:gd name="connsiteX15" fmla="*/ 1244586 w 1244586"/>
              <a:gd name="connsiteY15" fmla="*/ 449957 h 993990"/>
              <a:gd name="connsiteX0" fmla="*/ 476937 w 1236354"/>
              <a:gd name="connsiteY0" fmla="*/ 620468 h 994020"/>
              <a:gd name="connsiteX1" fmla="*/ 607325 w 1236354"/>
              <a:gd name="connsiteY1" fmla="*/ 602363 h 994020"/>
              <a:gd name="connsiteX2" fmla="*/ 740409 w 1236354"/>
              <a:gd name="connsiteY2" fmla="*/ 496482 h 994020"/>
              <a:gd name="connsiteX3" fmla="*/ 790608 w 1236354"/>
              <a:gd name="connsiteY3" fmla="*/ 313930 h 994020"/>
              <a:gd name="connsiteX4" fmla="*/ 693914 w 1236354"/>
              <a:gd name="connsiteY4" fmla="*/ 93526 h 994020"/>
              <a:gd name="connsiteX5" fmla="*/ 445941 w 1236354"/>
              <a:gd name="connsiteY5" fmla="*/ 536 h 994020"/>
              <a:gd name="connsiteX6" fmla="*/ 188871 w 1236354"/>
              <a:gd name="connsiteY6" fmla="*/ 65136 h 994020"/>
              <a:gd name="connsiteX7" fmla="*/ 43993 w 1236354"/>
              <a:gd name="connsiteY7" fmla="*/ 254544 h 994020"/>
              <a:gd name="connsiteX8" fmla="*/ 6596 w 1236354"/>
              <a:gd name="connsiteY8" fmla="*/ 521443 h 994020"/>
              <a:gd name="connsiteX9" fmla="*/ 159892 w 1236354"/>
              <a:gd name="connsiteY9" fmla="*/ 821946 h 994020"/>
              <a:gd name="connsiteX10" fmla="*/ 361370 w 1236354"/>
              <a:gd name="connsiteY10" fmla="*/ 939897 h 994020"/>
              <a:gd name="connsiteX11" fmla="*/ 569927 w 1236354"/>
              <a:gd name="connsiteY11" fmla="*/ 992427 h 994020"/>
              <a:gd name="connsiteX12" fmla="*/ 910890 w 1236354"/>
              <a:gd name="connsiteY12" fmla="*/ 883939 h 994020"/>
              <a:gd name="connsiteX13" fmla="*/ 1127866 w 1236354"/>
              <a:gd name="connsiteY13" fmla="*/ 713458 h 994020"/>
              <a:gd name="connsiteX14" fmla="*/ 1174361 w 1236354"/>
              <a:gd name="connsiteY14" fmla="*/ 604970 h 994020"/>
              <a:gd name="connsiteX15" fmla="*/ 1236354 w 1236354"/>
              <a:gd name="connsiteY15" fmla="*/ 449987 h 994020"/>
              <a:gd name="connsiteX0" fmla="*/ 476937 w 1236354"/>
              <a:gd name="connsiteY0" fmla="*/ 620468 h 996336"/>
              <a:gd name="connsiteX1" fmla="*/ 607325 w 1236354"/>
              <a:gd name="connsiteY1" fmla="*/ 602363 h 996336"/>
              <a:gd name="connsiteX2" fmla="*/ 740409 w 1236354"/>
              <a:gd name="connsiteY2" fmla="*/ 496482 h 996336"/>
              <a:gd name="connsiteX3" fmla="*/ 790608 w 1236354"/>
              <a:gd name="connsiteY3" fmla="*/ 313930 h 996336"/>
              <a:gd name="connsiteX4" fmla="*/ 693914 w 1236354"/>
              <a:gd name="connsiteY4" fmla="*/ 93526 h 996336"/>
              <a:gd name="connsiteX5" fmla="*/ 445941 w 1236354"/>
              <a:gd name="connsiteY5" fmla="*/ 536 h 996336"/>
              <a:gd name="connsiteX6" fmla="*/ 188871 w 1236354"/>
              <a:gd name="connsiteY6" fmla="*/ 65136 h 996336"/>
              <a:gd name="connsiteX7" fmla="*/ 43993 w 1236354"/>
              <a:gd name="connsiteY7" fmla="*/ 254544 h 996336"/>
              <a:gd name="connsiteX8" fmla="*/ 6596 w 1236354"/>
              <a:gd name="connsiteY8" fmla="*/ 521443 h 996336"/>
              <a:gd name="connsiteX9" fmla="*/ 159892 w 1236354"/>
              <a:gd name="connsiteY9" fmla="*/ 821946 h 996336"/>
              <a:gd name="connsiteX10" fmla="*/ 367771 w 1236354"/>
              <a:gd name="connsiteY10" fmla="*/ 958002 h 996336"/>
              <a:gd name="connsiteX11" fmla="*/ 569927 w 1236354"/>
              <a:gd name="connsiteY11" fmla="*/ 992427 h 996336"/>
              <a:gd name="connsiteX12" fmla="*/ 910890 w 1236354"/>
              <a:gd name="connsiteY12" fmla="*/ 883939 h 996336"/>
              <a:gd name="connsiteX13" fmla="*/ 1127866 w 1236354"/>
              <a:gd name="connsiteY13" fmla="*/ 713458 h 996336"/>
              <a:gd name="connsiteX14" fmla="*/ 1174361 w 1236354"/>
              <a:gd name="connsiteY14" fmla="*/ 604970 h 996336"/>
              <a:gd name="connsiteX15" fmla="*/ 1236354 w 1236354"/>
              <a:gd name="connsiteY15" fmla="*/ 449987 h 996336"/>
              <a:gd name="connsiteX0" fmla="*/ 476937 w 1236354"/>
              <a:gd name="connsiteY0" fmla="*/ 620468 h 985963"/>
              <a:gd name="connsiteX1" fmla="*/ 607325 w 1236354"/>
              <a:gd name="connsiteY1" fmla="*/ 602363 h 985963"/>
              <a:gd name="connsiteX2" fmla="*/ 740409 w 1236354"/>
              <a:gd name="connsiteY2" fmla="*/ 496482 h 985963"/>
              <a:gd name="connsiteX3" fmla="*/ 790608 w 1236354"/>
              <a:gd name="connsiteY3" fmla="*/ 313930 h 985963"/>
              <a:gd name="connsiteX4" fmla="*/ 693914 w 1236354"/>
              <a:gd name="connsiteY4" fmla="*/ 93526 h 985963"/>
              <a:gd name="connsiteX5" fmla="*/ 445941 w 1236354"/>
              <a:gd name="connsiteY5" fmla="*/ 536 h 985963"/>
              <a:gd name="connsiteX6" fmla="*/ 188871 w 1236354"/>
              <a:gd name="connsiteY6" fmla="*/ 65136 h 985963"/>
              <a:gd name="connsiteX7" fmla="*/ 43993 w 1236354"/>
              <a:gd name="connsiteY7" fmla="*/ 254544 h 985963"/>
              <a:gd name="connsiteX8" fmla="*/ 6596 w 1236354"/>
              <a:gd name="connsiteY8" fmla="*/ 521443 h 985963"/>
              <a:gd name="connsiteX9" fmla="*/ 159892 w 1236354"/>
              <a:gd name="connsiteY9" fmla="*/ 821946 h 985963"/>
              <a:gd name="connsiteX10" fmla="*/ 367771 w 1236354"/>
              <a:gd name="connsiteY10" fmla="*/ 958002 h 985963"/>
              <a:gd name="connsiteX11" fmla="*/ 627537 w 1236354"/>
              <a:gd name="connsiteY11" fmla="*/ 980357 h 985963"/>
              <a:gd name="connsiteX12" fmla="*/ 910890 w 1236354"/>
              <a:gd name="connsiteY12" fmla="*/ 883939 h 985963"/>
              <a:gd name="connsiteX13" fmla="*/ 1127866 w 1236354"/>
              <a:gd name="connsiteY13" fmla="*/ 713458 h 985963"/>
              <a:gd name="connsiteX14" fmla="*/ 1174361 w 1236354"/>
              <a:gd name="connsiteY14" fmla="*/ 604970 h 985963"/>
              <a:gd name="connsiteX15" fmla="*/ 1236354 w 1236354"/>
              <a:gd name="connsiteY15" fmla="*/ 449987 h 985963"/>
              <a:gd name="connsiteX0" fmla="*/ 476937 w 1210750"/>
              <a:gd name="connsiteY0" fmla="*/ 620468 h 985963"/>
              <a:gd name="connsiteX1" fmla="*/ 607325 w 1210750"/>
              <a:gd name="connsiteY1" fmla="*/ 602363 h 985963"/>
              <a:gd name="connsiteX2" fmla="*/ 740409 w 1210750"/>
              <a:gd name="connsiteY2" fmla="*/ 496482 h 985963"/>
              <a:gd name="connsiteX3" fmla="*/ 790608 w 1210750"/>
              <a:gd name="connsiteY3" fmla="*/ 313930 h 985963"/>
              <a:gd name="connsiteX4" fmla="*/ 693914 w 1210750"/>
              <a:gd name="connsiteY4" fmla="*/ 93526 h 985963"/>
              <a:gd name="connsiteX5" fmla="*/ 445941 w 1210750"/>
              <a:gd name="connsiteY5" fmla="*/ 536 h 985963"/>
              <a:gd name="connsiteX6" fmla="*/ 188871 w 1210750"/>
              <a:gd name="connsiteY6" fmla="*/ 65136 h 985963"/>
              <a:gd name="connsiteX7" fmla="*/ 43993 w 1210750"/>
              <a:gd name="connsiteY7" fmla="*/ 254544 h 985963"/>
              <a:gd name="connsiteX8" fmla="*/ 6596 w 1210750"/>
              <a:gd name="connsiteY8" fmla="*/ 521443 h 985963"/>
              <a:gd name="connsiteX9" fmla="*/ 159892 w 1210750"/>
              <a:gd name="connsiteY9" fmla="*/ 821946 h 985963"/>
              <a:gd name="connsiteX10" fmla="*/ 367771 w 1210750"/>
              <a:gd name="connsiteY10" fmla="*/ 958002 h 985963"/>
              <a:gd name="connsiteX11" fmla="*/ 627537 w 1210750"/>
              <a:gd name="connsiteY11" fmla="*/ 980357 h 985963"/>
              <a:gd name="connsiteX12" fmla="*/ 910890 w 1210750"/>
              <a:gd name="connsiteY12" fmla="*/ 883939 h 985963"/>
              <a:gd name="connsiteX13" fmla="*/ 1127866 w 1210750"/>
              <a:gd name="connsiteY13" fmla="*/ 713458 h 985963"/>
              <a:gd name="connsiteX14" fmla="*/ 1174361 w 1210750"/>
              <a:gd name="connsiteY14" fmla="*/ 604970 h 985963"/>
              <a:gd name="connsiteX15" fmla="*/ 1210750 w 1210750"/>
              <a:gd name="connsiteY15" fmla="*/ 449987 h 985963"/>
              <a:gd name="connsiteX0" fmla="*/ 476937 w 1210750"/>
              <a:gd name="connsiteY0" fmla="*/ 620468 h 985963"/>
              <a:gd name="connsiteX1" fmla="*/ 607325 w 1210750"/>
              <a:gd name="connsiteY1" fmla="*/ 602363 h 985963"/>
              <a:gd name="connsiteX2" fmla="*/ 740409 w 1210750"/>
              <a:gd name="connsiteY2" fmla="*/ 496482 h 985963"/>
              <a:gd name="connsiteX3" fmla="*/ 790608 w 1210750"/>
              <a:gd name="connsiteY3" fmla="*/ 313930 h 985963"/>
              <a:gd name="connsiteX4" fmla="*/ 693914 w 1210750"/>
              <a:gd name="connsiteY4" fmla="*/ 93526 h 985963"/>
              <a:gd name="connsiteX5" fmla="*/ 445941 w 1210750"/>
              <a:gd name="connsiteY5" fmla="*/ 536 h 985963"/>
              <a:gd name="connsiteX6" fmla="*/ 188871 w 1210750"/>
              <a:gd name="connsiteY6" fmla="*/ 65136 h 985963"/>
              <a:gd name="connsiteX7" fmla="*/ 43993 w 1210750"/>
              <a:gd name="connsiteY7" fmla="*/ 254544 h 985963"/>
              <a:gd name="connsiteX8" fmla="*/ 6596 w 1210750"/>
              <a:gd name="connsiteY8" fmla="*/ 521443 h 985963"/>
              <a:gd name="connsiteX9" fmla="*/ 159892 w 1210750"/>
              <a:gd name="connsiteY9" fmla="*/ 821946 h 985963"/>
              <a:gd name="connsiteX10" fmla="*/ 367771 w 1210750"/>
              <a:gd name="connsiteY10" fmla="*/ 958002 h 985963"/>
              <a:gd name="connsiteX11" fmla="*/ 627537 w 1210750"/>
              <a:gd name="connsiteY11" fmla="*/ 980357 h 985963"/>
              <a:gd name="connsiteX12" fmla="*/ 910890 w 1210750"/>
              <a:gd name="connsiteY12" fmla="*/ 883939 h 985963"/>
              <a:gd name="connsiteX13" fmla="*/ 1127866 w 1210750"/>
              <a:gd name="connsiteY13" fmla="*/ 713458 h 985963"/>
              <a:gd name="connsiteX14" fmla="*/ 1174361 w 1210750"/>
              <a:gd name="connsiteY14" fmla="*/ 604970 h 985963"/>
              <a:gd name="connsiteX15" fmla="*/ 1210750 w 1210750"/>
              <a:gd name="connsiteY15" fmla="*/ 449987 h 985963"/>
              <a:gd name="connsiteX0" fmla="*/ 476937 w 1174361"/>
              <a:gd name="connsiteY0" fmla="*/ 620468 h 985963"/>
              <a:gd name="connsiteX1" fmla="*/ 607325 w 1174361"/>
              <a:gd name="connsiteY1" fmla="*/ 602363 h 985963"/>
              <a:gd name="connsiteX2" fmla="*/ 740409 w 1174361"/>
              <a:gd name="connsiteY2" fmla="*/ 496482 h 985963"/>
              <a:gd name="connsiteX3" fmla="*/ 790608 w 1174361"/>
              <a:gd name="connsiteY3" fmla="*/ 313930 h 985963"/>
              <a:gd name="connsiteX4" fmla="*/ 693914 w 1174361"/>
              <a:gd name="connsiteY4" fmla="*/ 93526 h 985963"/>
              <a:gd name="connsiteX5" fmla="*/ 445941 w 1174361"/>
              <a:gd name="connsiteY5" fmla="*/ 536 h 985963"/>
              <a:gd name="connsiteX6" fmla="*/ 188871 w 1174361"/>
              <a:gd name="connsiteY6" fmla="*/ 65136 h 985963"/>
              <a:gd name="connsiteX7" fmla="*/ 43993 w 1174361"/>
              <a:gd name="connsiteY7" fmla="*/ 254544 h 985963"/>
              <a:gd name="connsiteX8" fmla="*/ 6596 w 1174361"/>
              <a:gd name="connsiteY8" fmla="*/ 521443 h 985963"/>
              <a:gd name="connsiteX9" fmla="*/ 159892 w 1174361"/>
              <a:gd name="connsiteY9" fmla="*/ 821946 h 985963"/>
              <a:gd name="connsiteX10" fmla="*/ 367771 w 1174361"/>
              <a:gd name="connsiteY10" fmla="*/ 958002 h 985963"/>
              <a:gd name="connsiteX11" fmla="*/ 627537 w 1174361"/>
              <a:gd name="connsiteY11" fmla="*/ 980357 h 985963"/>
              <a:gd name="connsiteX12" fmla="*/ 910890 w 1174361"/>
              <a:gd name="connsiteY12" fmla="*/ 883939 h 985963"/>
              <a:gd name="connsiteX13" fmla="*/ 1127866 w 1174361"/>
              <a:gd name="connsiteY13" fmla="*/ 713458 h 985963"/>
              <a:gd name="connsiteX14" fmla="*/ 1174361 w 1174361"/>
              <a:gd name="connsiteY14" fmla="*/ 604970 h 985963"/>
              <a:gd name="connsiteX0" fmla="*/ 476937 w 1127866"/>
              <a:gd name="connsiteY0" fmla="*/ 620468 h 985963"/>
              <a:gd name="connsiteX1" fmla="*/ 607325 w 1127866"/>
              <a:gd name="connsiteY1" fmla="*/ 602363 h 985963"/>
              <a:gd name="connsiteX2" fmla="*/ 740409 w 1127866"/>
              <a:gd name="connsiteY2" fmla="*/ 496482 h 985963"/>
              <a:gd name="connsiteX3" fmla="*/ 790608 w 1127866"/>
              <a:gd name="connsiteY3" fmla="*/ 313930 h 985963"/>
              <a:gd name="connsiteX4" fmla="*/ 693914 w 1127866"/>
              <a:gd name="connsiteY4" fmla="*/ 93526 h 985963"/>
              <a:gd name="connsiteX5" fmla="*/ 445941 w 1127866"/>
              <a:gd name="connsiteY5" fmla="*/ 536 h 985963"/>
              <a:gd name="connsiteX6" fmla="*/ 188871 w 1127866"/>
              <a:gd name="connsiteY6" fmla="*/ 65136 h 985963"/>
              <a:gd name="connsiteX7" fmla="*/ 43993 w 1127866"/>
              <a:gd name="connsiteY7" fmla="*/ 254544 h 985963"/>
              <a:gd name="connsiteX8" fmla="*/ 6596 w 1127866"/>
              <a:gd name="connsiteY8" fmla="*/ 521443 h 985963"/>
              <a:gd name="connsiteX9" fmla="*/ 159892 w 1127866"/>
              <a:gd name="connsiteY9" fmla="*/ 821946 h 985963"/>
              <a:gd name="connsiteX10" fmla="*/ 367771 w 1127866"/>
              <a:gd name="connsiteY10" fmla="*/ 958002 h 985963"/>
              <a:gd name="connsiteX11" fmla="*/ 627537 w 1127866"/>
              <a:gd name="connsiteY11" fmla="*/ 980357 h 985963"/>
              <a:gd name="connsiteX12" fmla="*/ 910890 w 1127866"/>
              <a:gd name="connsiteY12" fmla="*/ 883939 h 985963"/>
              <a:gd name="connsiteX13" fmla="*/ 1127866 w 1127866"/>
              <a:gd name="connsiteY13" fmla="*/ 713458 h 985963"/>
              <a:gd name="connsiteX0" fmla="*/ 476937 w 910890"/>
              <a:gd name="connsiteY0" fmla="*/ 620468 h 985963"/>
              <a:gd name="connsiteX1" fmla="*/ 607325 w 910890"/>
              <a:gd name="connsiteY1" fmla="*/ 602363 h 985963"/>
              <a:gd name="connsiteX2" fmla="*/ 740409 w 910890"/>
              <a:gd name="connsiteY2" fmla="*/ 496482 h 985963"/>
              <a:gd name="connsiteX3" fmla="*/ 790608 w 910890"/>
              <a:gd name="connsiteY3" fmla="*/ 313930 h 985963"/>
              <a:gd name="connsiteX4" fmla="*/ 693914 w 910890"/>
              <a:gd name="connsiteY4" fmla="*/ 93526 h 985963"/>
              <a:gd name="connsiteX5" fmla="*/ 445941 w 910890"/>
              <a:gd name="connsiteY5" fmla="*/ 536 h 985963"/>
              <a:gd name="connsiteX6" fmla="*/ 188871 w 910890"/>
              <a:gd name="connsiteY6" fmla="*/ 65136 h 985963"/>
              <a:gd name="connsiteX7" fmla="*/ 43993 w 910890"/>
              <a:gd name="connsiteY7" fmla="*/ 254544 h 985963"/>
              <a:gd name="connsiteX8" fmla="*/ 6596 w 910890"/>
              <a:gd name="connsiteY8" fmla="*/ 521443 h 985963"/>
              <a:gd name="connsiteX9" fmla="*/ 159892 w 910890"/>
              <a:gd name="connsiteY9" fmla="*/ 821946 h 985963"/>
              <a:gd name="connsiteX10" fmla="*/ 367771 w 910890"/>
              <a:gd name="connsiteY10" fmla="*/ 958002 h 985963"/>
              <a:gd name="connsiteX11" fmla="*/ 627537 w 910890"/>
              <a:gd name="connsiteY11" fmla="*/ 980357 h 985963"/>
              <a:gd name="connsiteX12" fmla="*/ 910890 w 910890"/>
              <a:gd name="connsiteY12" fmla="*/ 883939 h 985963"/>
              <a:gd name="connsiteX0" fmla="*/ 476937 w 791935"/>
              <a:gd name="connsiteY0" fmla="*/ 620468 h 985963"/>
              <a:gd name="connsiteX1" fmla="*/ 607325 w 791935"/>
              <a:gd name="connsiteY1" fmla="*/ 602363 h 985963"/>
              <a:gd name="connsiteX2" fmla="*/ 740409 w 791935"/>
              <a:gd name="connsiteY2" fmla="*/ 496482 h 985963"/>
              <a:gd name="connsiteX3" fmla="*/ 790608 w 791935"/>
              <a:gd name="connsiteY3" fmla="*/ 313930 h 985963"/>
              <a:gd name="connsiteX4" fmla="*/ 693914 w 791935"/>
              <a:gd name="connsiteY4" fmla="*/ 93526 h 985963"/>
              <a:gd name="connsiteX5" fmla="*/ 445941 w 791935"/>
              <a:gd name="connsiteY5" fmla="*/ 536 h 985963"/>
              <a:gd name="connsiteX6" fmla="*/ 188871 w 791935"/>
              <a:gd name="connsiteY6" fmla="*/ 65136 h 985963"/>
              <a:gd name="connsiteX7" fmla="*/ 43993 w 791935"/>
              <a:gd name="connsiteY7" fmla="*/ 254544 h 985963"/>
              <a:gd name="connsiteX8" fmla="*/ 6596 w 791935"/>
              <a:gd name="connsiteY8" fmla="*/ 521443 h 985963"/>
              <a:gd name="connsiteX9" fmla="*/ 159892 w 791935"/>
              <a:gd name="connsiteY9" fmla="*/ 821946 h 985963"/>
              <a:gd name="connsiteX10" fmla="*/ 367771 w 791935"/>
              <a:gd name="connsiteY10" fmla="*/ 958002 h 985963"/>
              <a:gd name="connsiteX11" fmla="*/ 627537 w 791935"/>
              <a:gd name="connsiteY11" fmla="*/ 980357 h 985963"/>
              <a:gd name="connsiteX0" fmla="*/ 476937 w 791935"/>
              <a:gd name="connsiteY0" fmla="*/ 620468 h 985963"/>
              <a:gd name="connsiteX1" fmla="*/ 479142 w 791935"/>
              <a:gd name="connsiteY1" fmla="*/ 610993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476937 w 791935"/>
              <a:gd name="connsiteY0" fmla="*/ 620468 h 985963"/>
              <a:gd name="connsiteX1" fmla="*/ 319115 w 791935"/>
              <a:gd name="connsiteY1" fmla="*/ 556677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476937 w 791935"/>
              <a:gd name="connsiteY0" fmla="*/ 620468 h 985963"/>
              <a:gd name="connsiteX1" fmla="*/ 543153 w 791935"/>
              <a:gd name="connsiteY1" fmla="*/ 635133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342515 w 791935"/>
              <a:gd name="connsiteY0" fmla="*/ 554082 h 985963"/>
              <a:gd name="connsiteX1" fmla="*/ 543153 w 791935"/>
              <a:gd name="connsiteY1" fmla="*/ 635133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342515 w 791935"/>
              <a:gd name="connsiteY0" fmla="*/ 554082 h 985963"/>
              <a:gd name="connsiteX1" fmla="*/ 459939 w 791935"/>
              <a:gd name="connsiteY1" fmla="*/ 635133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336114 w 791935"/>
              <a:gd name="connsiteY0" fmla="*/ 578222 h 985963"/>
              <a:gd name="connsiteX1" fmla="*/ 459939 w 791935"/>
              <a:gd name="connsiteY1" fmla="*/ 635133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336114 w 791935"/>
              <a:gd name="connsiteY0" fmla="*/ 578222 h 985963"/>
              <a:gd name="connsiteX1" fmla="*/ 459939 w 791935"/>
              <a:gd name="connsiteY1" fmla="*/ 635133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316911 w 791935"/>
              <a:gd name="connsiteY0" fmla="*/ 578222 h 985963"/>
              <a:gd name="connsiteX1" fmla="*/ 459939 w 791935"/>
              <a:gd name="connsiteY1" fmla="*/ 635133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316911 w 791935"/>
              <a:gd name="connsiteY0" fmla="*/ 578222 h 985963"/>
              <a:gd name="connsiteX1" fmla="*/ 459939 w 791935"/>
              <a:gd name="connsiteY1" fmla="*/ 635133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316911 w 791935"/>
              <a:gd name="connsiteY0" fmla="*/ 578222 h 985963"/>
              <a:gd name="connsiteX1" fmla="*/ 459939 w 791935"/>
              <a:gd name="connsiteY1" fmla="*/ 635133 h 985963"/>
              <a:gd name="connsiteX2" fmla="*/ 607325 w 791935"/>
              <a:gd name="connsiteY2" fmla="*/ 602363 h 985963"/>
              <a:gd name="connsiteX3" fmla="*/ 740409 w 791935"/>
              <a:gd name="connsiteY3" fmla="*/ 496482 h 985963"/>
              <a:gd name="connsiteX4" fmla="*/ 790608 w 791935"/>
              <a:gd name="connsiteY4" fmla="*/ 313930 h 985963"/>
              <a:gd name="connsiteX5" fmla="*/ 693914 w 791935"/>
              <a:gd name="connsiteY5" fmla="*/ 93526 h 985963"/>
              <a:gd name="connsiteX6" fmla="*/ 445941 w 791935"/>
              <a:gd name="connsiteY6" fmla="*/ 536 h 985963"/>
              <a:gd name="connsiteX7" fmla="*/ 188871 w 791935"/>
              <a:gd name="connsiteY7" fmla="*/ 65136 h 985963"/>
              <a:gd name="connsiteX8" fmla="*/ 43993 w 791935"/>
              <a:gd name="connsiteY8" fmla="*/ 254544 h 985963"/>
              <a:gd name="connsiteX9" fmla="*/ 6596 w 791935"/>
              <a:gd name="connsiteY9" fmla="*/ 521443 h 985963"/>
              <a:gd name="connsiteX10" fmla="*/ 159892 w 791935"/>
              <a:gd name="connsiteY10" fmla="*/ 821946 h 985963"/>
              <a:gd name="connsiteX11" fmla="*/ 367771 w 791935"/>
              <a:gd name="connsiteY11" fmla="*/ 958002 h 985963"/>
              <a:gd name="connsiteX12" fmla="*/ 627537 w 791935"/>
              <a:gd name="connsiteY12" fmla="*/ 980357 h 985963"/>
              <a:gd name="connsiteX0" fmla="*/ 459939 w 791935"/>
              <a:gd name="connsiteY0" fmla="*/ 635133 h 985963"/>
              <a:gd name="connsiteX1" fmla="*/ 607325 w 791935"/>
              <a:gd name="connsiteY1" fmla="*/ 602363 h 985963"/>
              <a:gd name="connsiteX2" fmla="*/ 740409 w 791935"/>
              <a:gd name="connsiteY2" fmla="*/ 496482 h 985963"/>
              <a:gd name="connsiteX3" fmla="*/ 790608 w 791935"/>
              <a:gd name="connsiteY3" fmla="*/ 313930 h 985963"/>
              <a:gd name="connsiteX4" fmla="*/ 693914 w 791935"/>
              <a:gd name="connsiteY4" fmla="*/ 93526 h 985963"/>
              <a:gd name="connsiteX5" fmla="*/ 445941 w 791935"/>
              <a:gd name="connsiteY5" fmla="*/ 536 h 985963"/>
              <a:gd name="connsiteX6" fmla="*/ 188871 w 791935"/>
              <a:gd name="connsiteY6" fmla="*/ 65136 h 985963"/>
              <a:gd name="connsiteX7" fmla="*/ 43993 w 791935"/>
              <a:gd name="connsiteY7" fmla="*/ 254544 h 985963"/>
              <a:gd name="connsiteX8" fmla="*/ 6596 w 791935"/>
              <a:gd name="connsiteY8" fmla="*/ 521443 h 985963"/>
              <a:gd name="connsiteX9" fmla="*/ 159892 w 791935"/>
              <a:gd name="connsiteY9" fmla="*/ 821946 h 985963"/>
              <a:gd name="connsiteX10" fmla="*/ 367771 w 791935"/>
              <a:gd name="connsiteY10" fmla="*/ 958002 h 985963"/>
              <a:gd name="connsiteX11" fmla="*/ 627537 w 791935"/>
              <a:gd name="connsiteY11" fmla="*/ 980357 h 98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35" h="985963">
                <a:moveTo>
                  <a:pt x="459939" y="635133"/>
                </a:moveTo>
                <a:cubicBezTo>
                  <a:pt x="481670" y="632116"/>
                  <a:pt x="560580" y="625471"/>
                  <a:pt x="607325" y="602363"/>
                </a:cubicBezTo>
                <a:cubicBezTo>
                  <a:pt x="654070" y="579255"/>
                  <a:pt x="709862" y="544554"/>
                  <a:pt x="740409" y="496482"/>
                </a:cubicBezTo>
                <a:cubicBezTo>
                  <a:pt x="770956" y="448410"/>
                  <a:pt x="798357" y="381089"/>
                  <a:pt x="790608" y="313930"/>
                </a:cubicBezTo>
                <a:cubicBezTo>
                  <a:pt x="782859" y="246771"/>
                  <a:pt x="751358" y="145758"/>
                  <a:pt x="693914" y="93526"/>
                </a:cubicBezTo>
                <a:cubicBezTo>
                  <a:pt x="636470" y="41294"/>
                  <a:pt x="530115" y="5268"/>
                  <a:pt x="445941" y="536"/>
                </a:cubicBezTo>
                <a:cubicBezTo>
                  <a:pt x="361767" y="-4196"/>
                  <a:pt x="255862" y="22801"/>
                  <a:pt x="188871" y="65136"/>
                </a:cubicBezTo>
                <a:cubicBezTo>
                  <a:pt x="121880" y="107471"/>
                  <a:pt x="74372" y="178493"/>
                  <a:pt x="43993" y="254544"/>
                </a:cubicBezTo>
                <a:cubicBezTo>
                  <a:pt x="13614" y="330595"/>
                  <a:pt x="-12720" y="426876"/>
                  <a:pt x="6596" y="521443"/>
                </a:cubicBezTo>
                <a:cubicBezTo>
                  <a:pt x="25912" y="616010"/>
                  <a:pt x="99696" y="749186"/>
                  <a:pt x="159892" y="821946"/>
                </a:cubicBezTo>
                <a:cubicBezTo>
                  <a:pt x="220088" y="894706"/>
                  <a:pt x="289830" y="931600"/>
                  <a:pt x="367771" y="958002"/>
                </a:cubicBezTo>
                <a:cubicBezTo>
                  <a:pt x="445712" y="984404"/>
                  <a:pt x="537017" y="992701"/>
                  <a:pt x="627537" y="980357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8" grpId="0"/>
      <p:bldP spid="17490" grpId="0" animBg="1"/>
      <p:bldP spid="17491" grpId="0" animBg="1"/>
      <p:bldP spid="17492" grpId="0" animBg="1"/>
      <p:bldP spid="49" grpId="0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2113" y="4922838"/>
            <a:ext cx="91551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G</a:t>
            </a:r>
            <a:r>
              <a:rPr lang="en-GB" dirty="0" smtClean="0">
                <a:solidFill>
                  <a:srgbClr val="FFFFFF"/>
                </a:solidFill>
              </a:rPr>
              <a:t>as pushed </a:t>
            </a:r>
            <a:r>
              <a:rPr lang="en-GB" dirty="0">
                <a:solidFill>
                  <a:srgbClr val="FFFFFF"/>
                </a:solidFill>
              </a:rPr>
              <a:t>together in arms too =&gt; </a:t>
            </a:r>
            <a:r>
              <a:rPr lang="en-GB" dirty="0" smtClean="0">
                <a:solidFill>
                  <a:srgbClr val="FFFFFF"/>
                </a:solidFill>
              </a:rPr>
              <a:t>high </a:t>
            </a:r>
            <a:r>
              <a:rPr lang="en-GB" dirty="0">
                <a:solidFill>
                  <a:srgbClr val="FFFFFF"/>
                </a:solidFill>
              </a:rPr>
              <a:t>concentration of dust =&gt; dust lanes</a:t>
            </a:r>
            <a:r>
              <a:rPr lang="en-GB" dirty="0" smtClean="0">
                <a:solidFill>
                  <a:srgbClr val="FFFFFF"/>
                </a:solidFill>
              </a:rPr>
              <a:t>.  Dense, star-forming molecular clouds may form in arms =&gt; star formation concentrated there.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6089173"/>
            <a:ext cx="9307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Bright </a:t>
            </a:r>
            <a:r>
              <a:rPr lang="en-GB" dirty="0">
                <a:solidFill>
                  <a:srgbClr val="FFFFFF"/>
                </a:solidFill>
              </a:rPr>
              <a:t>young massive stars live and die in spiral arms.  Emission nebulae mostly in spiral arms.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-65088" y="6904038"/>
            <a:ext cx="102552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 arms always contain same </a:t>
            </a:r>
            <a:r>
              <a:rPr lang="en-US" u="sng"/>
              <a:t>types</a:t>
            </a:r>
            <a:r>
              <a:rPr lang="en-US"/>
              <a:t> of objects, but </a:t>
            </a:r>
            <a:r>
              <a:rPr lang="en-US" u="sng"/>
              <a:t>individual</a:t>
            </a:r>
            <a:r>
              <a:rPr lang="en-US"/>
              <a:t> objects come and go.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2225" y="122237"/>
            <a:ext cx="6042024" cy="4727576"/>
            <a:chOff x="-22225" y="122237"/>
            <a:chExt cx="6042024" cy="4727576"/>
          </a:xfrm>
        </p:grpSpPr>
        <p:pic>
          <p:nvPicPr>
            <p:cNvPr id="17411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22000"/>
            </a:blip>
            <a:srcRect/>
            <a:stretch>
              <a:fillRect/>
            </a:stretch>
          </p:blipFill>
          <p:spPr bwMode="auto">
            <a:xfrm>
              <a:off x="11112" y="138113"/>
              <a:ext cx="6008687" cy="471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" name="AutoShape 3"/>
            <p:cNvSpPr>
              <a:spLocks noChangeArrowheads="1"/>
            </p:cNvSpPr>
            <p:nvPr/>
          </p:nvSpPr>
          <p:spPr bwMode="auto">
            <a:xfrm>
              <a:off x="-22225" y="3551238"/>
              <a:ext cx="2014537" cy="1298575"/>
            </a:xfrm>
            <a:prstGeom prst="roundRect">
              <a:avLst>
                <a:gd name="adj" fmla="val 111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AutoShape 9"/>
            <p:cNvSpPr>
              <a:spLocks noChangeArrowheads="1"/>
            </p:cNvSpPr>
            <p:nvPr/>
          </p:nvSpPr>
          <p:spPr bwMode="auto">
            <a:xfrm>
              <a:off x="11112" y="122237"/>
              <a:ext cx="2057400" cy="898525"/>
            </a:xfrm>
            <a:prstGeom prst="roundRect">
              <a:avLst>
                <a:gd name="adj" fmla="val 162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78712" y="7208837"/>
            <a:ext cx="2352675" cy="401638"/>
          </a:xfrm>
        </p:spPr>
        <p:txBody>
          <a:bodyPr/>
          <a:lstStyle/>
          <a:p>
            <a:fld id="{8BC1E464-20DE-4ADE-91B9-52FA7E5F739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Picture 2" descr="http://apod.nasa.gov/apod/image/0806/M51HST-GendlerM.jpg"/>
          <p:cNvPicPr>
            <a:picLocks noChangeAspect="1" noChangeArrowheads="1"/>
          </p:cNvPicPr>
          <p:nvPr/>
        </p:nvPicPr>
        <p:blipFill rotWithShape="1">
          <a:blip r:embed="rId4" cstate="print"/>
          <a:srcRect l="25642" t="16290" r="49450" b="43283"/>
          <a:stretch/>
        </p:blipFill>
        <p:spPr bwMode="auto">
          <a:xfrm rot="16200000">
            <a:off x="6437313" y="714868"/>
            <a:ext cx="342900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65225" y="357188"/>
            <a:ext cx="77819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90% of Matter in Milky Way is Dark Matter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27038" y="1201738"/>
            <a:ext cx="910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Gives off no detectable radiation.  Evidence is from rotation curve: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1362075" y="2035175"/>
            <a:ext cx="1588" cy="18081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flipH="1">
            <a:off x="1360488" y="3841750"/>
            <a:ext cx="69532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5"/>
          <p:cNvSpPr>
            <a:spLocks noChangeArrowheads="1"/>
          </p:cNvSpPr>
          <p:nvPr/>
        </p:nvSpPr>
        <p:spPr bwMode="auto">
          <a:xfrm>
            <a:off x="1441450" y="2384425"/>
            <a:ext cx="6732588" cy="1414463"/>
          </a:xfrm>
          <a:custGeom>
            <a:avLst/>
            <a:gdLst>
              <a:gd name="T0" fmla="*/ 0 w 18701"/>
              <a:gd name="T1" fmla="*/ 0 h 3929"/>
              <a:gd name="T2" fmla="*/ 9691 w 18701"/>
              <a:gd name="T3" fmla="*/ 3532 h 3929"/>
              <a:gd name="T4" fmla="*/ 18700 w 18701"/>
              <a:gd name="T5" fmla="*/ 3927 h 3929"/>
              <a:gd name="T6" fmla="*/ 18631 w 18701"/>
              <a:gd name="T7" fmla="*/ 3928 h 3929"/>
              <a:gd name="T8" fmla="*/ 0 60000 65536"/>
              <a:gd name="T9" fmla="*/ 0 60000 65536"/>
              <a:gd name="T10" fmla="*/ 0 60000 65536"/>
              <a:gd name="T11" fmla="*/ 0 60000 65536"/>
              <a:gd name="T12" fmla="*/ 0 w 18701"/>
              <a:gd name="T13" fmla="*/ 0 h 3929"/>
              <a:gd name="T14" fmla="*/ 18701 w 18701"/>
              <a:gd name="T15" fmla="*/ 3929 h 39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01" h="3929">
                <a:moveTo>
                  <a:pt x="0" y="0"/>
                </a:moveTo>
                <a:cubicBezTo>
                  <a:pt x="3680" y="2978"/>
                  <a:pt x="9076" y="3480"/>
                  <a:pt x="9691" y="3532"/>
                </a:cubicBezTo>
                <a:cubicBezTo>
                  <a:pt x="10306" y="3584"/>
                  <a:pt x="18700" y="3927"/>
                  <a:pt x="18700" y="3927"/>
                </a:cubicBezTo>
                <a:cubicBezTo>
                  <a:pt x="18700" y="3927"/>
                  <a:pt x="18631" y="3928"/>
                  <a:pt x="18631" y="3928"/>
                </a:cubicBezTo>
              </a:path>
            </a:pathLst>
          </a:cu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242888" y="2185988"/>
            <a:ext cx="79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Rotation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Velocity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 (AU/yr)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4410075" y="2174875"/>
            <a:ext cx="46212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u="sng" dirty="0">
                <a:solidFill>
                  <a:srgbClr val="00FFFF"/>
                </a:solidFill>
              </a:rPr>
              <a:t>Solar System Rotation Curve</a:t>
            </a:r>
            <a:r>
              <a:rPr lang="en-GB" dirty="0">
                <a:solidFill>
                  <a:srgbClr val="00FFFF"/>
                </a:solidFill>
              </a:rPr>
              <a:t>: when </a:t>
            </a:r>
            <a:r>
              <a:rPr lang="en-GB" dirty="0" smtClean="0">
                <a:solidFill>
                  <a:srgbClr val="00FFFF"/>
                </a:solidFill>
              </a:rPr>
              <a:t>essentially all </a:t>
            </a:r>
            <a:r>
              <a:rPr lang="en-GB" dirty="0">
                <a:solidFill>
                  <a:srgbClr val="00FFFF"/>
                </a:solidFill>
              </a:rPr>
              <a:t>mass at </a:t>
            </a:r>
            <a:r>
              <a:rPr lang="en-GB" dirty="0" err="1">
                <a:solidFill>
                  <a:srgbClr val="00FFFF"/>
                </a:solidFill>
              </a:rPr>
              <a:t>center</a:t>
            </a:r>
            <a:r>
              <a:rPr lang="en-GB" dirty="0">
                <a:solidFill>
                  <a:srgbClr val="00FFFF"/>
                </a:solidFill>
              </a:rPr>
              <a:t>, velocity decreases with radius ("</a:t>
            </a:r>
            <a:r>
              <a:rPr lang="en-GB" dirty="0" err="1">
                <a:solidFill>
                  <a:srgbClr val="00FFFF"/>
                </a:solidFill>
              </a:rPr>
              <a:t>Keplerian</a:t>
            </a:r>
            <a:r>
              <a:rPr lang="en-GB" dirty="0">
                <a:solidFill>
                  <a:srgbClr val="00FFFF"/>
                </a:solidFill>
              </a:rPr>
              <a:t>")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844925" y="4133850"/>
            <a:ext cx="10747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R   (AU)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1016000" y="1936750"/>
            <a:ext cx="34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1039813" y="2727325"/>
            <a:ext cx="34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FF"/>
                </a:solidFill>
              </a:rPr>
              <a:t> 5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1016000" y="3529013"/>
            <a:ext cx="34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1604963" y="3875088"/>
            <a:ext cx="34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18446" name="Text Box 13"/>
          <p:cNvSpPr txBox="1">
            <a:spLocks noChangeArrowheads="1"/>
          </p:cNvSpPr>
          <p:nvPr/>
        </p:nvSpPr>
        <p:spPr bwMode="auto">
          <a:xfrm>
            <a:off x="3544888" y="3895725"/>
            <a:ext cx="34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FF"/>
                </a:solidFill>
              </a:rPr>
              <a:t> 10</a:t>
            </a:r>
          </a:p>
        </p:txBody>
      </p:sp>
      <p:sp>
        <p:nvSpPr>
          <p:cNvPr id="18447" name="Text Box 14"/>
          <p:cNvSpPr txBox="1">
            <a:spLocks noChangeArrowheads="1"/>
          </p:cNvSpPr>
          <p:nvPr/>
        </p:nvSpPr>
        <p:spPr bwMode="auto">
          <a:xfrm>
            <a:off x="5808663" y="3895725"/>
            <a:ext cx="34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FF"/>
                </a:solidFill>
              </a:rPr>
              <a:t> 20</a:t>
            </a:r>
          </a:p>
        </p:txBody>
      </p:sp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7862888" y="3852863"/>
            <a:ext cx="34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FF"/>
                </a:solidFill>
              </a:rPr>
              <a:t> 30</a:t>
            </a:r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80963" y="4502150"/>
            <a:ext cx="9859962" cy="15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85738" y="4643438"/>
            <a:ext cx="9704387" cy="2603500"/>
            <a:chOff x="117" y="2925"/>
            <a:chExt cx="6113" cy="1640"/>
          </a:xfrm>
        </p:grpSpPr>
        <p:pic>
          <p:nvPicPr>
            <p:cNvPr id="18451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7" y="2925"/>
              <a:ext cx="4029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2" name="Text Box 18"/>
            <p:cNvSpPr txBox="1">
              <a:spLocks noChangeArrowheads="1"/>
            </p:cNvSpPr>
            <p:nvPr/>
          </p:nvSpPr>
          <p:spPr bwMode="auto">
            <a:xfrm>
              <a:off x="5179" y="3539"/>
              <a:ext cx="102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 sz="2000">
                  <a:solidFill>
                    <a:srgbClr val="FF0000"/>
                  </a:solidFill>
                </a:rPr>
                <a:t>Curve if Milky Way ended where radiating matter pretty much runs out.</a:t>
              </a:r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 flipH="1">
              <a:off x="4254" y="3620"/>
              <a:ext cx="888" cy="7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Text Box 20"/>
            <p:cNvSpPr txBox="1">
              <a:spLocks noChangeArrowheads="1"/>
            </p:cNvSpPr>
            <p:nvPr/>
          </p:nvSpPr>
          <p:spPr bwMode="auto">
            <a:xfrm>
              <a:off x="5142" y="2959"/>
              <a:ext cx="10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 sz="2000">
                  <a:solidFill>
                    <a:srgbClr val="00FFFF"/>
                  </a:solidFill>
                </a:rPr>
                <a:t>observed curve</a:t>
              </a:r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>
              <a:off x="4189" y="3044"/>
              <a:ext cx="940" cy="20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Text Box 22"/>
            <p:cNvSpPr txBox="1">
              <a:spLocks noChangeArrowheads="1"/>
            </p:cNvSpPr>
            <p:nvPr/>
          </p:nvSpPr>
          <p:spPr bwMode="auto">
            <a:xfrm>
              <a:off x="117" y="3232"/>
              <a:ext cx="917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u="sng">
                  <a:solidFill>
                    <a:srgbClr val="00FFFF"/>
                  </a:solidFill>
                </a:rPr>
                <a:t>Milky Way Rotation Curve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073150" y="193675"/>
            <a:ext cx="79200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 dirty="0">
                <a:solidFill>
                  <a:srgbClr val="FFFF00"/>
                </a:solidFill>
              </a:rPr>
              <a:t>The Milky Way Galaxy</a:t>
            </a: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8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8163" y="4857750"/>
            <a:ext cx="2295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 t="-883" b="-2147"/>
          <a:stretch/>
        </p:blipFill>
        <p:spPr bwMode="auto">
          <a:xfrm>
            <a:off x="527050" y="1371600"/>
            <a:ext cx="290195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7000" contrast="-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10163" y="1601788"/>
            <a:ext cx="39417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81400" y="5532437"/>
            <a:ext cx="59213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6"/>
          <p:cNvSpPr>
            <a:spLocks noChangeShapeType="1"/>
          </p:cNvSpPr>
          <p:nvPr/>
        </p:nvSpPr>
        <p:spPr bwMode="auto">
          <a:xfrm flipV="1">
            <a:off x="554038" y="4446588"/>
            <a:ext cx="1858962" cy="3714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 flipV="1">
            <a:off x="2828925" y="4457700"/>
            <a:ext cx="57150" cy="382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3417888" y="1374775"/>
            <a:ext cx="2079625" cy="10318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V="1">
            <a:off x="3430588" y="3357563"/>
            <a:ext cx="1851025" cy="10382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5137150" y="4264025"/>
            <a:ext cx="911225" cy="1689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AutoShape 11"/>
          <p:cNvSpPr>
            <a:spLocks noChangeArrowheads="1"/>
          </p:cNvSpPr>
          <p:nvPr/>
        </p:nvSpPr>
        <p:spPr bwMode="auto">
          <a:xfrm rot="840000">
            <a:off x="5392738" y="2520950"/>
            <a:ext cx="1258887" cy="985838"/>
          </a:xfrm>
          <a:prstGeom prst="roundRect">
            <a:avLst>
              <a:gd name="adj" fmla="val 157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7167563" y="4221163"/>
            <a:ext cx="1827212" cy="1731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1" grpId="1" animBg="1"/>
      <p:bldP spid="1032" grpId="0" animBg="1"/>
      <p:bldP spid="1032" grpId="1" animBg="1"/>
      <p:bldP spid="1033" grpId="0" animBg="1"/>
      <p:bldP spid="1034" grpId="0" animBg="1"/>
      <p:bldP spid="1035" grpId="0" animBg="1"/>
      <p:bldP spid="1036" grpId="0" animBg="1"/>
      <p:bldP spid="10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88963" y="584200"/>
            <a:ext cx="7632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Not enough radiating matter at large R to explain rotation curve =&gt; "dark" matter!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Dark matter must be about 90% of the mass!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55775" y="4665663"/>
            <a:ext cx="616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Mass of Milky Way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31825" y="5735638"/>
            <a:ext cx="83597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6 x 10</a:t>
            </a:r>
            <a:r>
              <a:rPr lang="en-GB" baseline="33000">
                <a:solidFill>
                  <a:srgbClr val="FFFFFF"/>
                </a:solidFill>
              </a:rPr>
              <a:t>11</a:t>
            </a:r>
            <a:r>
              <a:rPr lang="en-GB">
                <a:solidFill>
                  <a:srgbClr val="FFFFFF"/>
                </a:solidFill>
              </a:rPr>
              <a:t> solar masses within 40 kpc of center.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8013" y="2335213"/>
            <a:ext cx="76327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Composition unknown.  Probably mostly exotic particles </a:t>
            </a:r>
            <a:r>
              <a:rPr lang="en-GB">
                <a:solidFill>
                  <a:srgbClr val="FFFFFF"/>
                </a:solidFill>
              </a:rPr>
              <a:t>that </a:t>
            </a:r>
            <a:r>
              <a:rPr lang="en-GB" smtClean="0">
                <a:solidFill>
                  <a:srgbClr val="FFFFFF"/>
                </a:solidFill>
              </a:rPr>
              <a:t>hardly </a:t>
            </a:r>
            <a:r>
              <a:rPr lang="en-GB" dirty="0">
                <a:solidFill>
                  <a:srgbClr val="FFFFFF"/>
                </a:solidFill>
              </a:rPr>
              <a:t>interact with ordinary matter at all (except gravity).  </a:t>
            </a:r>
            <a:r>
              <a:rPr lang="en-GB" dirty="0" smtClean="0">
                <a:solidFill>
                  <a:srgbClr val="FFFFFF"/>
                </a:solidFill>
              </a:rPr>
              <a:t>Small fraction </a:t>
            </a:r>
            <a:r>
              <a:rPr lang="en-GB" dirty="0">
                <a:solidFill>
                  <a:srgbClr val="FFFFFF"/>
                </a:solidFill>
              </a:rPr>
              <a:t>may be brown dwarfs, dead white dwarfs.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Most likely it's a dark halo surrounding the Milky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"/>
          <p:cNvSpPr>
            <a:spLocks noChangeArrowheads="1"/>
          </p:cNvSpPr>
          <p:nvPr/>
        </p:nvSpPr>
        <p:spPr bwMode="auto">
          <a:xfrm>
            <a:off x="2782888" y="2792413"/>
            <a:ext cx="3922712" cy="3860800"/>
          </a:xfrm>
          <a:custGeom>
            <a:avLst/>
            <a:gdLst>
              <a:gd name="T0" fmla="*/ 3965 w 10897"/>
              <a:gd name="T1" fmla="*/ 4030 h 10724"/>
              <a:gd name="T2" fmla="*/ 2530 w 10897"/>
              <a:gd name="T3" fmla="*/ 2114 h 10724"/>
              <a:gd name="T4" fmla="*/ 4135 w 10897"/>
              <a:gd name="T5" fmla="*/ 325 h 10724"/>
              <a:gd name="T6" fmla="*/ 6749 w 10897"/>
              <a:gd name="T7" fmla="*/ 389 h 10724"/>
              <a:gd name="T8" fmla="*/ 9449 w 10897"/>
              <a:gd name="T9" fmla="*/ 2050 h 10724"/>
              <a:gd name="T10" fmla="*/ 10630 w 10897"/>
              <a:gd name="T11" fmla="*/ 4158 h 10724"/>
              <a:gd name="T12" fmla="*/ 10799 w 10897"/>
              <a:gd name="T13" fmla="*/ 6331 h 10724"/>
              <a:gd name="T14" fmla="*/ 10209 w 10897"/>
              <a:gd name="T15" fmla="*/ 8439 h 10724"/>
              <a:gd name="T16" fmla="*/ 7679 w 10897"/>
              <a:gd name="T17" fmla="*/ 9971 h 10724"/>
              <a:gd name="T18" fmla="*/ 5146 w 10897"/>
              <a:gd name="T19" fmla="*/ 10610 h 10724"/>
              <a:gd name="T20" fmla="*/ 2530 w 10897"/>
              <a:gd name="T21" fmla="*/ 10355 h 10724"/>
              <a:gd name="T22" fmla="*/ 1602 w 10897"/>
              <a:gd name="T23" fmla="*/ 10164 h 10724"/>
              <a:gd name="T24" fmla="*/ 676 w 10897"/>
              <a:gd name="T25" fmla="*/ 9716 h 10724"/>
              <a:gd name="T26" fmla="*/ 0 w 10897"/>
              <a:gd name="T27" fmla="*/ 9333 h 107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897"/>
              <a:gd name="T43" fmla="*/ 0 h 10724"/>
              <a:gd name="T44" fmla="*/ 10897 w 10897"/>
              <a:gd name="T45" fmla="*/ 10724 h 107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897" h="10724">
                <a:moveTo>
                  <a:pt x="3965" y="4030"/>
                </a:moveTo>
                <a:cubicBezTo>
                  <a:pt x="2804" y="3837"/>
                  <a:pt x="2615" y="2853"/>
                  <a:pt x="2530" y="2114"/>
                </a:cubicBezTo>
                <a:cubicBezTo>
                  <a:pt x="2441" y="1334"/>
                  <a:pt x="3230" y="661"/>
                  <a:pt x="4135" y="325"/>
                </a:cubicBezTo>
                <a:cubicBezTo>
                  <a:pt x="5014" y="0"/>
                  <a:pt x="5938" y="102"/>
                  <a:pt x="6749" y="389"/>
                </a:cubicBezTo>
                <a:cubicBezTo>
                  <a:pt x="7800" y="761"/>
                  <a:pt x="8775" y="1311"/>
                  <a:pt x="9449" y="2050"/>
                </a:cubicBezTo>
                <a:cubicBezTo>
                  <a:pt x="10017" y="2675"/>
                  <a:pt x="10344" y="3414"/>
                  <a:pt x="10630" y="4158"/>
                </a:cubicBezTo>
                <a:cubicBezTo>
                  <a:pt x="10896" y="4848"/>
                  <a:pt x="10854" y="5600"/>
                  <a:pt x="10799" y="6331"/>
                </a:cubicBezTo>
                <a:cubicBezTo>
                  <a:pt x="10746" y="7043"/>
                  <a:pt x="10845" y="7793"/>
                  <a:pt x="10209" y="8439"/>
                </a:cubicBezTo>
                <a:cubicBezTo>
                  <a:pt x="9520" y="9140"/>
                  <a:pt x="8599" y="9561"/>
                  <a:pt x="7679" y="9971"/>
                </a:cubicBezTo>
                <a:cubicBezTo>
                  <a:pt x="6892" y="10321"/>
                  <a:pt x="6016" y="10500"/>
                  <a:pt x="5146" y="10610"/>
                </a:cubicBezTo>
                <a:cubicBezTo>
                  <a:pt x="4275" y="10721"/>
                  <a:pt x="3319" y="10723"/>
                  <a:pt x="2530" y="10355"/>
                </a:cubicBezTo>
                <a:lnTo>
                  <a:pt x="1602" y="10164"/>
                </a:lnTo>
                <a:lnTo>
                  <a:pt x="676" y="9716"/>
                </a:lnTo>
                <a:lnTo>
                  <a:pt x="0" y="9333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Freeform 2"/>
          <p:cNvSpPr>
            <a:spLocks noChangeArrowheads="1"/>
          </p:cNvSpPr>
          <p:nvPr/>
        </p:nvSpPr>
        <p:spPr bwMode="auto">
          <a:xfrm>
            <a:off x="2165350" y="1563688"/>
            <a:ext cx="4208463" cy="3746500"/>
          </a:xfrm>
          <a:custGeom>
            <a:avLst/>
            <a:gdLst>
              <a:gd name="T0" fmla="*/ 6401 w 11689"/>
              <a:gd name="T1" fmla="*/ 6671 h 10407"/>
              <a:gd name="T2" fmla="*/ 7235 w 11689"/>
              <a:gd name="T3" fmla="*/ 8795 h 10407"/>
              <a:gd name="T4" fmla="*/ 5193 w 11689"/>
              <a:gd name="T5" fmla="*/ 10248 h 10407"/>
              <a:gd name="T6" fmla="*/ 2710 w 11689"/>
              <a:gd name="T7" fmla="*/ 9715 h 10407"/>
              <a:gd name="T8" fmla="*/ 595 w 11689"/>
              <a:gd name="T9" fmla="*/ 7609 h 10407"/>
              <a:gd name="T10" fmla="*/ 58 w 11689"/>
              <a:gd name="T11" fmla="*/ 5343 h 10407"/>
              <a:gd name="T12" fmla="*/ 510 w 11689"/>
              <a:gd name="T13" fmla="*/ 3197 h 10407"/>
              <a:gd name="T14" fmla="*/ 1669 w 11689"/>
              <a:gd name="T15" fmla="*/ 1250 h 10407"/>
              <a:gd name="T16" fmla="*/ 4521 w 11689"/>
              <a:gd name="T17" fmla="*/ 216 h 10407"/>
              <a:gd name="T18" fmla="*/ 7126 w 11689"/>
              <a:gd name="T19" fmla="*/ 50 h 10407"/>
              <a:gd name="T20" fmla="*/ 9556 w 11689"/>
              <a:gd name="T21" fmla="*/ 770 h 10407"/>
              <a:gd name="T22" fmla="*/ 10391 w 11689"/>
              <a:gd name="T23" fmla="*/ 1124 h 10407"/>
              <a:gd name="T24" fmla="*/ 11152 w 11689"/>
              <a:gd name="T25" fmla="*/ 1727 h 10407"/>
              <a:gd name="T26" fmla="*/ 11688 w 11689"/>
              <a:gd name="T27" fmla="*/ 2222 h 1040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689"/>
              <a:gd name="T43" fmla="*/ 0 h 10407"/>
              <a:gd name="T44" fmla="*/ 11689 w 11689"/>
              <a:gd name="T45" fmla="*/ 10407 h 1040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689" h="10407">
                <a:moveTo>
                  <a:pt x="6401" y="6671"/>
                </a:moveTo>
                <a:cubicBezTo>
                  <a:pt x="7458" y="7069"/>
                  <a:pt x="7361" y="8060"/>
                  <a:pt x="7235" y="8795"/>
                </a:cubicBezTo>
                <a:cubicBezTo>
                  <a:pt x="7099" y="9571"/>
                  <a:pt x="6154" y="10084"/>
                  <a:pt x="5193" y="10248"/>
                </a:cubicBezTo>
                <a:cubicBezTo>
                  <a:pt x="4262" y="10406"/>
                  <a:pt x="3406" y="10140"/>
                  <a:pt x="2710" y="9715"/>
                </a:cubicBezTo>
                <a:cubicBezTo>
                  <a:pt x="1812" y="9162"/>
                  <a:pt x="1031" y="8450"/>
                  <a:pt x="595" y="7609"/>
                </a:cubicBezTo>
                <a:cubicBezTo>
                  <a:pt x="227" y="6898"/>
                  <a:pt x="124" y="6119"/>
                  <a:pt x="58" y="5343"/>
                </a:cubicBezTo>
                <a:cubicBezTo>
                  <a:pt x="0" y="4623"/>
                  <a:pt x="250" y="3899"/>
                  <a:pt x="510" y="3197"/>
                </a:cubicBezTo>
                <a:cubicBezTo>
                  <a:pt x="762" y="2513"/>
                  <a:pt x="878" y="1765"/>
                  <a:pt x="1669" y="1250"/>
                </a:cubicBezTo>
                <a:cubicBezTo>
                  <a:pt x="2524" y="692"/>
                  <a:pt x="3524" y="448"/>
                  <a:pt x="4521" y="216"/>
                </a:cubicBezTo>
                <a:cubicBezTo>
                  <a:pt x="5374" y="16"/>
                  <a:pt x="6262" y="0"/>
                  <a:pt x="7126" y="50"/>
                </a:cubicBezTo>
                <a:cubicBezTo>
                  <a:pt x="7989" y="99"/>
                  <a:pt x="8906" y="270"/>
                  <a:pt x="9556" y="770"/>
                </a:cubicBezTo>
                <a:lnTo>
                  <a:pt x="10391" y="1124"/>
                </a:lnTo>
                <a:lnTo>
                  <a:pt x="11152" y="1727"/>
                </a:lnTo>
                <a:lnTo>
                  <a:pt x="11688" y="2222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929188" y="3019425"/>
            <a:ext cx="496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207000" y="3192463"/>
            <a:ext cx="4968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4699000" y="280352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387850" y="2608263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3984625" y="255428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3290888" y="2500313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2644775" y="303053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2495550" y="3778250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2587625" y="427513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2692400" y="456723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2887663" y="4816475"/>
            <a:ext cx="496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3084513" y="5021263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3373438" y="5238750"/>
            <a:ext cx="496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3743325" y="540067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8" name="Text Box 17"/>
          <p:cNvSpPr txBox="1">
            <a:spLocks noChangeArrowheads="1"/>
          </p:cNvSpPr>
          <p:nvPr/>
        </p:nvSpPr>
        <p:spPr bwMode="auto">
          <a:xfrm>
            <a:off x="4344988" y="5380038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4991100" y="5173663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500" name="Text Box 19"/>
          <p:cNvSpPr txBox="1">
            <a:spLocks noChangeArrowheads="1"/>
          </p:cNvSpPr>
          <p:nvPr/>
        </p:nvSpPr>
        <p:spPr bwMode="auto">
          <a:xfrm>
            <a:off x="5522913" y="4502150"/>
            <a:ext cx="496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501" name="Text Box 20"/>
          <p:cNvSpPr txBox="1">
            <a:spLocks noChangeArrowheads="1"/>
          </p:cNvSpPr>
          <p:nvPr/>
        </p:nvSpPr>
        <p:spPr bwMode="auto">
          <a:xfrm>
            <a:off x="5511800" y="3810000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502" name="Text Box 21"/>
          <p:cNvSpPr txBox="1">
            <a:spLocks noChangeArrowheads="1"/>
          </p:cNvSpPr>
          <p:nvPr/>
        </p:nvSpPr>
        <p:spPr bwMode="auto">
          <a:xfrm>
            <a:off x="5384800" y="346392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0503" name="Oval 22"/>
          <p:cNvSpPr>
            <a:spLocks noChangeArrowheads="1"/>
          </p:cNvSpPr>
          <p:nvPr/>
        </p:nvSpPr>
        <p:spPr bwMode="auto">
          <a:xfrm rot="1740000">
            <a:off x="2401888" y="2703513"/>
            <a:ext cx="3452812" cy="2749550"/>
          </a:xfrm>
          <a:prstGeom prst="ellipse">
            <a:avLst/>
          </a:prstGeom>
          <a:noFill/>
          <a:ln w="9525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Freeform 23"/>
          <p:cNvSpPr>
            <a:spLocks noChangeArrowheads="1"/>
          </p:cNvSpPr>
          <p:nvPr/>
        </p:nvSpPr>
        <p:spPr bwMode="auto">
          <a:xfrm>
            <a:off x="5294313" y="4746625"/>
            <a:ext cx="885825" cy="1071563"/>
          </a:xfrm>
          <a:custGeom>
            <a:avLst/>
            <a:gdLst>
              <a:gd name="T0" fmla="*/ 0 w 2460"/>
              <a:gd name="T1" fmla="*/ 2975 h 2976"/>
              <a:gd name="T2" fmla="*/ 614 w 2460"/>
              <a:gd name="T3" fmla="*/ 2789 h 2976"/>
              <a:gd name="T4" fmla="*/ 1181 w 2460"/>
              <a:gd name="T5" fmla="*/ 2304 h 2976"/>
              <a:gd name="T6" fmla="*/ 1734 w 2460"/>
              <a:gd name="T7" fmla="*/ 1729 h 2976"/>
              <a:gd name="T8" fmla="*/ 2189 w 2460"/>
              <a:gd name="T9" fmla="*/ 774 h 2976"/>
              <a:gd name="T10" fmla="*/ 2357 w 2460"/>
              <a:gd name="T11" fmla="*/ 472 h 2976"/>
              <a:gd name="T12" fmla="*/ 2425 w 2460"/>
              <a:gd name="T13" fmla="*/ 156 h 2976"/>
              <a:gd name="T14" fmla="*/ 2459 w 2460"/>
              <a:gd name="T15" fmla="*/ 0 h 2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60"/>
              <a:gd name="T25" fmla="*/ 0 h 2976"/>
              <a:gd name="T26" fmla="*/ 2460 w 2460"/>
              <a:gd name="T27" fmla="*/ 2976 h 2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60" h="2976">
                <a:moveTo>
                  <a:pt x="0" y="2975"/>
                </a:moveTo>
                <a:cubicBezTo>
                  <a:pt x="214" y="2957"/>
                  <a:pt x="416" y="2880"/>
                  <a:pt x="614" y="2789"/>
                </a:cubicBezTo>
                <a:cubicBezTo>
                  <a:pt x="831" y="2688"/>
                  <a:pt x="989" y="2456"/>
                  <a:pt x="1181" y="2304"/>
                </a:cubicBezTo>
                <a:cubicBezTo>
                  <a:pt x="1380" y="2144"/>
                  <a:pt x="1596" y="1992"/>
                  <a:pt x="1734" y="1729"/>
                </a:cubicBezTo>
                <a:cubicBezTo>
                  <a:pt x="1896" y="1421"/>
                  <a:pt x="2112" y="1165"/>
                  <a:pt x="2189" y="774"/>
                </a:cubicBezTo>
                <a:lnTo>
                  <a:pt x="2357" y="472"/>
                </a:lnTo>
                <a:lnTo>
                  <a:pt x="2425" y="156"/>
                </a:lnTo>
                <a:lnTo>
                  <a:pt x="2459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 flipV="1">
            <a:off x="6165850" y="4673600"/>
            <a:ext cx="23813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Freeform 25"/>
          <p:cNvSpPr>
            <a:spLocks noChangeArrowheads="1"/>
          </p:cNvSpPr>
          <p:nvPr/>
        </p:nvSpPr>
        <p:spPr bwMode="auto">
          <a:xfrm>
            <a:off x="2738438" y="2216150"/>
            <a:ext cx="1363662" cy="382588"/>
          </a:xfrm>
          <a:custGeom>
            <a:avLst/>
            <a:gdLst>
              <a:gd name="T0" fmla="*/ 3786 w 3787"/>
              <a:gd name="T1" fmla="*/ 302 h 1061"/>
              <a:gd name="T2" fmla="*/ 3192 w 3787"/>
              <a:gd name="T3" fmla="*/ 60 h 1061"/>
              <a:gd name="T4" fmla="*/ 2447 w 3787"/>
              <a:gd name="T5" fmla="*/ 78 h 1061"/>
              <a:gd name="T6" fmla="*/ 1655 w 3787"/>
              <a:gd name="T7" fmla="*/ 176 h 1061"/>
              <a:gd name="T8" fmla="*/ 698 w 3787"/>
              <a:gd name="T9" fmla="*/ 631 h 1061"/>
              <a:gd name="T10" fmla="*/ 378 w 3787"/>
              <a:gd name="T11" fmla="*/ 759 h 1061"/>
              <a:gd name="T12" fmla="*/ 127 w 3787"/>
              <a:gd name="T13" fmla="*/ 960 h 1061"/>
              <a:gd name="T14" fmla="*/ 0 w 3787"/>
              <a:gd name="T15" fmla="*/ 1060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7"/>
              <a:gd name="T25" fmla="*/ 0 h 1061"/>
              <a:gd name="T26" fmla="*/ 3787 w 3787"/>
              <a:gd name="T27" fmla="*/ 1061 h 10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7" h="1061">
                <a:moveTo>
                  <a:pt x="3786" y="302"/>
                </a:moveTo>
                <a:cubicBezTo>
                  <a:pt x="3608" y="181"/>
                  <a:pt x="3403" y="114"/>
                  <a:pt x="3192" y="60"/>
                </a:cubicBezTo>
                <a:cubicBezTo>
                  <a:pt x="2960" y="0"/>
                  <a:pt x="2690" y="81"/>
                  <a:pt x="2447" y="78"/>
                </a:cubicBezTo>
                <a:cubicBezTo>
                  <a:pt x="2190" y="78"/>
                  <a:pt x="1927" y="58"/>
                  <a:pt x="1655" y="176"/>
                </a:cubicBezTo>
                <a:cubicBezTo>
                  <a:pt x="1335" y="311"/>
                  <a:pt x="1005" y="374"/>
                  <a:pt x="698" y="631"/>
                </a:cubicBezTo>
                <a:lnTo>
                  <a:pt x="378" y="759"/>
                </a:lnTo>
                <a:lnTo>
                  <a:pt x="127" y="960"/>
                </a:lnTo>
                <a:lnTo>
                  <a:pt x="0" y="106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 flipH="1">
            <a:off x="2665413" y="2597150"/>
            <a:ext cx="73025" cy="69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4343400" y="4589463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09" name="Text Box 28"/>
          <p:cNvSpPr txBox="1">
            <a:spLocks noChangeArrowheads="1"/>
          </p:cNvSpPr>
          <p:nvPr/>
        </p:nvSpPr>
        <p:spPr bwMode="auto">
          <a:xfrm>
            <a:off x="3568700" y="446087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10" name="Text Box 29"/>
          <p:cNvSpPr txBox="1">
            <a:spLocks noChangeArrowheads="1"/>
          </p:cNvSpPr>
          <p:nvPr/>
        </p:nvSpPr>
        <p:spPr bwMode="auto">
          <a:xfrm>
            <a:off x="3398838" y="3729038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11" name="Text Box 30"/>
          <p:cNvSpPr txBox="1">
            <a:spLocks noChangeArrowheads="1"/>
          </p:cNvSpPr>
          <p:nvPr/>
        </p:nvSpPr>
        <p:spPr bwMode="auto">
          <a:xfrm>
            <a:off x="3489325" y="3479800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3686175" y="3235325"/>
            <a:ext cx="496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13" name="Text Box 32"/>
          <p:cNvSpPr txBox="1">
            <a:spLocks noChangeArrowheads="1"/>
          </p:cNvSpPr>
          <p:nvPr/>
        </p:nvSpPr>
        <p:spPr bwMode="auto">
          <a:xfrm>
            <a:off x="4516438" y="4383088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14" name="Text Box 33"/>
          <p:cNvSpPr txBox="1">
            <a:spLocks noChangeArrowheads="1"/>
          </p:cNvSpPr>
          <p:nvPr/>
        </p:nvSpPr>
        <p:spPr bwMode="auto">
          <a:xfrm>
            <a:off x="4689475" y="416718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15" name="Text Box 34"/>
          <p:cNvSpPr txBox="1">
            <a:spLocks noChangeArrowheads="1"/>
          </p:cNvSpPr>
          <p:nvPr/>
        </p:nvSpPr>
        <p:spPr bwMode="auto">
          <a:xfrm>
            <a:off x="4781550" y="393858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16" name="Text Box 35"/>
          <p:cNvSpPr txBox="1">
            <a:spLocks noChangeArrowheads="1"/>
          </p:cNvSpPr>
          <p:nvPr/>
        </p:nvSpPr>
        <p:spPr bwMode="auto">
          <a:xfrm>
            <a:off x="4562475" y="338772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17" name="Text Box 36"/>
          <p:cNvSpPr txBox="1">
            <a:spLocks noChangeArrowheads="1"/>
          </p:cNvSpPr>
          <p:nvPr/>
        </p:nvSpPr>
        <p:spPr bwMode="auto">
          <a:xfrm>
            <a:off x="3975100" y="309562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0518" name="Oval 37"/>
          <p:cNvSpPr>
            <a:spLocks noChangeArrowheads="1"/>
          </p:cNvSpPr>
          <p:nvPr/>
        </p:nvSpPr>
        <p:spPr bwMode="auto">
          <a:xfrm rot="6300000">
            <a:off x="3311525" y="3444875"/>
            <a:ext cx="1671638" cy="1347788"/>
          </a:xfrm>
          <a:prstGeom prst="ellipse">
            <a:avLst/>
          </a:prstGeom>
          <a:noFill/>
          <a:ln w="9525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239713" y="427038"/>
            <a:ext cx="3352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Now imagine many trucks, circling around in a spiral pattern whose shape doesn't change.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929188" y="3019425"/>
            <a:ext cx="496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207000" y="3192463"/>
            <a:ext cx="4968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699000" y="280352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387850" y="2608263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984625" y="255428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290888" y="2500313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2644775" y="303053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2495550" y="3778250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2587625" y="427513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2692400" y="456723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2887663" y="4816475"/>
            <a:ext cx="496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3084513" y="5021263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3373438" y="5238750"/>
            <a:ext cx="496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3743325" y="540067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4344988" y="5380038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4991100" y="5173663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5522913" y="4502150"/>
            <a:ext cx="496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23" name="Text Box 18"/>
          <p:cNvSpPr txBox="1">
            <a:spLocks noChangeArrowheads="1"/>
          </p:cNvSpPr>
          <p:nvPr/>
        </p:nvSpPr>
        <p:spPr bwMode="auto">
          <a:xfrm>
            <a:off x="5511800" y="3810000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24" name="Text Box 19"/>
          <p:cNvSpPr txBox="1">
            <a:spLocks noChangeArrowheads="1"/>
          </p:cNvSpPr>
          <p:nvPr/>
        </p:nvSpPr>
        <p:spPr bwMode="auto">
          <a:xfrm>
            <a:off x="5384800" y="346392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00"/>
                </a:solidFill>
              </a:rPr>
              <a:t>car</a:t>
            </a:r>
          </a:p>
        </p:txBody>
      </p:sp>
      <p:sp>
        <p:nvSpPr>
          <p:cNvPr id="21525" name="Oval 20"/>
          <p:cNvSpPr>
            <a:spLocks noChangeArrowheads="1"/>
          </p:cNvSpPr>
          <p:nvPr/>
        </p:nvSpPr>
        <p:spPr bwMode="auto">
          <a:xfrm rot="1740000">
            <a:off x="2401888" y="2703513"/>
            <a:ext cx="3452812" cy="2749550"/>
          </a:xfrm>
          <a:prstGeom prst="ellipse">
            <a:avLst/>
          </a:prstGeom>
          <a:noFill/>
          <a:ln w="9525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Freeform 21"/>
          <p:cNvSpPr>
            <a:spLocks noChangeArrowheads="1"/>
          </p:cNvSpPr>
          <p:nvPr/>
        </p:nvSpPr>
        <p:spPr bwMode="auto">
          <a:xfrm>
            <a:off x="5294313" y="4746625"/>
            <a:ext cx="885825" cy="1071563"/>
          </a:xfrm>
          <a:custGeom>
            <a:avLst/>
            <a:gdLst>
              <a:gd name="T0" fmla="*/ 0 w 2460"/>
              <a:gd name="T1" fmla="*/ 2975 h 2976"/>
              <a:gd name="T2" fmla="*/ 614 w 2460"/>
              <a:gd name="T3" fmla="*/ 2789 h 2976"/>
              <a:gd name="T4" fmla="*/ 1181 w 2460"/>
              <a:gd name="T5" fmla="*/ 2304 h 2976"/>
              <a:gd name="T6" fmla="*/ 1734 w 2460"/>
              <a:gd name="T7" fmla="*/ 1729 h 2976"/>
              <a:gd name="T8" fmla="*/ 2189 w 2460"/>
              <a:gd name="T9" fmla="*/ 774 h 2976"/>
              <a:gd name="T10" fmla="*/ 2357 w 2460"/>
              <a:gd name="T11" fmla="*/ 472 h 2976"/>
              <a:gd name="T12" fmla="*/ 2425 w 2460"/>
              <a:gd name="T13" fmla="*/ 156 h 2976"/>
              <a:gd name="T14" fmla="*/ 2459 w 2460"/>
              <a:gd name="T15" fmla="*/ 0 h 2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60"/>
              <a:gd name="T25" fmla="*/ 0 h 2976"/>
              <a:gd name="T26" fmla="*/ 2460 w 2460"/>
              <a:gd name="T27" fmla="*/ 2976 h 2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60" h="2976">
                <a:moveTo>
                  <a:pt x="0" y="2975"/>
                </a:moveTo>
                <a:cubicBezTo>
                  <a:pt x="214" y="2957"/>
                  <a:pt x="416" y="2880"/>
                  <a:pt x="614" y="2789"/>
                </a:cubicBezTo>
                <a:cubicBezTo>
                  <a:pt x="831" y="2688"/>
                  <a:pt x="989" y="2456"/>
                  <a:pt x="1181" y="2304"/>
                </a:cubicBezTo>
                <a:cubicBezTo>
                  <a:pt x="1380" y="2144"/>
                  <a:pt x="1596" y="1992"/>
                  <a:pt x="1734" y="1729"/>
                </a:cubicBezTo>
                <a:cubicBezTo>
                  <a:pt x="1896" y="1421"/>
                  <a:pt x="2112" y="1165"/>
                  <a:pt x="2189" y="774"/>
                </a:cubicBezTo>
                <a:lnTo>
                  <a:pt x="2357" y="472"/>
                </a:lnTo>
                <a:lnTo>
                  <a:pt x="2425" y="156"/>
                </a:lnTo>
                <a:lnTo>
                  <a:pt x="2459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V="1">
            <a:off x="6165850" y="4673600"/>
            <a:ext cx="23813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Freeform 23"/>
          <p:cNvSpPr>
            <a:spLocks noChangeArrowheads="1"/>
          </p:cNvSpPr>
          <p:nvPr/>
        </p:nvSpPr>
        <p:spPr bwMode="auto">
          <a:xfrm>
            <a:off x="2738438" y="2216150"/>
            <a:ext cx="1363662" cy="382588"/>
          </a:xfrm>
          <a:custGeom>
            <a:avLst/>
            <a:gdLst>
              <a:gd name="T0" fmla="*/ 3786 w 3787"/>
              <a:gd name="T1" fmla="*/ 302 h 1061"/>
              <a:gd name="T2" fmla="*/ 3192 w 3787"/>
              <a:gd name="T3" fmla="*/ 60 h 1061"/>
              <a:gd name="T4" fmla="*/ 2447 w 3787"/>
              <a:gd name="T5" fmla="*/ 78 h 1061"/>
              <a:gd name="T6" fmla="*/ 1655 w 3787"/>
              <a:gd name="T7" fmla="*/ 176 h 1061"/>
              <a:gd name="T8" fmla="*/ 698 w 3787"/>
              <a:gd name="T9" fmla="*/ 631 h 1061"/>
              <a:gd name="T10" fmla="*/ 378 w 3787"/>
              <a:gd name="T11" fmla="*/ 759 h 1061"/>
              <a:gd name="T12" fmla="*/ 127 w 3787"/>
              <a:gd name="T13" fmla="*/ 960 h 1061"/>
              <a:gd name="T14" fmla="*/ 0 w 3787"/>
              <a:gd name="T15" fmla="*/ 1060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7"/>
              <a:gd name="T25" fmla="*/ 0 h 1061"/>
              <a:gd name="T26" fmla="*/ 3787 w 3787"/>
              <a:gd name="T27" fmla="*/ 1061 h 10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7" h="1061">
                <a:moveTo>
                  <a:pt x="3786" y="302"/>
                </a:moveTo>
                <a:cubicBezTo>
                  <a:pt x="3608" y="181"/>
                  <a:pt x="3403" y="114"/>
                  <a:pt x="3192" y="60"/>
                </a:cubicBezTo>
                <a:cubicBezTo>
                  <a:pt x="2960" y="0"/>
                  <a:pt x="2690" y="81"/>
                  <a:pt x="2447" y="78"/>
                </a:cubicBezTo>
                <a:cubicBezTo>
                  <a:pt x="2190" y="78"/>
                  <a:pt x="1927" y="58"/>
                  <a:pt x="1655" y="176"/>
                </a:cubicBezTo>
                <a:cubicBezTo>
                  <a:pt x="1335" y="311"/>
                  <a:pt x="1005" y="374"/>
                  <a:pt x="698" y="631"/>
                </a:cubicBezTo>
                <a:lnTo>
                  <a:pt x="378" y="759"/>
                </a:lnTo>
                <a:lnTo>
                  <a:pt x="127" y="960"/>
                </a:lnTo>
                <a:lnTo>
                  <a:pt x="0" y="106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Line 24"/>
          <p:cNvSpPr>
            <a:spLocks noChangeShapeType="1"/>
          </p:cNvSpPr>
          <p:nvPr/>
        </p:nvSpPr>
        <p:spPr bwMode="auto">
          <a:xfrm flipH="1">
            <a:off x="2665413" y="2597150"/>
            <a:ext cx="73025" cy="69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Text Box 25"/>
          <p:cNvSpPr txBox="1">
            <a:spLocks noChangeArrowheads="1"/>
          </p:cNvSpPr>
          <p:nvPr/>
        </p:nvSpPr>
        <p:spPr bwMode="auto">
          <a:xfrm>
            <a:off x="4343400" y="4589463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31" name="Text Box 26"/>
          <p:cNvSpPr txBox="1">
            <a:spLocks noChangeArrowheads="1"/>
          </p:cNvSpPr>
          <p:nvPr/>
        </p:nvSpPr>
        <p:spPr bwMode="auto">
          <a:xfrm>
            <a:off x="3568700" y="446087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32" name="Text Box 27"/>
          <p:cNvSpPr txBox="1">
            <a:spLocks noChangeArrowheads="1"/>
          </p:cNvSpPr>
          <p:nvPr/>
        </p:nvSpPr>
        <p:spPr bwMode="auto">
          <a:xfrm>
            <a:off x="3398838" y="3729038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33" name="Text Box 28"/>
          <p:cNvSpPr txBox="1">
            <a:spLocks noChangeArrowheads="1"/>
          </p:cNvSpPr>
          <p:nvPr/>
        </p:nvSpPr>
        <p:spPr bwMode="auto">
          <a:xfrm>
            <a:off x="3489325" y="3479800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34" name="Text Box 29"/>
          <p:cNvSpPr txBox="1">
            <a:spLocks noChangeArrowheads="1"/>
          </p:cNvSpPr>
          <p:nvPr/>
        </p:nvSpPr>
        <p:spPr bwMode="auto">
          <a:xfrm>
            <a:off x="3686175" y="3235325"/>
            <a:ext cx="496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35" name="Text Box 30"/>
          <p:cNvSpPr txBox="1">
            <a:spLocks noChangeArrowheads="1"/>
          </p:cNvSpPr>
          <p:nvPr/>
        </p:nvSpPr>
        <p:spPr bwMode="auto">
          <a:xfrm>
            <a:off x="4516438" y="4383088"/>
            <a:ext cx="496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36" name="Text Box 31"/>
          <p:cNvSpPr txBox="1">
            <a:spLocks noChangeArrowheads="1"/>
          </p:cNvSpPr>
          <p:nvPr/>
        </p:nvSpPr>
        <p:spPr bwMode="auto">
          <a:xfrm>
            <a:off x="4689475" y="416718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37" name="Text Box 32"/>
          <p:cNvSpPr txBox="1">
            <a:spLocks noChangeArrowheads="1"/>
          </p:cNvSpPr>
          <p:nvPr/>
        </p:nvSpPr>
        <p:spPr bwMode="auto">
          <a:xfrm>
            <a:off x="4781550" y="393858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38" name="Text Box 33"/>
          <p:cNvSpPr txBox="1">
            <a:spLocks noChangeArrowheads="1"/>
          </p:cNvSpPr>
          <p:nvPr/>
        </p:nvSpPr>
        <p:spPr bwMode="auto">
          <a:xfrm>
            <a:off x="4562475" y="338772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39" name="Text Box 34"/>
          <p:cNvSpPr txBox="1">
            <a:spLocks noChangeArrowheads="1"/>
          </p:cNvSpPr>
          <p:nvPr/>
        </p:nvSpPr>
        <p:spPr bwMode="auto">
          <a:xfrm>
            <a:off x="3975100" y="3095625"/>
            <a:ext cx="49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00FF00"/>
                </a:solidFill>
              </a:rPr>
              <a:t>car</a:t>
            </a:r>
          </a:p>
        </p:txBody>
      </p:sp>
      <p:sp>
        <p:nvSpPr>
          <p:cNvPr id="21540" name="Oval 35"/>
          <p:cNvSpPr>
            <a:spLocks noChangeArrowheads="1"/>
          </p:cNvSpPr>
          <p:nvPr/>
        </p:nvSpPr>
        <p:spPr bwMode="auto">
          <a:xfrm rot="6300000">
            <a:off x="3311525" y="3444875"/>
            <a:ext cx="1671638" cy="1347788"/>
          </a:xfrm>
          <a:prstGeom prst="ellipse">
            <a:avLst/>
          </a:prstGeom>
          <a:noFill/>
          <a:ln w="9525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Text Box 36"/>
          <p:cNvSpPr txBox="1">
            <a:spLocks noChangeArrowheads="1"/>
          </p:cNvSpPr>
          <p:nvPr/>
        </p:nvSpPr>
        <p:spPr bwMode="auto">
          <a:xfrm>
            <a:off x="6507163" y="1193800"/>
            <a:ext cx="348773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Trucks not shown, but trucks on inner ring take same time to go around as ones on outer ring, even though cars in both rings go at same average speed.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525" y="5964238"/>
            <a:ext cx="6548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006475"/>
            <a:ext cx="5764213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45112" y="1112837"/>
            <a:ext cx="2505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from above ("face-on")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see disk and </a:t>
            </a:r>
            <a:r>
              <a:rPr lang="en-GB" sz="2000" dirty="0" smtClean="0">
                <a:solidFill>
                  <a:srgbClr val="FFFFFF"/>
                </a:solidFill>
              </a:rPr>
              <a:t>bulge (halo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 smtClean="0">
                <a:solidFill>
                  <a:srgbClr val="FFFFFF"/>
                </a:solidFill>
              </a:rPr>
              <a:t>too dim)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8451850" y="6083300"/>
            <a:ext cx="152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from the side ("edge-on")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69925" y="2066925"/>
            <a:ext cx="161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 dirty="0">
                <a:solidFill>
                  <a:srgbClr val="00FFFF"/>
                </a:solidFill>
              </a:rPr>
              <a:t>Orion </a:t>
            </a:r>
            <a:r>
              <a:rPr lang="en-GB" sz="2000" dirty="0" smtClean="0">
                <a:solidFill>
                  <a:srgbClr val="00FFFF"/>
                </a:solidFill>
              </a:rPr>
              <a:t>spur</a:t>
            </a:r>
            <a:endParaRPr lang="en-GB" sz="2000" dirty="0">
              <a:solidFill>
                <a:srgbClr val="00FFFF"/>
              </a:solidFill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47700" y="1504950"/>
            <a:ext cx="16160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00FFFF"/>
                </a:solidFill>
              </a:rPr>
              <a:t>Perseus arm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8024813" y="3171825"/>
            <a:ext cx="16160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 dirty="0">
                <a:solidFill>
                  <a:srgbClr val="00FFFF"/>
                </a:solidFill>
              </a:rPr>
              <a:t>Cygnus arm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623888" y="3971925"/>
            <a:ext cx="16160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00FFFF"/>
                </a:solidFill>
              </a:rPr>
              <a:t>Carina arm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1916113" y="2228850"/>
            <a:ext cx="2747962" cy="16192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2033588" y="1662113"/>
            <a:ext cx="2711450" cy="38417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 flipH="1" flipV="1">
            <a:off x="6602413" y="3179763"/>
            <a:ext cx="1296987" cy="144462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 flipV="1">
            <a:off x="1882775" y="3732213"/>
            <a:ext cx="1593850" cy="3825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1016000" y="2630488"/>
            <a:ext cx="6588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00"/>
                </a:solidFill>
              </a:rPr>
              <a:t>Sun</a:t>
            </a:r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 flipV="1">
            <a:off x="1512888" y="2509838"/>
            <a:ext cx="3302000" cy="2841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640512" y="3627437"/>
            <a:ext cx="161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 dirty="0" smtClean="0">
                <a:solidFill>
                  <a:srgbClr val="00FFFF"/>
                </a:solidFill>
              </a:rPr>
              <a:t>Sagittarius </a:t>
            </a:r>
            <a:r>
              <a:rPr lang="en-GB" sz="2000" dirty="0">
                <a:solidFill>
                  <a:srgbClr val="00FFFF"/>
                </a:solidFill>
              </a:rPr>
              <a:t>arm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5573712" y="3094037"/>
            <a:ext cx="990600" cy="6096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005-06-05-mayfield-milky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58912" y="46037"/>
            <a:ext cx="7391400" cy="492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mw-p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06512" y="5113337"/>
            <a:ext cx="7620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7"/>
          </p:cNvPr>
          <p:cNvSpPr txBox="1"/>
          <p:nvPr/>
        </p:nvSpPr>
        <p:spPr>
          <a:xfrm>
            <a:off x="1382712" y="6904037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9999FF"/>
                </a:solidFill>
              </a:rPr>
              <a:t>Interactive version</a:t>
            </a:r>
            <a:endParaRPr lang="en-US" u="sng" dirty="0">
              <a:solidFill>
                <a:srgbClr val="9999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4561" y="1770062"/>
            <a:ext cx="8134351" cy="57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857500" y="1308100"/>
            <a:ext cx="42306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00"/>
                </a:solidFill>
              </a:rPr>
              <a:t>Artist's Conception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117600" y="379413"/>
            <a:ext cx="797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00"/>
                </a:solidFill>
              </a:rPr>
              <a:t>Take a Giant Step Outside the Milky Way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8875" y="693738"/>
            <a:ext cx="9715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5"/>
          <p:cNvSpPr>
            <a:spLocks noChangeShapeType="1"/>
          </p:cNvSpPr>
          <p:nvPr/>
        </p:nvSpPr>
        <p:spPr bwMode="auto">
          <a:xfrm flipV="1">
            <a:off x="7554913" y="1370013"/>
            <a:ext cx="1146175" cy="584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9121775" y="1662113"/>
            <a:ext cx="8239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800">
                <a:solidFill>
                  <a:srgbClr val="FFFFFF"/>
                </a:solidFill>
              </a:rPr>
              <a:t>Example (not to scale)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25512" y="2103437"/>
            <a:ext cx="2514600" cy="8382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0712" y="3856037"/>
            <a:ext cx="2514600" cy="8382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68712" y="3475037"/>
            <a:ext cx="2514600" cy="8382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" y="5964237"/>
            <a:ext cx="8240712" cy="1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259637" y="731837"/>
            <a:ext cx="25050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from above ("face-on")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see </a:t>
            </a:r>
            <a:r>
              <a:rPr lang="en-GB" sz="2000" dirty="0" smtClean="0">
                <a:solidFill>
                  <a:srgbClr val="FFFFFF"/>
                </a:solidFill>
              </a:rPr>
              <a:t>disk, with spiral and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 smtClean="0">
                <a:solidFill>
                  <a:srgbClr val="FFFFFF"/>
                </a:solidFill>
              </a:rPr>
              <a:t>bar structure, and bulge (halo too dim)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8451850" y="6083300"/>
            <a:ext cx="152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from the side ("edge-on")</a:t>
            </a:r>
          </a:p>
        </p:txBody>
      </p:sp>
      <p:pic>
        <p:nvPicPr>
          <p:cNvPr id="58370" name="Picture 2" descr="http://www.nasa.gov/images/content/236088main_milkyway516.jpg"/>
          <p:cNvPicPr>
            <a:picLocks noChangeAspect="1" noChangeArrowheads="1"/>
          </p:cNvPicPr>
          <p:nvPr/>
        </p:nvPicPr>
        <p:blipFill>
          <a:blip r:embed="rId5" cstate="print"/>
          <a:srcRect l="3721" t="3721" r="1860" b="3721"/>
          <a:stretch>
            <a:fillRect/>
          </a:stretch>
        </p:blipFill>
        <p:spPr bwMode="auto">
          <a:xfrm rot="10800000">
            <a:off x="1668778" y="484503"/>
            <a:ext cx="5505134" cy="539660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125912" y="808037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.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8712" y="1646237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958850" y="422275"/>
            <a:ext cx="8566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Three Main Structural Components of the Milky Way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57188" y="1244600"/>
            <a:ext cx="4271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1. Disk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0075" y="1921509"/>
            <a:ext cx="868203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</a:t>
            </a:r>
            <a:r>
              <a:rPr lang="en-GB" dirty="0">
                <a:solidFill>
                  <a:srgbClr val="FFFFFF"/>
                </a:solidFill>
              </a:rPr>
              <a:t>contains young and old </a:t>
            </a:r>
            <a:r>
              <a:rPr lang="en-GB" dirty="0" smtClean="0">
                <a:solidFill>
                  <a:srgbClr val="FFFFFF"/>
                </a:solidFill>
              </a:rPr>
              <a:t>stars (~400 billion), </a:t>
            </a:r>
            <a:r>
              <a:rPr lang="en-GB" dirty="0">
                <a:solidFill>
                  <a:srgbClr val="FFFFFF"/>
                </a:solidFill>
              </a:rPr>
              <a:t>gas, dust.  Has spiral </a:t>
            </a:r>
            <a:r>
              <a:rPr lang="en-GB" dirty="0" smtClean="0">
                <a:solidFill>
                  <a:srgbClr val="FFFFFF"/>
                </a:solidFill>
              </a:rPr>
              <a:t>structure, bar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- vertical thickness </a:t>
            </a:r>
            <a:r>
              <a:rPr lang="en-GB" dirty="0" smtClean="0">
                <a:solidFill>
                  <a:srgbClr val="FFFFFF"/>
                </a:solidFill>
              </a:rPr>
              <a:t>roughly 100 </a:t>
            </a:r>
            <a:r>
              <a:rPr lang="en-GB" dirty="0">
                <a:solidFill>
                  <a:srgbClr val="FFFFFF"/>
                </a:solidFill>
              </a:rPr>
              <a:t>pc </a:t>
            </a:r>
            <a:r>
              <a:rPr lang="en-GB" dirty="0" smtClean="0">
                <a:solidFill>
                  <a:srgbClr val="FFFFFF"/>
                </a:solidFill>
              </a:rPr>
              <a:t>- </a:t>
            </a:r>
            <a:r>
              <a:rPr lang="en-GB" dirty="0">
                <a:solidFill>
                  <a:srgbClr val="FFFFFF"/>
                </a:solidFill>
              </a:rPr>
              <a:t>2 kpc (depending on component.  Most gas and dust in </a:t>
            </a:r>
            <a:r>
              <a:rPr lang="en-GB" dirty="0" smtClean="0">
                <a:solidFill>
                  <a:srgbClr val="FFFFFF"/>
                </a:solidFill>
              </a:rPr>
              <a:t>thin </a:t>
            </a:r>
            <a:r>
              <a:rPr lang="en-GB" dirty="0">
                <a:solidFill>
                  <a:srgbClr val="FFFFFF"/>
                </a:solidFill>
              </a:rPr>
              <a:t>layer, most stars in </a:t>
            </a:r>
            <a:r>
              <a:rPr lang="en-GB" dirty="0" smtClean="0">
                <a:solidFill>
                  <a:srgbClr val="FFFFFF"/>
                </a:solidFill>
              </a:rPr>
              <a:t>thick </a:t>
            </a:r>
            <a:r>
              <a:rPr lang="en-GB" dirty="0">
                <a:solidFill>
                  <a:srgbClr val="FFFFFF"/>
                </a:solidFill>
              </a:rPr>
              <a:t>layer)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9" y="4042360"/>
            <a:ext cx="4811713" cy="339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2601912" y="5380037"/>
            <a:ext cx="4572000" cy="6858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39712" y="4008437"/>
            <a:ext cx="4271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3. Bulge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39712" y="4618037"/>
            <a:ext cx="623411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</a:t>
            </a:r>
            <a:r>
              <a:rPr lang="en-GB" dirty="0">
                <a:solidFill>
                  <a:srgbClr val="FFFFFF"/>
                </a:solidFill>
              </a:rPr>
              <a:t>old stars, some gas, dust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- central black hole of 3 x 10</a:t>
            </a:r>
            <a:r>
              <a:rPr lang="en-GB" baseline="33000" dirty="0">
                <a:solidFill>
                  <a:srgbClr val="FFFFFF"/>
                </a:solidFill>
              </a:rPr>
              <a:t>6</a:t>
            </a:r>
            <a:r>
              <a:rPr lang="en-GB" dirty="0">
                <a:solidFill>
                  <a:srgbClr val="FFFFFF"/>
                </a:solidFill>
              </a:rPr>
              <a:t> solar masses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- spherical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9712" y="1112837"/>
            <a:ext cx="48005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</a:t>
            </a:r>
            <a:r>
              <a:rPr lang="en-GB" dirty="0">
                <a:solidFill>
                  <a:srgbClr val="FFFFFF"/>
                </a:solidFill>
              </a:rPr>
              <a:t>contains globular clusters, old stars, little gas and dust, much "dark matter"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- roughly spherical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1874837"/>
            <a:ext cx="4811713" cy="339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5268912" y="1993314"/>
            <a:ext cx="4267200" cy="30480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716712" y="3136314"/>
            <a:ext cx="1219200" cy="6096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712" y="437217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</a:rPr>
              <a:t>2. Halo</a:t>
            </a:r>
            <a:endParaRPr lang="en-US" sz="2800" u="sng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lliams.edu/astronomy/Course-Pages/330/images/hersch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2" y="3246437"/>
            <a:ext cx="6541707" cy="220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7712" y="2865437"/>
            <a:ext cx="338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Herschel’s Milky Way drawing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7912" y="427037"/>
            <a:ext cx="836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How did we discover size of Milky Way and our place within it?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312" y="1722437"/>
            <a:ext cx="7894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Herschel (late 18</a:t>
            </a:r>
            <a:r>
              <a:rPr lang="en-US" baseline="30000" dirty="0" smtClean="0"/>
              <a:t>th</a:t>
            </a:r>
            <a:r>
              <a:rPr lang="en-US" dirty="0" smtClean="0"/>
              <a:t> century): first map of Milky Way.  Sun near</a:t>
            </a:r>
          </a:p>
          <a:p>
            <a:r>
              <a:rPr lang="en-US" dirty="0" smtClean="0"/>
              <a:t>center.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611312" y="5913437"/>
            <a:ext cx="3048000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525712" y="6065837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kpc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49712" y="3170237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.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8912" y="553243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4240212" y="4656137"/>
            <a:ext cx="1219200" cy="8382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6463"/>
            <a:ext cx="5659438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0075" y="260350"/>
            <a:ext cx="8624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00"/>
                </a:solidFill>
              </a:rPr>
              <a:t>Shapley (1917) found that Sun was not at center of Milky Way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2750" y="6302375"/>
            <a:ext cx="92122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Shapley used distances to </a:t>
            </a:r>
            <a:r>
              <a:rPr lang="en-GB" dirty="0" smtClean="0">
                <a:solidFill>
                  <a:srgbClr val="FFFFFF"/>
                </a:solidFill>
              </a:rPr>
              <a:t>Globular </a:t>
            </a:r>
            <a:r>
              <a:rPr lang="en-GB" dirty="0">
                <a:solidFill>
                  <a:srgbClr val="FFFFFF"/>
                </a:solidFill>
              </a:rPr>
              <a:t>Clusters to </a:t>
            </a:r>
            <a:r>
              <a:rPr lang="en-GB" dirty="0" smtClean="0">
                <a:solidFill>
                  <a:srgbClr val="FFFFFF"/>
                </a:solidFill>
              </a:rPr>
              <a:t>estimate </a:t>
            </a:r>
            <a:r>
              <a:rPr lang="en-GB" dirty="0">
                <a:solidFill>
                  <a:srgbClr val="FFFFFF"/>
                </a:solidFill>
              </a:rPr>
              <a:t>that Sun was 16 kpc from </a:t>
            </a:r>
            <a:r>
              <a:rPr lang="en-GB" dirty="0" err="1">
                <a:solidFill>
                  <a:srgbClr val="FFFFFF"/>
                </a:solidFill>
              </a:rPr>
              <a:t>center</a:t>
            </a:r>
            <a:r>
              <a:rPr lang="en-GB" dirty="0">
                <a:solidFill>
                  <a:srgbClr val="FFFFFF"/>
                </a:solidFill>
              </a:rPr>
              <a:t> of Milky Way.   Modern value 8 </a:t>
            </a:r>
            <a:r>
              <a:rPr lang="en-GB" dirty="0" err="1">
                <a:solidFill>
                  <a:srgbClr val="FFFFFF"/>
                </a:solidFill>
              </a:rPr>
              <a:t>kpc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2320925"/>
            <a:ext cx="39751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6038" y="669925"/>
            <a:ext cx="22669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E464-20DE-4ADE-91B9-52FA7E5F73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19785</TotalTime>
  <Words>944</Words>
  <Application>Microsoft Office PowerPoint</Application>
  <PresentationFormat>Custom</PresentationFormat>
  <Paragraphs>196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96</cp:revision>
  <dcterms:modified xsi:type="dcterms:W3CDTF">2014-06-02T17:12:43Z</dcterms:modified>
</cp:coreProperties>
</file>