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73" r:id="rId2"/>
    <p:sldId id="256" r:id="rId3"/>
    <p:sldId id="272" r:id="rId4"/>
    <p:sldId id="271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70" r:id="rId18"/>
    <p:sldId id="268" r:id="rId19"/>
    <p:sldId id="269" r:id="rId20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6" y="-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2933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962" y="9119325"/>
            <a:ext cx="3170583" cy="4802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07" tIns="47604" rIns="95207" bIns="47604"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3560" indent="-29752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0092" indent="-23801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66128" indent="-23801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2165" indent="-23801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18202" indent="-2380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94238" indent="-2380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70275" indent="-2380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46311" indent="-2380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CA92D3-E88C-4563-811D-B0FE27471FE0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1741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64437" y="7111999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97036C9-1429-4560-AC2D-CB8A9A3EA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Bats" charset="2"/>
        <a:buChar char="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Bats" charset="2"/>
        <a:buChar char="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Bats" charset="2"/>
        <a:buChar char="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Bats" charset="2"/>
        <a:buChar char="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Bats" charset="2"/>
        <a:buChar char="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Bats" charset="2"/>
        <a:buChar char="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Bats" charset="2"/>
        <a:buChar char="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Bats" charset="2"/>
        <a:buChar char="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Bats" charset="2"/>
        <a:buChar char="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nasa.gov/science-news/science-at-nasa/2006/13jun_lunarsporadic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moon.mpeg" TargetMode="External"/><Relationship Id="rId5" Type="http://schemas.openxmlformats.org/officeDocument/2006/relationships/hyperlink" Target="http://news.yahoo.com/blogs/geekquinox/amazing-nasa-video-shows-moon-ve-never-seen-164200739.html?vp=1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hys.unm.edu/~rjr/moonformation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ntwrp.gsfc.nasa.gov/apod/ap010218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lum bright="2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87" y="884237"/>
            <a:ext cx="3732981" cy="31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87" y="3564597"/>
            <a:ext cx="3760984" cy="29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22" y="815053"/>
            <a:ext cx="6557190" cy="59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278312" y="6635714"/>
            <a:ext cx="1737857" cy="3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Bats" charset="2"/>
              <a:buNone/>
            </a:pPr>
            <a:r>
              <a:rPr lang="en-GB" sz="2200" dirty="0">
                <a:solidFill>
                  <a:schemeClr val="bg1"/>
                </a:solidFill>
              </a:rPr>
              <a:t>"Camembert?"</a:t>
            </a:r>
          </a:p>
        </p:txBody>
      </p:sp>
      <p:pic>
        <p:nvPicPr>
          <p:cNvPr id="48139" name="Picture 11" descr="mightybooshmoon.jpg image by eboniteev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2" y="1036637"/>
            <a:ext cx="5562600" cy="538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87745" y="5989637"/>
            <a:ext cx="4944726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sz="2200" smtClean="0"/>
              <a:t>“Jupiter! </a:t>
            </a:r>
            <a:r>
              <a:rPr lang="en-US" sz="2200" dirty="0" smtClean="0"/>
              <a:t>I did a song!  You </a:t>
            </a:r>
            <a:r>
              <a:rPr lang="en-US" sz="2200" dirty="0" err="1" smtClean="0"/>
              <a:t>ain’t</a:t>
            </a:r>
            <a:r>
              <a:rPr lang="en-US" sz="2200" dirty="0" smtClean="0"/>
              <a:t> got one!”</a:t>
            </a:r>
            <a:endParaRPr lang="en-US" sz="22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257675" y="225425"/>
            <a:ext cx="18494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 sz="3200" u="sng" dirty="0">
                <a:solidFill>
                  <a:srgbClr val="FFFF00"/>
                </a:solidFill>
              </a:rPr>
              <a:t>The Moon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utoUpdateAnimBg="0"/>
      <p:bldP spid="48137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317750" y="609600"/>
            <a:ext cx="555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00"/>
                </a:solidFill>
              </a:rPr>
              <a:t>Cratering Rates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15950" y="1584325"/>
            <a:ext cx="8447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Small meteoroids common, large ones rare.  So same true for craters: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506538" y="2878138"/>
            <a:ext cx="65182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00FFFF"/>
                </a:solidFill>
              </a:rPr>
              <a:t>        </a:t>
            </a:r>
            <a:r>
              <a:rPr lang="en-GB" u="sng">
                <a:solidFill>
                  <a:srgbClr val="00FFFF"/>
                </a:solidFill>
              </a:rPr>
              <a:t>Crater size</a:t>
            </a:r>
            <a:r>
              <a:rPr lang="en-GB">
                <a:solidFill>
                  <a:srgbClr val="00FFFF"/>
                </a:solidFill>
              </a:rPr>
              <a:t>                               </a:t>
            </a:r>
            <a:r>
              <a:rPr lang="en-GB" u="sng">
                <a:solidFill>
                  <a:srgbClr val="00FFFF"/>
                </a:solidFill>
              </a:rPr>
              <a:t>Occurrence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476500" y="3649663"/>
            <a:ext cx="1506538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10 km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1 m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251450" y="3659188"/>
            <a:ext cx="2901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FFFF"/>
                </a:solidFill>
              </a:rPr>
              <a:t>every 10 million years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00FFFF"/>
                </a:solidFill>
              </a:rPr>
              <a:t>every month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4838" y="5421313"/>
            <a:ext cx="6873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If no erosion, </a:t>
            </a:r>
            <a:r>
              <a:rPr lang="en-US" dirty="0" smtClean="0"/>
              <a:t>number </a:t>
            </a:r>
            <a:r>
              <a:rPr lang="en-US" dirty="0"/>
              <a:t>of craters in an area tells </a:t>
            </a:r>
            <a:r>
              <a:rPr lang="en-US" dirty="0" smtClean="0"/>
              <a:t>you </a:t>
            </a:r>
            <a:r>
              <a:rPr lang="en-US" dirty="0"/>
              <a:t>age of </a:t>
            </a:r>
            <a:r>
              <a:rPr lang="en-US" dirty="0" smtClean="0"/>
              <a:t>surface.  So highlands older than </a:t>
            </a:r>
            <a:r>
              <a:rPr lang="en-US" dirty="0" err="1" smtClean="0"/>
              <a:t>maria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Radiometric dating of </a:t>
            </a:r>
            <a:r>
              <a:rPr lang="en-US" dirty="0" err="1" smtClean="0"/>
              <a:t>moonrocks</a:t>
            </a:r>
            <a:r>
              <a:rPr lang="en-US" dirty="0" smtClean="0"/>
              <a:t> confirms this: highlands 4.5 billion years, </a:t>
            </a:r>
            <a:r>
              <a:rPr lang="en-US" dirty="0" err="1" smtClean="0"/>
              <a:t>maria</a:t>
            </a:r>
            <a:r>
              <a:rPr lang="en-US" dirty="0" smtClean="0"/>
              <a:t> 3.2-3.9 billion years.</a:t>
            </a:r>
            <a:endParaRPr lang="en-US" dirty="0"/>
          </a:p>
        </p:txBody>
      </p:sp>
      <p:sp>
        <p:nvSpPr>
          <p:cNvPr id="2" name="TextBox 1">
            <a:hlinkClick r:id="rId3"/>
          </p:cNvPr>
          <p:cNvSpPr txBox="1"/>
          <p:nvPr/>
        </p:nvSpPr>
        <p:spPr>
          <a:xfrm>
            <a:off x="8242919" y="6446837"/>
            <a:ext cx="125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Video of</a:t>
            </a:r>
          </a:p>
          <a:p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impact</a:t>
            </a:r>
            <a:endParaRPr lang="en-US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432050" y="46038"/>
            <a:ext cx="52974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Lunar Volcanism (long ago)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95300" y="1012825"/>
            <a:ext cx="31734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Evidence: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u="sng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- Maria: result of old, widespread lava flows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(filled in largest, early impact craters)</a:t>
            </a: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3402013" y="2376488"/>
            <a:ext cx="2247900" cy="1587"/>
          </a:xfrm>
          <a:prstGeom prst="line">
            <a:avLst/>
          </a:prstGeom>
          <a:noFill/>
          <a:ln w="3672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3513138" y="4546600"/>
            <a:ext cx="4456112" cy="7938"/>
          </a:xfrm>
          <a:prstGeom prst="line">
            <a:avLst/>
          </a:prstGeom>
          <a:noFill/>
          <a:ln w="3672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3498850" y="6419850"/>
            <a:ext cx="2689225" cy="12700"/>
          </a:xfrm>
          <a:prstGeom prst="line">
            <a:avLst/>
          </a:prstGeom>
          <a:noFill/>
          <a:ln w="3672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0" y="1036637"/>
            <a:ext cx="3292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200" y="5203825"/>
            <a:ext cx="2468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4512" y="5380038"/>
            <a:ext cx="317341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- Linear chains of craters (not due to impacts), probably marks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ancient fault, collapsed lava domes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95300" y="3735388"/>
            <a:ext cx="31734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- "</a:t>
            </a:r>
            <a:r>
              <a:rPr lang="en-GB" dirty="0" err="1">
                <a:solidFill>
                  <a:srgbClr val="FFFFFF"/>
                </a:solidFill>
              </a:rPr>
              <a:t>Rilles</a:t>
            </a:r>
            <a:r>
              <a:rPr lang="en-GB" dirty="0">
                <a:solidFill>
                  <a:srgbClr val="FFFFFF"/>
                </a:solidFill>
              </a:rPr>
              <a:t>": ditches indicating old lava flows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77812" y="503238"/>
            <a:ext cx="674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Remember: volcanism is a way of losing internal heat</a:t>
            </a:r>
          </a:p>
        </p:txBody>
      </p:sp>
      <p:pic>
        <p:nvPicPr>
          <p:cNvPr id="14338" name="Picture 2" descr="http://kaheel7.com/userimages/moon_rilles_06.JPG"/>
          <p:cNvPicPr>
            <a:picLocks noChangeAspect="1" noChangeArrowheads="1"/>
          </p:cNvPicPr>
          <p:nvPr/>
        </p:nvPicPr>
        <p:blipFill>
          <a:blip r:embed="rId5" cstate="print"/>
          <a:srcRect r="64000"/>
          <a:stretch>
            <a:fillRect/>
          </a:stretch>
        </p:blipFill>
        <p:spPr bwMode="auto">
          <a:xfrm>
            <a:off x="8607429" y="2636837"/>
            <a:ext cx="1157283" cy="251460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6" grpId="0"/>
      <p:bldP spid="9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00213" y="360363"/>
            <a:ext cx="6757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Moon's History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41413" y="1131888"/>
            <a:ext cx="41671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Age:  4.5 billion years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u="sng">
                <a:solidFill>
                  <a:srgbClr val="FFFFFF"/>
                </a:solidFill>
              </a:rPr>
              <a:t>3.9 billion years ago</a:t>
            </a:r>
            <a:r>
              <a:rPr lang="en-GB">
                <a:solidFill>
                  <a:srgbClr val="FFFFFF"/>
                </a:solidFill>
              </a:rPr>
              <a:t>: 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heaviest meteoritic bombardment ended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788" y="1670050"/>
            <a:ext cx="1885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3778250"/>
            <a:ext cx="19653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8238" y="5692775"/>
            <a:ext cx="18303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54111" y="5532437"/>
            <a:ext cx="500856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3.2 billion years -&gt; </a:t>
            </a:r>
            <a:r>
              <a:rPr lang="en-GB" u="sng" dirty="0" smtClean="0">
                <a:solidFill>
                  <a:srgbClr val="FFFFFF"/>
                </a:solidFill>
              </a:rPr>
              <a:t>present:</a:t>
            </a:r>
            <a:endParaRPr lang="en-GB" u="sng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no volcanism, cratering continued at lower rate, </a:t>
            </a:r>
            <a:r>
              <a:rPr lang="en-GB" dirty="0" smtClean="0">
                <a:solidFill>
                  <a:srgbClr val="FFFFFF"/>
                </a:solidFill>
              </a:rPr>
              <a:t>no plate tectonics, geologically dead!  Small bodies cool faster.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177925" y="3932238"/>
            <a:ext cx="43195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u="sng">
                <a:solidFill>
                  <a:srgbClr val="FFFFFF"/>
                </a:solidFill>
              </a:rPr>
              <a:t>3.9 - 3.2 billion years ago</a:t>
            </a:r>
            <a:r>
              <a:rPr lang="en-GB">
                <a:solidFill>
                  <a:srgbClr val="FFFFFF"/>
                </a:solidFill>
              </a:rPr>
              <a:t>: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volcanism created maria.  Maria are just the largest craters, filled in.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032000" y="471488"/>
            <a:ext cx="6164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How did the Moon form?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54013" y="1187450"/>
            <a:ext cx="6416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We're not quite sure!  Two older theories: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28638" y="3843338"/>
            <a:ext cx="64166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2)  </a:t>
            </a:r>
            <a:r>
              <a:rPr lang="en-GB" u="sng" dirty="0">
                <a:solidFill>
                  <a:srgbClr val="FFFFFF"/>
                </a:solidFill>
              </a:rPr>
              <a:t>"Capture"</a:t>
            </a:r>
            <a:r>
              <a:rPr lang="en-GB" dirty="0">
                <a:solidFill>
                  <a:srgbClr val="FFFFFF"/>
                </a:solidFill>
              </a:rPr>
              <a:t>:  The Moon was a stray body captured into orbit around Earth.  </a:t>
            </a:r>
            <a:r>
              <a:rPr lang="en-GB" u="sng" dirty="0">
                <a:solidFill>
                  <a:srgbClr val="FF0000"/>
                </a:solidFill>
              </a:rPr>
              <a:t>Problem</a:t>
            </a:r>
            <a:r>
              <a:rPr lang="en-GB" dirty="0">
                <a:solidFill>
                  <a:srgbClr val="FFFFFF"/>
                </a:solidFill>
              </a:rPr>
              <a:t>:  </a:t>
            </a:r>
            <a:r>
              <a:rPr lang="en-GB" dirty="0" smtClean="0">
                <a:solidFill>
                  <a:srgbClr val="FFFFFF"/>
                </a:solidFill>
              </a:rPr>
              <a:t>extremely </a:t>
            </a:r>
            <a:r>
              <a:rPr lang="en-GB" dirty="0">
                <a:solidFill>
                  <a:srgbClr val="FFFFFF"/>
                </a:solidFill>
              </a:rPr>
              <a:t>unlikely event, given Moon's size is a substantial fraction of Earth's.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1951038"/>
            <a:ext cx="64166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1)  </a:t>
            </a:r>
            <a:r>
              <a:rPr lang="en-GB" u="sng">
                <a:solidFill>
                  <a:srgbClr val="FFFFFF"/>
                </a:solidFill>
              </a:rPr>
              <a:t>"Coformation"</a:t>
            </a:r>
            <a:r>
              <a:rPr lang="en-GB">
                <a:solidFill>
                  <a:srgbClr val="FFFFFF"/>
                </a:solidFill>
              </a:rPr>
              <a:t>:  The Moon and Earth formed out of the same material at the beginning of the Solar System.  </a:t>
            </a:r>
            <a:r>
              <a:rPr lang="en-GB" u="sng">
                <a:solidFill>
                  <a:srgbClr val="FF0000"/>
                </a:solidFill>
              </a:rPr>
              <a:t>Problem</a:t>
            </a:r>
            <a:r>
              <a:rPr lang="en-GB">
                <a:solidFill>
                  <a:srgbClr val="FFFFFF"/>
                </a:solidFill>
              </a:rPr>
              <a:t>: Moon has different density and composition.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76238" y="122238"/>
            <a:ext cx="8620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So now, </a:t>
            </a:r>
            <a:r>
              <a:rPr lang="en-GB" u="sng">
                <a:solidFill>
                  <a:srgbClr val="FFFFFF"/>
                </a:solidFill>
              </a:rPr>
              <a:t>Impact</a:t>
            </a:r>
            <a:r>
              <a:rPr lang="en-GB">
                <a:solidFill>
                  <a:srgbClr val="FFFFFF"/>
                </a:solidFill>
              </a:rPr>
              <a:t> theory preferred: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      Early in Solar System, when many large planetesimals around, a Mars-sized object hit the forming Earth, ejecting material from the upper mantle which went into orbit around Earth and coalesced to form Moon.  Computer simulations suggest this is plausible.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12000"/>
          </a:blip>
          <a:srcRect/>
          <a:stretch>
            <a:fillRect/>
          </a:stretch>
        </p:blipFill>
        <p:spPr bwMode="auto">
          <a:xfrm>
            <a:off x="1306513" y="2408238"/>
            <a:ext cx="70104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moon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0913" y="1798638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hlinkClick r:id="rId5"/>
          </p:cNvPr>
          <p:cNvSpPr txBox="1"/>
          <p:nvPr/>
        </p:nvSpPr>
        <p:spPr>
          <a:xfrm>
            <a:off x="1992312" y="653402"/>
            <a:ext cx="411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LRO rotation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6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l="12496" t="6315" r="6727" b="7368"/>
          <a:stretch/>
        </p:blipFill>
        <p:spPr bwMode="auto">
          <a:xfrm>
            <a:off x="590232" y="1554797"/>
            <a:ext cx="384048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1312" y="791139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facing 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4058" y="953412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 side</a:t>
            </a:r>
            <a:endParaRPr lang="en-US" dirty="0"/>
          </a:p>
        </p:txBody>
      </p:sp>
      <p:pic>
        <p:nvPicPr>
          <p:cNvPr id="2052" name="Picture 4" descr="http://rst.gsfc.nasa.gov/Sect19/Far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2" y="1656609"/>
            <a:ext cx="3581400" cy="35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 l="66000" t="4013" b="51160"/>
          <a:stretch>
            <a:fillRect/>
          </a:stretch>
        </p:blipFill>
        <p:spPr bwMode="auto">
          <a:xfrm>
            <a:off x="0" y="808037"/>
            <a:ext cx="5181601" cy="408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 r="49009" b="65672"/>
          <a:stretch>
            <a:fillRect/>
          </a:stretch>
        </p:blipFill>
        <p:spPr bwMode="auto">
          <a:xfrm>
            <a:off x="4559076" y="3096496"/>
            <a:ext cx="5434236" cy="4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78112" y="198437"/>
            <a:ext cx="4558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Ice on the Moon – Sept 2009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 rot="20622197">
            <a:off x="7568592" y="4738849"/>
            <a:ext cx="1447800" cy="3048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21182760">
            <a:off x="7724407" y="5336395"/>
            <a:ext cx="1642764" cy="37306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112" y="5913437"/>
            <a:ext cx="3549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 of infrared</a:t>
            </a:r>
          </a:p>
          <a:p>
            <a:r>
              <a:rPr lang="en-US" dirty="0" smtClean="0"/>
              <a:t>beam by water and OH ice.</a:t>
            </a:r>
          </a:p>
          <a:p>
            <a:r>
              <a:rPr lang="en-US" dirty="0" smtClean="0"/>
              <a:t>About 32 ounces of water</a:t>
            </a:r>
          </a:p>
          <a:p>
            <a:r>
              <a:rPr lang="en-US" dirty="0" smtClean="0"/>
              <a:t>per ton.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125912" y="5075237"/>
            <a:ext cx="3352800" cy="1295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202112" y="5608637"/>
            <a:ext cx="3429000" cy="838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11912" y="2403772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Cassini mission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1817688" y="7074944"/>
            <a:ext cx="2352675" cy="401638"/>
          </a:xfrm>
        </p:spPr>
        <p:txBody>
          <a:bodyPr/>
          <a:lstStyle/>
          <a:p>
            <a:fld id="{897036C9-1429-4560-AC2D-CB8A9A3EA91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032000" y="471488"/>
            <a:ext cx="6164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How did the Moon form?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4013" y="1187450"/>
            <a:ext cx="64166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We're not quite sure!  Three older theories: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1)  </a:t>
            </a:r>
            <a:r>
              <a:rPr lang="en-GB" u="sng">
                <a:solidFill>
                  <a:srgbClr val="FFFFFF"/>
                </a:solidFill>
              </a:rPr>
              <a:t>"Fission"</a:t>
            </a:r>
            <a:r>
              <a:rPr lang="en-GB">
                <a:solidFill>
                  <a:srgbClr val="FFFFFF"/>
                </a:solidFill>
              </a:rPr>
              <a:t>:  The material that would be the Moon was thrown off the Earth and coalesced into a single body.  </a:t>
            </a:r>
            <a:r>
              <a:rPr lang="en-GB" u="sng">
                <a:solidFill>
                  <a:srgbClr val="FF0000"/>
                </a:solidFill>
              </a:rPr>
              <a:t>Problem</a:t>
            </a:r>
            <a:r>
              <a:rPr lang="en-GB">
                <a:solidFill>
                  <a:srgbClr val="FFFFFF"/>
                </a:solidFill>
              </a:rPr>
              <a:t>: Earth not spinning fast enough to eject large amount of material.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2438" y="5608638"/>
            <a:ext cx="64166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3)  </a:t>
            </a:r>
            <a:r>
              <a:rPr lang="en-GB" u="sng">
                <a:solidFill>
                  <a:srgbClr val="FFFFFF"/>
                </a:solidFill>
              </a:rPr>
              <a:t>"Capture"</a:t>
            </a:r>
            <a:r>
              <a:rPr lang="en-GB">
                <a:solidFill>
                  <a:srgbClr val="FFFFFF"/>
                </a:solidFill>
              </a:rPr>
              <a:t>:  The Moon was a stray body captured into orbit around Earth.  </a:t>
            </a:r>
            <a:r>
              <a:rPr lang="en-GB" u="sng">
                <a:solidFill>
                  <a:srgbClr val="FF0000"/>
                </a:solidFill>
              </a:rPr>
              <a:t>Problem</a:t>
            </a:r>
            <a:r>
              <a:rPr lang="en-GB">
                <a:solidFill>
                  <a:srgbClr val="FFFFFF"/>
                </a:solidFill>
              </a:rPr>
              <a:t>:  an extremely unlikely event, given Moon's size is a substantial fraction of Earth's.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2113" y="3779838"/>
            <a:ext cx="64166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2)  </a:t>
            </a:r>
            <a:r>
              <a:rPr lang="en-GB" u="sng">
                <a:solidFill>
                  <a:srgbClr val="FFFFFF"/>
                </a:solidFill>
              </a:rPr>
              <a:t>"Coformation"</a:t>
            </a:r>
            <a:r>
              <a:rPr lang="en-GB">
                <a:solidFill>
                  <a:srgbClr val="FFFFFF"/>
                </a:solidFill>
              </a:rPr>
              <a:t>:  The Moon and Earth formed out of the same material at the beginning of the Solar System.  </a:t>
            </a:r>
            <a:r>
              <a:rPr lang="en-GB" u="sng">
                <a:solidFill>
                  <a:srgbClr val="FF0000"/>
                </a:solidFill>
              </a:rPr>
              <a:t>Problem</a:t>
            </a:r>
            <a:r>
              <a:rPr lang="en-GB">
                <a:solidFill>
                  <a:srgbClr val="FFFFFF"/>
                </a:solidFill>
              </a:rPr>
              <a:t>: Moon has different density and composition.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76238" y="122238"/>
            <a:ext cx="8620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So now, </a:t>
            </a:r>
            <a:r>
              <a:rPr lang="en-GB" u="sng">
                <a:solidFill>
                  <a:srgbClr val="FFFFFF"/>
                </a:solidFill>
              </a:rPr>
              <a:t>Impact</a:t>
            </a:r>
            <a:r>
              <a:rPr lang="en-GB">
                <a:solidFill>
                  <a:srgbClr val="FFFFFF"/>
                </a:solidFill>
              </a:rPr>
              <a:t> theory preferred: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      Early in Solar System, when many large planetesimals around, a Mars-sized object hit the forming Earth, ejecting material from the upper mantle which went into orbit around Earth and coalesced to form Moon.  Computer simulations suggest this is plausible.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12000"/>
          </a:blip>
          <a:srcRect/>
          <a:stretch>
            <a:fillRect/>
          </a:stretch>
        </p:blipFill>
        <p:spPr bwMode="auto">
          <a:xfrm>
            <a:off x="1698625" y="2408238"/>
            <a:ext cx="6313488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925512" y="710247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</a:rPr>
              <a:t>Moon formation movie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4132263" y="225425"/>
            <a:ext cx="18494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 sz="3200" u="sng" dirty="0">
                <a:solidFill>
                  <a:srgbClr val="FFFF00"/>
                </a:solidFill>
              </a:rPr>
              <a:t>The Moon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5954712" y="4541837"/>
            <a:ext cx="472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Gravity = 1/6 that of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Earth, 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not zero!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765799" y="1359061"/>
            <a:ext cx="7985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</a:tabLst>
            </a:pPr>
            <a:r>
              <a:rPr lang="en-GB" dirty="0">
                <a:solidFill>
                  <a:srgbClr val="FFFFFF"/>
                </a:solidFill>
              </a:rPr>
              <a:t>Mass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881983" y="2408237"/>
            <a:ext cx="879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</a:tabLst>
            </a:pPr>
            <a:r>
              <a:rPr lang="en-GB" dirty="0">
                <a:solidFill>
                  <a:srgbClr val="FFFFFF"/>
                </a:solidFill>
              </a:rPr>
              <a:t>Radius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954712" y="3506787"/>
            <a:ext cx="2743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GB" dirty="0">
                <a:solidFill>
                  <a:srgbClr val="FFFFFF"/>
                </a:solidFill>
              </a:rPr>
              <a:t>Density = 3.3 g/cm</a:t>
            </a:r>
            <a:r>
              <a:rPr lang="en-GB" baseline="30000" dirty="0">
                <a:solidFill>
                  <a:srgbClr val="FFFFFF"/>
                </a:solidFill>
              </a:rPr>
              <a:t>3 </a:t>
            </a:r>
          </a:p>
          <a:p>
            <a:pPr>
              <a:tabLst>
                <a:tab pos="723900" algn="l"/>
              </a:tabLst>
            </a:pPr>
            <a:r>
              <a:rPr lang="en-GB" dirty="0">
                <a:solidFill>
                  <a:srgbClr val="FFFFFF"/>
                </a:solidFill>
              </a:rPr>
              <a:t>    (Earth: 5.5 g/cm</a:t>
            </a:r>
            <a:r>
              <a:rPr lang="en-GB" baseline="30000" dirty="0">
                <a:solidFill>
                  <a:srgbClr val="FFFFFF"/>
                </a:solidFill>
              </a:rPr>
              <a:t>3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945312" y="1341437"/>
            <a:ext cx="27717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>
                <a:solidFill>
                  <a:srgbClr val="FFFFFF"/>
                </a:solidFill>
              </a:rPr>
              <a:t>= 7.4 x 10</a:t>
            </a:r>
            <a:r>
              <a:rPr lang="en-GB" baseline="33000" dirty="0">
                <a:solidFill>
                  <a:srgbClr val="FFFFFF"/>
                </a:solidFill>
              </a:rPr>
              <a:t>25</a:t>
            </a:r>
            <a:r>
              <a:rPr lang="en-GB" dirty="0">
                <a:solidFill>
                  <a:srgbClr val="FFFFFF"/>
                </a:solidFill>
              </a:rPr>
              <a:t> g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>
                <a:solidFill>
                  <a:srgbClr val="FFFFFF"/>
                </a:solidFill>
              </a:rPr>
              <a:t>= 0.012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Earth</a:t>
            </a:r>
            <a:r>
              <a:rPr lang="en-GB" dirty="0">
                <a:solidFill>
                  <a:srgbClr val="FFFFFF"/>
                </a:solidFill>
              </a:rPr>
              <a:t>  </a:t>
            </a:r>
            <a:r>
              <a:rPr lang="en-GB" dirty="0">
                <a:solidFill>
                  <a:srgbClr val="FFFFFF"/>
                </a:solidFill>
                <a:latin typeface="Standard Symbols" charset="2"/>
              </a:rPr>
              <a:t>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=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1738 km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= 0.27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R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Earth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 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4" y="1595437"/>
            <a:ext cx="464343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5897562" y="5608637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Distance = 384,400 km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849312" y="808037"/>
            <a:ext cx="62045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 smtClean="0"/>
              <a:t>Clicker question: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Earthquakes </a:t>
            </a:r>
            <a:r>
              <a:rPr lang="en-US" dirty="0"/>
              <a:t>are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concentrated along coasts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randomly distributed over the Earth’s surface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concentrated along plate boundaries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concentrated in mountainous regions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12" y="884237"/>
            <a:ext cx="85924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Clicker question:</a:t>
            </a:r>
          </a:p>
          <a:p>
            <a:endParaRPr lang="en-US" dirty="0" smtClean="0"/>
          </a:p>
          <a:p>
            <a:r>
              <a:rPr lang="en-US" dirty="0" smtClean="0"/>
              <a:t>What is the distance from the Earth to the Moon in our scale model?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3 m</a:t>
            </a:r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6 m</a:t>
            </a:r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12 m</a:t>
            </a:r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24 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92113" y="669765"/>
            <a:ext cx="6621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We always see the same face of the Moon.</a:t>
            </a:r>
          </a:p>
        </p:txBody>
      </p:sp>
      <p:sp>
        <p:nvSpPr>
          <p:cNvPr id="2051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92113" y="1341437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</a:rPr>
              <a:t>Animation showing this.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" y="2255837"/>
            <a:ext cx="64716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Clicker question: does the Moon spin on its axis?</a:t>
            </a:r>
          </a:p>
          <a:p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Yes</a:t>
            </a:r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52450" y="5075237"/>
            <a:ext cx="66214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So </a:t>
            </a:r>
            <a:r>
              <a:rPr lang="en-GB" dirty="0">
                <a:solidFill>
                  <a:srgbClr val="FFFFFF"/>
                </a:solidFill>
              </a:rPr>
              <a:t>period of orbit  =  period of spin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906712" y="808037"/>
            <a:ext cx="384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Tidal Locking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868613" y="594360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</a:pPr>
            <a:r>
              <a:rPr lang="en-GB" sz="1800">
                <a:solidFill>
                  <a:srgbClr val="00FFFF"/>
                </a:solidFill>
              </a:rPr>
              <a:t>Earth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635625" y="3067050"/>
            <a:ext cx="40513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The tidal bulge in the solid Moon elongates it slightly (2-3 km) along </a:t>
            </a:r>
            <a:r>
              <a:rPr lang="en-GB" dirty="0" smtClean="0">
                <a:solidFill>
                  <a:srgbClr val="FFFFFF"/>
                </a:solidFill>
              </a:rPr>
              <a:t>axis </a:t>
            </a:r>
            <a:r>
              <a:rPr lang="en-GB" dirty="0">
                <a:solidFill>
                  <a:srgbClr val="FFFFFF"/>
                </a:solidFill>
              </a:rPr>
              <a:t>pointing to Earth.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01600" y="5102225"/>
            <a:ext cx="18875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00"/>
                </a:solidFill>
              </a:rPr>
              <a:t>Top view of Moon orbiting Earth</a:t>
            </a:r>
          </a:p>
        </p:txBody>
      </p:sp>
      <p:sp>
        <p:nvSpPr>
          <p:cNvPr id="4109" name="Freeform 13"/>
          <p:cNvSpPr>
            <a:spLocks noChangeArrowheads="1"/>
          </p:cNvSpPr>
          <p:nvPr/>
        </p:nvSpPr>
        <p:spPr bwMode="auto">
          <a:xfrm>
            <a:off x="3527425" y="3109913"/>
            <a:ext cx="1111250" cy="592137"/>
          </a:xfrm>
          <a:custGeom>
            <a:avLst/>
            <a:gdLst>
              <a:gd name="T0" fmla="*/ 0 w 3087"/>
              <a:gd name="T1" fmla="*/ 0 h 1645"/>
              <a:gd name="T2" fmla="*/ 3086 w 3087"/>
              <a:gd name="T3" fmla="*/ 1644 h 1645"/>
              <a:gd name="T4" fmla="*/ 0 60000 65536"/>
              <a:gd name="T5" fmla="*/ 0 60000 65536"/>
              <a:gd name="T6" fmla="*/ 0 w 3087"/>
              <a:gd name="T7" fmla="*/ 0 h 1645"/>
              <a:gd name="T8" fmla="*/ 3087 w 3087"/>
              <a:gd name="T9" fmla="*/ 1645 h 1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7" h="1645">
                <a:moveTo>
                  <a:pt x="0" y="0"/>
                </a:moveTo>
                <a:cubicBezTo>
                  <a:pt x="2179" y="118"/>
                  <a:pt x="3086" y="1644"/>
                  <a:pt x="3086" y="1644"/>
                </a:cubicBez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3398838" y="3094038"/>
            <a:ext cx="207962" cy="206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15"/>
          <p:cNvSpPr>
            <a:spLocks noChangeArrowheads="1"/>
          </p:cNvSpPr>
          <p:nvPr/>
        </p:nvSpPr>
        <p:spPr bwMode="auto">
          <a:xfrm>
            <a:off x="2443163" y="6956425"/>
            <a:ext cx="1254125" cy="379413"/>
          </a:xfrm>
          <a:custGeom>
            <a:avLst/>
            <a:gdLst>
              <a:gd name="T0" fmla="*/ 3483 w 3484"/>
              <a:gd name="T1" fmla="*/ 303 h 1052"/>
              <a:gd name="T2" fmla="*/ 0 w 3484"/>
              <a:gd name="T3" fmla="*/ 0 h 1052"/>
              <a:gd name="T4" fmla="*/ 0 60000 65536"/>
              <a:gd name="T5" fmla="*/ 0 60000 65536"/>
              <a:gd name="T6" fmla="*/ 0 w 3484"/>
              <a:gd name="T7" fmla="*/ 0 h 1052"/>
              <a:gd name="T8" fmla="*/ 3484 w 3484"/>
              <a:gd name="T9" fmla="*/ 1052 h 10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4" h="1052">
                <a:moveTo>
                  <a:pt x="3483" y="303"/>
                </a:moveTo>
                <a:cubicBezTo>
                  <a:pt x="1431" y="105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3690938" y="6988175"/>
            <a:ext cx="119062" cy="714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649913" y="4770438"/>
            <a:ext cx="40513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If spin period faster than orbit period, tidal bulge would have to move around </a:t>
            </a:r>
            <a:r>
              <a:rPr lang="en-GB" dirty="0" smtClean="0">
                <a:solidFill>
                  <a:srgbClr val="FFFFFF"/>
                </a:solidFill>
              </a:rPr>
              <a:t>surface (like </a:t>
            </a:r>
            <a:r>
              <a:rPr lang="en-GB" dirty="0">
                <a:solidFill>
                  <a:srgbClr val="FFFFFF"/>
                </a:solidFill>
              </a:rPr>
              <a:t>Earth’s ocean tides), creating friction, which slows the Moon’s spin down until tidal bulge </a:t>
            </a:r>
            <a:r>
              <a:rPr lang="en-GB" dirty="0" smtClean="0">
                <a:solidFill>
                  <a:srgbClr val="FFFFFF"/>
                </a:solidFill>
              </a:rPr>
              <a:t>stops migrating.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117" name="Picture 21" descr="MCj03261420000[1]"/>
          <p:cNvPicPr>
            <a:picLocks noChangeArrowheads="1"/>
          </p:cNvPicPr>
          <p:nvPr/>
        </p:nvPicPr>
        <p:blipFill>
          <a:blip r:embed="rId3" cstate="print">
            <a:lum bright="60000"/>
          </a:blip>
          <a:srcRect t="39293"/>
          <a:stretch>
            <a:fillRect/>
          </a:stretch>
        </p:blipFill>
        <p:spPr bwMode="auto">
          <a:xfrm rot="-3558867">
            <a:off x="975519" y="3806032"/>
            <a:ext cx="685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 descr="MCj03261420000[1]"/>
          <p:cNvPicPr>
            <a:picLocks noChangeArrowheads="1"/>
          </p:cNvPicPr>
          <p:nvPr/>
        </p:nvPicPr>
        <p:blipFill>
          <a:blip r:embed="rId3" cstate="print">
            <a:lum bright="60000"/>
          </a:blip>
          <a:srcRect t="39293"/>
          <a:stretch>
            <a:fillRect/>
          </a:stretch>
        </p:blipFill>
        <p:spPr bwMode="auto">
          <a:xfrm rot="-8342115">
            <a:off x="1306513" y="6294438"/>
            <a:ext cx="685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MCj03261420000[1]"/>
          <p:cNvPicPr>
            <a:picLocks noChangeArrowheads="1"/>
          </p:cNvPicPr>
          <p:nvPr/>
        </p:nvPicPr>
        <p:blipFill>
          <a:blip r:embed="rId3" cstate="print">
            <a:lum bright="60000"/>
          </a:blip>
          <a:srcRect t="39293"/>
          <a:stretch>
            <a:fillRect/>
          </a:stretch>
        </p:blipFill>
        <p:spPr bwMode="auto">
          <a:xfrm rot="8230801">
            <a:off x="4125913" y="6218238"/>
            <a:ext cx="685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 descr="MCj03261420000[1]"/>
          <p:cNvPicPr>
            <a:picLocks noChangeArrowheads="1"/>
          </p:cNvPicPr>
          <p:nvPr/>
        </p:nvPicPr>
        <p:blipFill>
          <a:blip r:embed="rId3" cstate="print">
            <a:lum bright="60000"/>
          </a:blip>
          <a:srcRect t="39293"/>
          <a:stretch>
            <a:fillRect/>
          </a:stretch>
        </p:blipFill>
        <p:spPr bwMode="auto">
          <a:xfrm rot="2308245">
            <a:off x="4506913" y="3627438"/>
            <a:ext cx="685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 descr="MCj03261420000[1]"/>
          <p:cNvPicPr>
            <a:picLocks noChangeArrowheads="1"/>
          </p:cNvPicPr>
          <p:nvPr/>
        </p:nvPicPr>
        <p:blipFill>
          <a:blip r:embed="rId3" cstate="print">
            <a:lum bright="60000"/>
          </a:blip>
          <a:srcRect t="39293"/>
          <a:stretch>
            <a:fillRect/>
          </a:stretch>
        </p:blipFill>
        <p:spPr bwMode="auto">
          <a:xfrm>
            <a:off x="2678113" y="2841625"/>
            <a:ext cx="6858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ountingthoughts.com/ct/images/earthAboveNorthPo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2" y="4653851"/>
            <a:ext cx="1043687" cy="104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 animBg="1"/>
      <p:bldP spid="4112" grpId="0" animBg="1"/>
      <p:bldP spid="4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814513" y="492125"/>
            <a:ext cx="6335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Lunar Structure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97113" y="6675438"/>
            <a:ext cx="624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No atmosphere: no </a:t>
            </a:r>
            <a:r>
              <a:rPr lang="en-GB" dirty="0" smtClean="0">
                <a:solidFill>
                  <a:srgbClr val="FFFFFF"/>
                </a:solidFill>
              </a:rPr>
              <a:t>wind erosion</a:t>
            </a:r>
            <a:r>
              <a:rPr lang="en-GB" dirty="0">
                <a:solidFill>
                  <a:srgbClr val="FFFFFF"/>
                </a:solidFill>
              </a:rPr>
              <a:t>, or meteoroid burn-up.  Surface reflects geologic history well.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535112" y="1112838"/>
            <a:ext cx="6850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(mostly from </a:t>
            </a:r>
            <a:r>
              <a:rPr lang="en-GB" dirty="0">
                <a:solidFill>
                  <a:srgbClr val="FFFFFF"/>
                </a:solidFill>
              </a:rPr>
              <a:t>Apollo seismic </a:t>
            </a:r>
            <a:r>
              <a:rPr lang="en-GB" dirty="0" smtClean="0">
                <a:solidFill>
                  <a:srgbClr val="FFFFFF"/>
                </a:solidFill>
              </a:rPr>
              <a:t>data)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2265363" y="1670050"/>
            <a:ext cx="5703887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40713" y="3390900"/>
            <a:ext cx="1752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Core (iron) </a:t>
            </a:r>
            <a:r>
              <a:rPr lang="en-US" sz="2000" dirty="0"/>
              <a:t>and asthenosphere take up small fraction of volume compared to Earth case – the Moon is more rigid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5726113" y="4237038"/>
            <a:ext cx="23622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07090" y="715745"/>
            <a:ext cx="704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new Grail mission results.  Crust about 40 km thick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/>
      <p:bldP spid="5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203450" y="609600"/>
            <a:ext cx="566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Lunar Surface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68313" y="1722438"/>
            <a:ext cx="38481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- Large, dark featureless areas: "maria" or "seas".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- Lighter areas at higher elevation: "highlands".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>
            <a:lum bright="22000" contrast="20000"/>
          </a:blip>
          <a:srcRect/>
          <a:stretch>
            <a:fillRect/>
          </a:stretch>
        </p:blipFill>
        <p:spPr bwMode="auto">
          <a:xfrm>
            <a:off x="5002213" y="1990725"/>
            <a:ext cx="49403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3592513" y="3246438"/>
            <a:ext cx="3201987" cy="1828800"/>
          </a:xfrm>
          <a:prstGeom prst="line">
            <a:avLst/>
          </a:prstGeom>
          <a:noFill/>
          <a:ln w="3429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2982913" y="2255838"/>
            <a:ext cx="2819400" cy="1219200"/>
          </a:xfrm>
          <a:prstGeom prst="line">
            <a:avLst/>
          </a:prstGeom>
          <a:noFill/>
          <a:ln w="3429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6413" y="3932238"/>
            <a:ext cx="38481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- </a:t>
            </a:r>
            <a:r>
              <a:rPr lang="en-GB" dirty="0" smtClean="0">
                <a:solidFill>
                  <a:srgbClr val="FFFFFF"/>
                </a:solidFill>
              </a:rPr>
              <a:t>Many </a:t>
            </a:r>
            <a:r>
              <a:rPr lang="en-GB" dirty="0">
                <a:solidFill>
                  <a:srgbClr val="FFFFFF"/>
                </a:solidFill>
              </a:rPr>
              <a:t>craters (due mostly to meteoroid impacts).  No winds to erode them away.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- Highlands have 10x the crater density of </a:t>
            </a:r>
            <a:r>
              <a:rPr lang="en-GB" dirty="0" err="1">
                <a:solidFill>
                  <a:srgbClr val="FFFFFF"/>
                </a:solidFill>
              </a:rPr>
              <a:t>maria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1313" y="6370637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some homework questions refer to “</a:t>
            </a:r>
            <a:r>
              <a:rPr lang="en-US" dirty="0" err="1" smtClean="0"/>
              <a:t>maria</a:t>
            </a:r>
            <a:r>
              <a:rPr lang="en-US" dirty="0" smtClean="0"/>
              <a:t>” as “mare” (this is actually singular).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825625" y="225425"/>
            <a:ext cx="6542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>
                <a:solidFill>
                  <a:srgbClr val="FFFF00"/>
                </a:solidFill>
              </a:rPr>
              <a:t>Cratering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38125" y="1692275"/>
            <a:ext cx="2846388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- Impact speeds several km/sec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- "Ejecta blanket" of pulverized rock surrounds crater</a:t>
            </a: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</a:rPr>
              <a:t>- Impacts =&gt; "regolith": </a:t>
            </a:r>
            <a:r>
              <a:rPr lang="en-GB">
                <a:solidFill>
                  <a:srgbClr val="FFFFFF"/>
                </a:solidFill>
                <a:latin typeface="Times" pitchFamily="16" charset="0"/>
              </a:rPr>
              <a:t>~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20 m thick layer of pulverized rock covering Moon.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lum bright="4000" contrast="8000"/>
          </a:blip>
          <a:srcRect/>
          <a:stretch>
            <a:fillRect/>
          </a:stretch>
        </p:blipFill>
        <p:spPr bwMode="auto">
          <a:xfrm>
            <a:off x="3333750" y="1636713"/>
            <a:ext cx="629126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036C9-1429-4560-AC2D-CB8A9A3EA9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30736</TotalTime>
  <Words>945</Words>
  <Application>Microsoft Office PowerPoint</Application>
  <PresentationFormat>Custom</PresentationFormat>
  <Paragraphs>148</Paragraphs>
  <Slides>19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85</cp:revision>
  <dcterms:modified xsi:type="dcterms:W3CDTF">2014-06-02T16:50:04Z</dcterms:modified>
</cp:coreProperties>
</file>