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7559675"/>
  <p:notesSz cx="7743825" cy="100250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2234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2738" y="1004888"/>
            <a:ext cx="4576762" cy="3432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2688" y="4772025"/>
            <a:ext cx="5381625" cy="381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0"/>
            </a:gs>
            <a:gs pos="50000">
              <a:srgbClr val="800000"/>
            </a:gs>
            <a:gs pos="100000">
              <a:srgbClr val="000080"/>
            </a:gs>
          </a:gsLst>
          <a:lin ang="14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564437" y="7111999"/>
            <a:ext cx="235267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22C68BAD-8999-4EAE-87F5-00CAC78C7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358775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2pPr>
      <a:lvl3pPr marL="7191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3pPr>
      <a:lvl4pPr marL="10795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4pPr>
      <a:lvl5pPr marL="14398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5pPr>
      <a:lvl6pPr marL="18970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6pPr>
      <a:lvl7pPr marL="23542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7pPr>
      <a:lvl8pPr marL="28114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8pPr>
      <a:lvl9pPr marL="3268663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ts val="1413"/>
        </a:spcAft>
        <a:buClr>
          <a:srgbClr val="000000"/>
        </a:buClr>
        <a:buSzPct val="45000"/>
        <a:buFont typeface="StarBats" charset="0"/>
        <a:buChar char="&quot;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57200" rtl="0" eaLnBrk="0" fontAlgn="base" hangingPunct="0">
        <a:spcBef>
          <a:spcPct val="0"/>
        </a:spcBef>
        <a:spcAft>
          <a:spcPts val="1125"/>
        </a:spcAft>
        <a:buClr>
          <a:srgbClr val="000000"/>
        </a:buClr>
        <a:buSzPct val="75000"/>
        <a:buFont typeface="StarBats" charset="0"/>
        <a:buChar char=""/>
        <a:defRPr sz="2800">
          <a:solidFill>
            <a:srgbClr val="000000"/>
          </a:solidFill>
          <a:latin typeface="+mn-lt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Bats" charset="0"/>
        <a:buChar char="&quot;"/>
        <a:defRPr sz="2400">
          <a:solidFill>
            <a:srgbClr val="000000"/>
          </a:solidFill>
          <a:latin typeface="+mn-lt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63"/>
        </a:spcAft>
        <a:buClr>
          <a:srgbClr val="000000"/>
        </a:buClr>
        <a:buSzPct val="75000"/>
        <a:buFont typeface="StarBats" charset="0"/>
        <a:buChar char=""/>
        <a:defRPr sz="2000">
          <a:solidFill>
            <a:srgbClr val="000000"/>
          </a:solidFill>
          <a:latin typeface="+mn-lt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5pPr>
      <a:lvl6pPr marL="26162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ichard%20Rand\My%20Documents\ppt\a101\millisecond%20pulsar.mpeg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92113" y="1071563"/>
            <a:ext cx="84963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u="sng" dirty="0">
                <a:solidFill>
                  <a:srgbClr val="FFFFFF"/>
                </a:solidFill>
                <a:cs typeface="Times New Roman" pitchFamily="18" charset="0"/>
              </a:rPr>
              <a:t>Final states of a star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: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0000"/>
                </a:solidFill>
                <a:cs typeface="Times New Roman" pitchFamily="18" charset="0"/>
              </a:rPr>
              <a:t>1.  White Dwarf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   If initial star mass  &lt;  8 </a:t>
            </a:r>
            <a:r>
              <a:rPr lang="en-GB" dirty="0" err="1">
                <a:solidFill>
                  <a:srgbClr val="FFFFFF"/>
                </a:solidFill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or so.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   Maximum WD mass 1.4 </a:t>
            </a:r>
            <a:r>
              <a:rPr lang="en-GB" dirty="0" err="1">
                <a:solidFill>
                  <a:srgbClr val="FFFFFF"/>
                </a:solidFill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("Chandrasekhar limit").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0000"/>
                </a:solidFill>
                <a:cs typeface="Times New Roman" pitchFamily="18" charset="0"/>
              </a:rPr>
              <a:t>2.   Neutron Star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   If initial mass  &gt;  8 </a:t>
            </a:r>
            <a:r>
              <a:rPr lang="en-GB" dirty="0" err="1">
                <a:solidFill>
                  <a:srgbClr val="FFFFFF"/>
                </a:solidFill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and  &lt;  </a:t>
            </a:r>
            <a:r>
              <a:rPr lang="en-GB" dirty="0" smtClean="0">
                <a:solidFill>
                  <a:srgbClr val="FFFFFF"/>
                </a:solidFill>
                <a:cs typeface="Times New Roman" pitchFamily="18" charset="0"/>
              </a:rPr>
              <a:t>25? </a:t>
            </a:r>
            <a:r>
              <a:rPr lang="en-GB" dirty="0" err="1">
                <a:solidFill>
                  <a:srgbClr val="FFFFFF"/>
                </a:solidFill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.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0000"/>
                </a:solidFill>
                <a:cs typeface="Times New Roman" pitchFamily="18" charset="0"/>
              </a:rPr>
              <a:t>3.   Black Hole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   If initial mass &gt;  </a:t>
            </a:r>
            <a:r>
              <a:rPr lang="en-GB" dirty="0" smtClean="0">
                <a:solidFill>
                  <a:srgbClr val="FFFFFF"/>
                </a:solidFill>
                <a:cs typeface="Times New Roman" pitchFamily="18" charset="0"/>
              </a:rPr>
              <a:t>25? </a:t>
            </a:r>
            <a:r>
              <a:rPr lang="en-GB" dirty="0" err="1">
                <a:solidFill>
                  <a:srgbClr val="FFFFFF"/>
                </a:solidFill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819150" y="541338"/>
            <a:ext cx="79644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33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u="sng" dirty="0">
                <a:solidFill>
                  <a:srgbClr val="FFFF00"/>
                </a:solidFill>
                <a:cs typeface="Times New Roman" pitchFamily="18" charset="0"/>
              </a:rPr>
              <a:t>Neutron Stars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5575" y="2705100"/>
            <a:ext cx="3706813" cy="3246438"/>
          </a:xfrm>
          <a:prstGeom prst="rect">
            <a:avLst/>
          </a:prstGeom>
          <a:noFill/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04813" y="2759075"/>
            <a:ext cx="423545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Diameter: 10 km only!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Mass:  1.4 - 3(?)  M</a:t>
            </a:r>
            <a:r>
              <a:rPr lang="en-GB" baseline="-33000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 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Density: 10</a:t>
            </a:r>
            <a:r>
              <a:rPr lang="en-GB" baseline="33000">
                <a:solidFill>
                  <a:srgbClr val="FFFFFF"/>
                </a:solidFill>
                <a:cs typeface="Times New Roman" pitchFamily="18" charset="0"/>
              </a:rPr>
              <a:t>14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g / cm</a:t>
            </a:r>
            <a:r>
              <a:rPr lang="en-GB" baseline="33000">
                <a:solidFill>
                  <a:srgbClr val="FFFFFF"/>
                </a:solidFill>
                <a:cs typeface="Times New Roman" pitchFamily="18" charset="0"/>
              </a:rPr>
              <a:t>3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!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Rotation rate: few to many times per second!!!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Magnetic field:  10</a:t>
            </a:r>
            <a:r>
              <a:rPr lang="en-GB" baseline="33000">
                <a:solidFill>
                  <a:srgbClr val="FFFFFF"/>
                </a:solidFill>
                <a:cs typeface="Times New Roman" pitchFamily="18" charset="0"/>
              </a:rPr>
              <a:t>12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x Earth's!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22888" y="6126163"/>
            <a:ext cx="3740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54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000">
                <a:solidFill>
                  <a:srgbClr val="00FFFF"/>
                </a:solidFill>
                <a:cs typeface="Times New Roman" pitchFamily="18" charset="0"/>
              </a:rPr>
              <a:t>A neutron star over the Sandias?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00963" y="3387725"/>
            <a:ext cx="1200150" cy="1103313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92112" y="1440973"/>
            <a:ext cx="90043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solidFill>
                  <a:srgbClr val="FFFFFF"/>
                </a:solidFill>
                <a:cs typeface="Times New Roman" pitchFamily="18" charset="0"/>
              </a:rPr>
              <a:t>If star has mass 12-25 </a:t>
            </a:r>
            <a:r>
              <a:rPr lang="en-GB" dirty="0" err="1" smtClean="0">
                <a:solidFill>
                  <a:srgbClr val="FFFFFF"/>
                </a:solidFill>
                <a:cs typeface="Times New Roman" pitchFamily="18" charset="0"/>
              </a:rPr>
              <a:t>M</a:t>
            </a:r>
            <a:r>
              <a:rPr lang="en-GB" baseline="-25000" dirty="0" err="1" smtClean="0">
                <a:solidFill>
                  <a:srgbClr val="FFFFFF"/>
                </a:solidFill>
                <a:cs typeface="Times New Roman" pitchFamily="18" charset="0"/>
              </a:rPr>
              <a:t>Sun</a:t>
            </a:r>
            <a:r>
              <a:rPr lang="en-GB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  <a:r>
              <a:rPr lang="en-GB" dirty="0" smtClean="0">
                <a:solidFill>
                  <a:srgbClr val="FFFFFF"/>
                </a:solidFill>
                <a:cs typeface="Times New Roman" pitchFamily="18" charset="0"/>
              </a:rPr>
              <a:t>remnant of supernova expected to be </a:t>
            </a: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a tightly packed ball of neutrons.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505075" y="476250"/>
            <a:ext cx="53562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38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 u="sng">
                <a:solidFill>
                  <a:srgbClr val="FFFF00"/>
                </a:solidFill>
                <a:cs typeface="Times New Roman" pitchFamily="18" charset="0"/>
              </a:rPr>
              <a:t>Pulsars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42925" y="1406525"/>
            <a:ext cx="74104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Neutron stars giving off periodic pulses of radiation (usually at radio wavlengths).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2463800"/>
            <a:ext cx="7639050" cy="1846263"/>
          </a:xfrm>
          <a:prstGeom prst="rect">
            <a:avLst/>
          </a:prstGeom>
          <a:noFill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0075" y="4686300"/>
            <a:ext cx="857726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Discovered by </a:t>
            </a:r>
            <a:r>
              <a:rPr lang="en-GB" u="sng">
                <a:solidFill>
                  <a:srgbClr val="FFFFFF"/>
                </a:solidFill>
                <a:cs typeface="Times New Roman" pitchFamily="18" charset="0"/>
              </a:rPr>
              <a:t>Jocelyn Bell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and </a:t>
            </a:r>
            <a:r>
              <a:rPr lang="en-GB" u="sng">
                <a:solidFill>
                  <a:srgbClr val="FFFFFF"/>
                </a:solidFill>
                <a:cs typeface="Times New Roman" pitchFamily="18" charset="0"/>
              </a:rPr>
              <a:t>Tony Hewish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(Cambridge) in 1967.  Nobel Prize to Hewish in 1974.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Explanation:  "beamed" radiation from rapidly spinning neutron star.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Usually neutron stars are pulsars for 10</a:t>
            </a:r>
            <a:r>
              <a:rPr lang="en-GB" baseline="33000">
                <a:solidFill>
                  <a:srgbClr val="FFFFFF"/>
                </a:solidFill>
                <a:cs typeface="Times New Roman" pitchFamily="18" charset="0"/>
              </a:rPr>
              <a:t>7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years after supernova.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8813" y="1212850"/>
            <a:ext cx="5067300" cy="3667125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3" y="1577975"/>
            <a:ext cx="4114800" cy="2833688"/>
          </a:xfrm>
          <a:prstGeom prst="rect">
            <a:avLst/>
          </a:prstGeom>
          <a:noFill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39888" y="357188"/>
            <a:ext cx="7423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>
                <a:solidFill>
                  <a:srgbClr val="FFFF00"/>
                </a:solidFill>
                <a:cs typeface="Times New Roman" pitchFamily="18" charset="0"/>
              </a:rPr>
              <a:t>The Crab Pulsar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8913" y="792163"/>
            <a:ext cx="7162800" cy="6529387"/>
          </a:xfrm>
          <a:prstGeom prst="rect">
            <a:avLst/>
          </a:prstGeom>
          <a:noFill/>
        </p:spPr>
      </p:pic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62038" y="325438"/>
            <a:ext cx="8115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The Lighthouse model of a pulsar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449387" y="465138"/>
            <a:ext cx="7110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u="sng" dirty="0">
                <a:solidFill>
                  <a:srgbClr val="FFFF00"/>
                </a:solidFill>
                <a:cs typeface="Times New Roman" pitchFamily="18" charset="0"/>
              </a:rPr>
              <a:t>Pulsars are incredibly accurate clocks!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81025" y="1720850"/>
            <a:ext cx="79644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Example:  period of the first discovered "millisecond pulsar" is: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FFFFFF"/>
                </a:solidFill>
                <a:cs typeface="Times New Roman" pitchFamily="18" charset="0"/>
              </a:rPr>
              <a:t>                 P = 0.00155780644887275  sec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81025" y="4665663"/>
            <a:ext cx="79644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The slowing-down rate is slowing down at a rate of: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                      0.98 x 10 </a:t>
            </a:r>
            <a:r>
              <a:rPr lang="en-GB" baseline="33000">
                <a:solidFill>
                  <a:srgbClr val="FFFFFF"/>
                </a:solidFill>
                <a:cs typeface="Times New Roman" pitchFamily="18" charset="0"/>
              </a:rPr>
              <a:t>-31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 /sec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81025" y="3246438"/>
            <a:ext cx="79644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It is slowing down at a rate of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                      1.051054 x 10 </a:t>
            </a:r>
            <a:r>
              <a:rPr lang="en-GB" baseline="33000">
                <a:solidFill>
                  <a:srgbClr val="FFFFFF"/>
                </a:solidFill>
                <a:cs typeface="Times New Roman" pitchFamily="18" charset="0"/>
              </a:rPr>
              <a:t>-19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sec/sec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616075" y="465138"/>
            <a:ext cx="6937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u="sng">
                <a:solidFill>
                  <a:srgbClr val="FFFF00"/>
                </a:solidFill>
                <a:cs typeface="Times New Roman" pitchFamily="18" charset="0"/>
              </a:rPr>
              <a:t>Pulsar Exotica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15925" y="1190625"/>
            <a:ext cx="531018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u="sng">
                <a:solidFill>
                  <a:srgbClr val="FFFFFF"/>
                </a:solidFill>
                <a:cs typeface="Times New Roman" pitchFamily="18" charset="0"/>
              </a:rPr>
              <a:t>Binary pulsars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:  two pulsars in orbit around each other.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Einstein predicted that binary orbits should "decay", i.e. the masses would spiral in towards each other, losing energy through "gravitational radiation".  Confirmed by binary pulsar.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9188" y="1136650"/>
            <a:ext cx="3740150" cy="3125788"/>
          </a:xfrm>
          <a:prstGeom prst="rect">
            <a:avLst/>
          </a:prstGeom>
          <a:noFill/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001000" y="4383088"/>
            <a:ext cx="611188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54000"/>
              <a:buFont typeface="StarBats" charset="0"/>
              <a:buNone/>
            </a:pPr>
            <a:r>
              <a:rPr lang="en-GB" sz="2000">
                <a:solidFill>
                  <a:srgbClr val="00FFFF"/>
                </a:solidFill>
                <a:latin typeface="Times" pitchFamily="16" charset="0"/>
              </a:rPr>
              <a:t>year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557963" y="2933700"/>
            <a:ext cx="237648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54000"/>
              <a:buFont typeface="StarBats" charset="0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GB" sz="2000">
                <a:solidFill>
                  <a:srgbClr val="FF0000"/>
                </a:solidFill>
                <a:latin typeface="Times" pitchFamily="16" charset="0"/>
              </a:rPr>
              <a:t>Curve: prediction of decaying orbit.  Points: measurements. 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50850" y="4329113"/>
            <a:ext cx="6867525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u="sng">
                <a:solidFill>
                  <a:srgbClr val="FFFFFF"/>
                </a:solidFill>
                <a:cs typeface="Times New Roman" pitchFamily="18" charset="0"/>
              </a:rPr>
              <a:t>Planets around pulsars: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  A pulsar was found in 1992 to have three planets!  Masses about 3 M</a:t>
            </a:r>
            <a:r>
              <a:rPr lang="en-GB" baseline="-33000">
                <a:solidFill>
                  <a:srgbClr val="FFFFFF"/>
                </a:solidFill>
                <a:cs typeface="Times New Roman" pitchFamily="18" charset="0"/>
              </a:rPr>
              <a:t>Earth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, 1 M</a:t>
            </a:r>
            <a:r>
              <a:rPr lang="en-GB" baseline="-33000">
                <a:solidFill>
                  <a:srgbClr val="FFFFFF"/>
                </a:solidFill>
                <a:cs typeface="Times New Roman" pitchFamily="18" charset="0"/>
              </a:rPr>
              <a:t>Earth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, and  1 M</a:t>
            </a:r>
            <a:r>
              <a:rPr lang="en-GB" baseline="-33000">
                <a:solidFill>
                  <a:srgbClr val="FFFFFF"/>
                </a:solidFill>
                <a:cs typeface="Times New Roman" pitchFamily="18" charset="0"/>
              </a:rPr>
              <a:t>Moon 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! </a:t>
            </a: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en-GB">
              <a:solidFill>
                <a:srgbClr val="FFFFFF"/>
              </a:solidFill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Nobody knows why a pulsar should have planets.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9738" y="6407150"/>
            <a:ext cx="87280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45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u="sng">
                <a:solidFill>
                  <a:srgbClr val="FFFFFF"/>
                </a:solidFill>
                <a:cs typeface="Times New Roman" pitchFamily="18" charset="0"/>
              </a:rPr>
              <a:t>Millisecond pulsars</a:t>
            </a:r>
            <a:r>
              <a:rPr lang="en-GB">
                <a:solidFill>
                  <a:srgbClr val="FFFFFF"/>
                </a:solidFill>
                <a:cs typeface="Times New Roman" pitchFamily="18" charset="0"/>
              </a:rPr>
              <a:t>:  periods of 1 to a few msec.  Probably accreted matter from a binary companion that made it spin faster.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millisecond pulsar.mpe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58913" y="1189038"/>
            <a:ext cx="7086600" cy="53149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8BAD-8999-4EAE-87F5-00CAC78C75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501" fill="hold"/>
                                        <p:tgtEl>
                                          <p:spTgt spid="174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4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74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377</Words>
  <Application>Microsoft Office PowerPoint</Application>
  <PresentationFormat>Custom</PresentationFormat>
  <Paragraphs>59</Paragraphs>
  <Slides>8</Slides>
  <Notes>8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Rich</cp:lastModifiedBy>
  <cp:revision>5</cp:revision>
  <dcterms:created xsi:type="dcterms:W3CDTF">2003-01-30T21:38:29Z</dcterms:created>
  <dcterms:modified xsi:type="dcterms:W3CDTF">2014-06-02T17:06:31Z</dcterms:modified>
</cp:coreProperties>
</file>