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5"/>
  </p:notesMasterIdLst>
  <p:sldIdLst>
    <p:sldId id="257" r:id="rId2"/>
    <p:sldId id="258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9" r:id="rId11"/>
    <p:sldId id="268" r:id="rId12"/>
    <p:sldId id="276" r:id="rId13"/>
    <p:sldId id="277" r:id="rId14"/>
    <p:sldId id="278" r:id="rId15"/>
    <p:sldId id="279" r:id="rId16"/>
    <p:sldId id="272" r:id="rId17"/>
    <p:sldId id="273" r:id="rId18"/>
    <p:sldId id="274" r:id="rId19"/>
    <p:sldId id="275" r:id="rId20"/>
    <p:sldId id="259" r:id="rId21"/>
    <p:sldId id="260" r:id="rId22"/>
    <p:sldId id="270" r:id="rId23"/>
    <p:sldId id="271" r:id="rId24"/>
  </p:sldIdLst>
  <p:sldSz cx="10080625" cy="7559675"/>
  <p:notesSz cx="7315200" cy="96012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1056" y="-8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758"/>
        <p:guide pos="204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7313613" cy="9599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2532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465263" y="962025"/>
            <a:ext cx="4381500" cy="32861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2" name="Rectangle 4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17600" y="4568825"/>
            <a:ext cx="5081588" cy="364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25681404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66850" y="962025"/>
            <a:ext cx="4378325" cy="3284538"/>
          </a:xfrm>
          <a:ln/>
        </p:spPr>
      </p:sp>
      <p:sp>
        <p:nvSpPr>
          <p:cNvPr id="23555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117600" y="4568825"/>
            <a:ext cx="5081588" cy="3649663"/>
          </a:xfrm>
          <a:noFill/>
          <a:ln/>
        </p:spPr>
        <p:txBody>
          <a:bodyPr wrap="none" lIns="87042" tIns="43521" rIns="87042" bIns="43521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66850" y="962025"/>
            <a:ext cx="4378325" cy="3284538"/>
          </a:xfrm>
          <a:ln/>
        </p:spPr>
      </p:sp>
      <p:sp>
        <p:nvSpPr>
          <p:cNvPr id="32771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117600" y="4568825"/>
            <a:ext cx="5081588" cy="3649663"/>
          </a:xfrm>
          <a:noFill/>
          <a:ln/>
        </p:spPr>
        <p:txBody>
          <a:bodyPr wrap="none" lIns="87042" tIns="43521" rIns="87042" bIns="43521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66850" y="962025"/>
            <a:ext cx="4378325" cy="3284538"/>
          </a:xfrm>
          <a:ln/>
        </p:spPr>
      </p:sp>
      <p:sp>
        <p:nvSpPr>
          <p:cNvPr id="33795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117600" y="4568825"/>
            <a:ext cx="5081588" cy="3649663"/>
          </a:xfrm>
          <a:noFill/>
          <a:ln/>
        </p:spPr>
        <p:txBody>
          <a:bodyPr wrap="none" lIns="87042" tIns="43521" rIns="87042" bIns="43521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noFill/>
          <a:ln/>
        </p:spPr>
      </p:sp>
      <p:sp>
        <p:nvSpPr>
          <p:cNvPr id="34819" name="Rectangle 3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noFill/>
          <a:ln/>
        </p:spPr>
      </p:sp>
      <p:sp>
        <p:nvSpPr>
          <p:cNvPr id="35843" name="Rectangle 3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66850" y="962025"/>
            <a:ext cx="4378325" cy="3284538"/>
          </a:xfrm>
          <a:ln/>
        </p:spPr>
      </p:sp>
      <p:sp>
        <p:nvSpPr>
          <p:cNvPr id="36867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117600" y="4568825"/>
            <a:ext cx="5081588" cy="3649663"/>
          </a:xfrm>
          <a:noFill/>
          <a:ln/>
        </p:spPr>
        <p:txBody>
          <a:bodyPr wrap="none" lIns="87042" tIns="43521" rIns="87042" bIns="43521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66850" y="962025"/>
            <a:ext cx="4378325" cy="3284538"/>
          </a:xfrm>
          <a:ln/>
        </p:spPr>
      </p:sp>
      <p:sp>
        <p:nvSpPr>
          <p:cNvPr id="38915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117600" y="4568825"/>
            <a:ext cx="5081588" cy="3649663"/>
          </a:xfrm>
          <a:noFill/>
          <a:ln/>
        </p:spPr>
        <p:txBody>
          <a:bodyPr wrap="none" lIns="87042" tIns="43521" rIns="87042" bIns="43521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66850" y="962025"/>
            <a:ext cx="4378325" cy="3284538"/>
          </a:xfrm>
          <a:ln/>
        </p:spPr>
      </p:sp>
      <p:sp>
        <p:nvSpPr>
          <p:cNvPr id="39939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117600" y="4568825"/>
            <a:ext cx="5081588" cy="3649663"/>
          </a:xfrm>
          <a:noFill/>
          <a:ln/>
        </p:spPr>
        <p:txBody>
          <a:bodyPr wrap="none" lIns="87042" tIns="43521" rIns="87042" bIns="43521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66850" y="962025"/>
            <a:ext cx="4378325" cy="3284538"/>
          </a:xfrm>
          <a:ln/>
        </p:spPr>
      </p:sp>
      <p:sp>
        <p:nvSpPr>
          <p:cNvPr id="4096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117600" y="4568825"/>
            <a:ext cx="5081588" cy="3649663"/>
          </a:xfrm>
          <a:noFill/>
          <a:ln/>
        </p:spPr>
        <p:txBody>
          <a:bodyPr wrap="none" lIns="87042" tIns="43521" rIns="87042" bIns="43521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66850" y="962025"/>
            <a:ext cx="4378325" cy="3284538"/>
          </a:xfrm>
          <a:ln/>
        </p:spPr>
      </p:sp>
      <p:sp>
        <p:nvSpPr>
          <p:cNvPr id="41987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117600" y="4568825"/>
            <a:ext cx="5081588" cy="3649663"/>
          </a:xfrm>
          <a:noFill/>
          <a:ln/>
        </p:spPr>
        <p:txBody>
          <a:bodyPr wrap="none" lIns="87042" tIns="43521" rIns="87042" bIns="43521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66850" y="962025"/>
            <a:ext cx="4378325" cy="3284538"/>
          </a:xfrm>
          <a:ln/>
        </p:spPr>
      </p:sp>
      <p:sp>
        <p:nvSpPr>
          <p:cNvPr id="43011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117600" y="4568825"/>
            <a:ext cx="5081588" cy="3649663"/>
          </a:xfrm>
          <a:noFill/>
          <a:ln/>
        </p:spPr>
        <p:txBody>
          <a:bodyPr wrap="none" lIns="87042" tIns="43521" rIns="87042" bIns="43521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66850" y="962025"/>
            <a:ext cx="4378325" cy="3284538"/>
          </a:xfrm>
          <a:ln/>
        </p:spPr>
      </p:sp>
      <p:sp>
        <p:nvSpPr>
          <p:cNvPr id="24579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117600" y="4568825"/>
            <a:ext cx="5081588" cy="3649663"/>
          </a:xfrm>
          <a:noFill/>
          <a:ln/>
        </p:spPr>
        <p:txBody>
          <a:bodyPr wrap="none" lIns="87042" tIns="43521" rIns="87042" bIns="43521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66850" y="962025"/>
            <a:ext cx="4378325" cy="3284538"/>
          </a:xfrm>
          <a:ln/>
        </p:spPr>
      </p:sp>
      <p:sp>
        <p:nvSpPr>
          <p:cNvPr id="44035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117600" y="4568825"/>
            <a:ext cx="5081588" cy="3649663"/>
          </a:xfrm>
          <a:noFill/>
          <a:ln/>
        </p:spPr>
        <p:txBody>
          <a:bodyPr wrap="none" lIns="87042" tIns="43521" rIns="87042" bIns="43521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66850" y="962025"/>
            <a:ext cx="4378325" cy="3284538"/>
          </a:xfrm>
          <a:ln/>
        </p:spPr>
      </p:sp>
      <p:sp>
        <p:nvSpPr>
          <p:cNvPr id="37891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117600" y="4568825"/>
            <a:ext cx="5081588" cy="3649663"/>
          </a:xfrm>
          <a:noFill/>
          <a:ln/>
        </p:spPr>
        <p:txBody>
          <a:bodyPr wrap="none" lIns="87042" tIns="43521" rIns="87042" bIns="43521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66850" y="962025"/>
            <a:ext cx="4378325" cy="3284538"/>
          </a:xfrm>
          <a:ln/>
        </p:spPr>
      </p:sp>
      <p:sp>
        <p:nvSpPr>
          <p:cNvPr id="36867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117600" y="4568825"/>
            <a:ext cx="5081588" cy="3649663"/>
          </a:xfrm>
          <a:noFill/>
          <a:ln/>
        </p:spPr>
        <p:txBody>
          <a:bodyPr wrap="none" lIns="87042" tIns="43521" rIns="87042" bIns="43521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66850" y="962025"/>
            <a:ext cx="4378325" cy="3284538"/>
          </a:xfrm>
          <a:ln/>
        </p:spPr>
      </p:sp>
      <p:sp>
        <p:nvSpPr>
          <p:cNvPr id="2560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117600" y="4568825"/>
            <a:ext cx="5081588" cy="3649663"/>
          </a:xfrm>
          <a:noFill/>
          <a:ln/>
        </p:spPr>
        <p:txBody>
          <a:bodyPr wrap="none" lIns="87042" tIns="43521" rIns="87042" bIns="43521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66850" y="962025"/>
            <a:ext cx="4378325" cy="3284538"/>
          </a:xfrm>
          <a:ln/>
        </p:spPr>
      </p:sp>
      <p:sp>
        <p:nvSpPr>
          <p:cNvPr id="26627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117600" y="4568825"/>
            <a:ext cx="5081588" cy="3649663"/>
          </a:xfrm>
          <a:noFill/>
          <a:ln/>
        </p:spPr>
        <p:txBody>
          <a:bodyPr wrap="none" lIns="87042" tIns="43521" rIns="87042" bIns="43521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66850" y="962025"/>
            <a:ext cx="4378325" cy="3284538"/>
          </a:xfrm>
          <a:ln/>
        </p:spPr>
      </p:sp>
      <p:sp>
        <p:nvSpPr>
          <p:cNvPr id="27651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117600" y="4568825"/>
            <a:ext cx="5081588" cy="3649663"/>
          </a:xfrm>
          <a:noFill/>
          <a:ln/>
        </p:spPr>
        <p:txBody>
          <a:bodyPr wrap="none" lIns="87042" tIns="43521" rIns="87042" bIns="43521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66850" y="962025"/>
            <a:ext cx="4378325" cy="3284538"/>
          </a:xfrm>
          <a:ln/>
        </p:spPr>
      </p:sp>
      <p:sp>
        <p:nvSpPr>
          <p:cNvPr id="28675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117600" y="4568825"/>
            <a:ext cx="5081588" cy="3649663"/>
          </a:xfrm>
          <a:noFill/>
          <a:ln/>
        </p:spPr>
        <p:txBody>
          <a:bodyPr wrap="none" lIns="87042" tIns="43521" rIns="87042" bIns="43521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66850" y="962025"/>
            <a:ext cx="4378325" cy="3284538"/>
          </a:xfrm>
          <a:ln/>
        </p:spPr>
      </p:sp>
      <p:sp>
        <p:nvSpPr>
          <p:cNvPr id="29699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117600" y="4568825"/>
            <a:ext cx="5081588" cy="3649663"/>
          </a:xfrm>
          <a:noFill/>
          <a:ln/>
        </p:spPr>
        <p:txBody>
          <a:bodyPr wrap="none" lIns="87042" tIns="43521" rIns="87042" bIns="43521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66850" y="962025"/>
            <a:ext cx="4378325" cy="3284538"/>
          </a:xfrm>
          <a:ln/>
        </p:spPr>
      </p:sp>
      <p:sp>
        <p:nvSpPr>
          <p:cNvPr id="3072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117600" y="4568825"/>
            <a:ext cx="5081588" cy="3649663"/>
          </a:xfrm>
          <a:noFill/>
          <a:ln/>
        </p:spPr>
        <p:txBody>
          <a:bodyPr wrap="none" lIns="87042" tIns="43521" rIns="87042" bIns="43521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66850" y="962025"/>
            <a:ext cx="4378325" cy="3284538"/>
          </a:xfrm>
          <a:ln/>
        </p:spPr>
      </p:sp>
      <p:sp>
        <p:nvSpPr>
          <p:cNvPr id="31747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117600" y="4568825"/>
            <a:ext cx="5081588" cy="3649663"/>
          </a:xfrm>
          <a:noFill/>
          <a:ln/>
        </p:spPr>
        <p:txBody>
          <a:bodyPr wrap="none" lIns="87042" tIns="43521" rIns="87042" bIns="43521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825" y="1763713"/>
            <a:ext cx="9072563" cy="49895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0438" y="303213"/>
            <a:ext cx="2266950" cy="645001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825" y="303213"/>
            <a:ext cx="6653213" cy="64500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825" y="1763713"/>
            <a:ext cx="9072563" cy="49895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825" y="1763713"/>
            <a:ext cx="4459288" cy="498951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6513" y="1763713"/>
            <a:ext cx="4460875" cy="498951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96F1C1-4DB2-42BE-9DD3-8EB9C916A7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800000"/>
            </a:gs>
            <a:gs pos="50000">
              <a:srgbClr val="000080"/>
            </a:gs>
            <a:gs pos="100000">
              <a:srgbClr val="800000"/>
            </a:gs>
          </a:gsLst>
          <a:lin ang="36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564437" y="7111999"/>
            <a:ext cx="2352675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1"/>
                </a:solidFill>
              </a:defRPr>
            </a:lvl1pPr>
          </a:lstStyle>
          <a:p>
            <a:fld id="{E196F1C1-4DB2-42BE-9DD3-8EB9C916A7C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" pitchFamily="16" charset="0"/>
        </a:defRPr>
      </a:lvl2pPr>
      <a:lvl3pPr algn="ctr" defTabSz="457200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" pitchFamily="16" charset="0"/>
        </a:defRPr>
      </a:lvl3pPr>
      <a:lvl4pPr algn="ctr" defTabSz="457200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" pitchFamily="16" charset="0"/>
        </a:defRPr>
      </a:lvl4pPr>
      <a:lvl5pPr algn="ctr" defTabSz="457200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" pitchFamily="16" charset="0"/>
        </a:defRPr>
      </a:lvl5pPr>
      <a:lvl6pPr marL="457200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8" charset="0"/>
        </a:defRPr>
      </a:lvl6pPr>
      <a:lvl7pPr marL="914400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8" charset="0"/>
        </a:defRPr>
      </a:lvl7pPr>
      <a:lvl8pPr marL="1371600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8" charset="0"/>
        </a:defRPr>
      </a:lvl8pPr>
      <a:lvl9pPr marL="1828800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8" charset="0"/>
        </a:defRPr>
      </a:lvl9pPr>
    </p:titleStyle>
    <p:bodyStyle>
      <a:lvl1pPr marL="428625" indent="-323850" algn="l" defTabSz="457200" rtl="0" eaLnBrk="0" fontAlgn="base" hangingPunct="0">
        <a:lnSpc>
          <a:spcPct val="102000"/>
        </a:lnSpc>
        <a:spcBef>
          <a:spcPct val="0"/>
        </a:spcBef>
        <a:spcAft>
          <a:spcPts val="1400"/>
        </a:spcAft>
        <a:buClr>
          <a:srgbClr val="000000"/>
        </a:buClr>
        <a:buSzPct val="45000"/>
        <a:buFont typeface="StarSymbol" charset="0"/>
        <a:buChar char="●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860425" indent="-285750" algn="l" defTabSz="457200" rtl="0" eaLnBrk="0" fontAlgn="base" hangingPunct="0">
        <a:lnSpc>
          <a:spcPct val="102000"/>
        </a:lnSpc>
        <a:spcBef>
          <a:spcPct val="0"/>
        </a:spcBef>
        <a:spcAft>
          <a:spcPts val="1113"/>
        </a:spcAft>
        <a:buClr>
          <a:srgbClr val="000000"/>
        </a:buClr>
        <a:buSzPct val="75000"/>
        <a:buFont typeface="StarSymbol" charset="0"/>
        <a:buChar char="–"/>
        <a:defRPr sz="2800">
          <a:solidFill>
            <a:srgbClr val="000000"/>
          </a:solidFill>
          <a:latin typeface="+mn-lt"/>
        </a:defRPr>
      </a:lvl2pPr>
      <a:lvl3pPr marL="1292225" indent="-214313" algn="l" defTabSz="457200" rtl="0" eaLnBrk="0" fontAlgn="base" hangingPunct="0">
        <a:lnSpc>
          <a:spcPct val="102000"/>
        </a:lnSpc>
        <a:spcBef>
          <a:spcPct val="0"/>
        </a:spcBef>
        <a:spcAft>
          <a:spcPts val="838"/>
        </a:spcAft>
        <a:buClr>
          <a:srgbClr val="000000"/>
        </a:buClr>
        <a:buSzPct val="45000"/>
        <a:buFont typeface="StarSymbol" charset="0"/>
        <a:buChar char="●"/>
        <a:defRPr sz="2400">
          <a:solidFill>
            <a:srgbClr val="000000"/>
          </a:solidFill>
          <a:latin typeface="+mn-lt"/>
        </a:defRPr>
      </a:lvl3pPr>
      <a:lvl4pPr marL="1724025" indent="-212725" algn="l" defTabSz="457200" rtl="0" eaLnBrk="0" fontAlgn="base" hangingPunct="0">
        <a:lnSpc>
          <a:spcPct val="102000"/>
        </a:lnSpc>
        <a:spcBef>
          <a:spcPct val="0"/>
        </a:spcBef>
        <a:spcAft>
          <a:spcPts val="550"/>
        </a:spcAft>
        <a:buClr>
          <a:srgbClr val="000000"/>
        </a:buClr>
        <a:buSzPct val="75000"/>
        <a:buFont typeface="StarSymbol" charset="0"/>
        <a:buChar char="–"/>
        <a:defRPr sz="2000">
          <a:solidFill>
            <a:srgbClr val="000000"/>
          </a:solidFill>
          <a:latin typeface="+mn-lt"/>
        </a:defRPr>
      </a:lvl4pPr>
      <a:lvl5pPr marL="2155825" indent="-214313" algn="l" defTabSz="457200" rtl="0" eaLnBrk="0" fontAlgn="base" hangingPunct="0">
        <a:lnSpc>
          <a:spcPct val="102000"/>
        </a:lnSpc>
        <a:spcBef>
          <a:spcPct val="0"/>
        </a:spcBef>
        <a:spcAft>
          <a:spcPts val="263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</a:defRPr>
      </a:lvl5pPr>
      <a:lvl6pPr marL="2613025" indent="-214313" algn="l" defTabSz="457200" rtl="0" fontAlgn="base" hangingPunct="0">
        <a:lnSpc>
          <a:spcPct val="102000"/>
        </a:lnSpc>
        <a:spcBef>
          <a:spcPct val="0"/>
        </a:spcBef>
        <a:spcAft>
          <a:spcPts val="263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</a:defRPr>
      </a:lvl6pPr>
      <a:lvl7pPr marL="3070225" indent="-214313" algn="l" defTabSz="457200" rtl="0" fontAlgn="base" hangingPunct="0">
        <a:lnSpc>
          <a:spcPct val="102000"/>
        </a:lnSpc>
        <a:spcBef>
          <a:spcPct val="0"/>
        </a:spcBef>
        <a:spcAft>
          <a:spcPts val="263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</a:defRPr>
      </a:lvl7pPr>
      <a:lvl8pPr marL="3527425" indent="-214313" algn="l" defTabSz="457200" rtl="0" fontAlgn="base" hangingPunct="0">
        <a:lnSpc>
          <a:spcPct val="102000"/>
        </a:lnSpc>
        <a:spcBef>
          <a:spcPct val="0"/>
        </a:spcBef>
        <a:spcAft>
          <a:spcPts val="263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</a:defRPr>
      </a:lvl8pPr>
      <a:lvl9pPr marL="3984625" indent="-214313" algn="l" defTabSz="457200" rtl="0" fontAlgn="base" hangingPunct="0">
        <a:lnSpc>
          <a:spcPct val="102000"/>
        </a:lnSpc>
        <a:spcBef>
          <a:spcPct val="0"/>
        </a:spcBef>
        <a:spcAft>
          <a:spcPts val="263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20.g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gif"/><Relationship Id="rId4" Type="http://schemas.openxmlformats.org/officeDocument/2006/relationships/image" Target="../media/image19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1"/>
          <p:cNvSpPr txBox="1">
            <a:spLocks noChangeArrowheads="1"/>
          </p:cNvSpPr>
          <p:nvPr/>
        </p:nvSpPr>
        <p:spPr bwMode="auto">
          <a:xfrm>
            <a:off x="1541463" y="406400"/>
            <a:ext cx="7097712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1">
              <a:buSzPct val="44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 u="sng">
                <a:solidFill>
                  <a:srgbClr val="FFFF66"/>
                </a:solidFill>
                <a:cs typeface="Times New Roman" pitchFamily="18" charset="0"/>
              </a:rPr>
              <a:t>Electromagnetic Radiation</a:t>
            </a:r>
          </a:p>
        </p:txBody>
      </p:sp>
      <p:sp>
        <p:nvSpPr>
          <p:cNvPr id="1027" name="Text Box 2"/>
          <p:cNvSpPr txBox="1">
            <a:spLocks noChangeArrowheads="1"/>
          </p:cNvSpPr>
          <p:nvPr/>
        </p:nvSpPr>
        <p:spPr bwMode="auto">
          <a:xfrm>
            <a:off x="1154113" y="1347788"/>
            <a:ext cx="76914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1">
              <a:buSzPct val="45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>
                <a:solidFill>
                  <a:srgbClr val="FFFF66"/>
                </a:solidFill>
                <a:cs typeface="Times New Roman" pitchFamily="18" charset="0"/>
              </a:rPr>
              <a:t>(How we get information about the cosmos)</a:t>
            </a:r>
          </a:p>
        </p:txBody>
      </p:sp>
      <p:sp>
        <p:nvSpPr>
          <p:cNvPr id="1028" name="Text Box 3"/>
          <p:cNvSpPr txBox="1">
            <a:spLocks noChangeArrowheads="1"/>
          </p:cNvSpPr>
          <p:nvPr/>
        </p:nvSpPr>
        <p:spPr bwMode="auto">
          <a:xfrm>
            <a:off x="627063" y="2354263"/>
            <a:ext cx="58531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SzPct val="45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>
                <a:solidFill>
                  <a:srgbClr val="FFFFFF"/>
                </a:solidFill>
                <a:cs typeface="Times New Roman" pitchFamily="18" charset="0"/>
              </a:rPr>
              <a:t>Examples of </a:t>
            </a:r>
            <a:r>
              <a:rPr lang="en-GB">
                <a:solidFill>
                  <a:srgbClr val="FFFFFF"/>
                </a:solidFill>
                <a:cs typeface="Times New Roman" pitchFamily="18" charset="0"/>
              </a:rPr>
              <a:t>electromagnetic </a:t>
            </a:r>
            <a:r>
              <a:rPr lang="en-GB" smtClean="0">
                <a:solidFill>
                  <a:srgbClr val="FFFFFF"/>
                </a:solidFill>
                <a:cs typeface="Times New Roman" pitchFamily="18" charset="0"/>
              </a:rPr>
              <a:t>radiation?</a:t>
            </a:r>
            <a:endParaRPr lang="en-GB" dirty="0">
              <a:solidFill>
                <a:srgbClr val="FFFFFF"/>
              </a:solidFill>
              <a:cs typeface="Times New Roman" pitchFamily="18" charset="0"/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1209675" y="3146425"/>
            <a:ext cx="3330575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SzPct val="45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>
                <a:solidFill>
                  <a:srgbClr val="FFFFFF"/>
                </a:solidFill>
                <a:cs typeface="Times New Roman" pitchFamily="18" charset="0"/>
              </a:rPr>
              <a:t>Light</a:t>
            </a:r>
          </a:p>
          <a:p>
            <a:pPr eaLnBrk="1">
              <a:buSzPct val="45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>
                <a:solidFill>
                  <a:srgbClr val="FFFFFF"/>
                </a:solidFill>
                <a:cs typeface="Times New Roman" pitchFamily="18" charset="0"/>
              </a:rPr>
              <a:t>Infrared</a:t>
            </a:r>
          </a:p>
          <a:p>
            <a:pPr eaLnBrk="1">
              <a:buSzPct val="45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>
                <a:solidFill>
                  <a:srgbClr val="FFFFFF"/>
                </a:solidFill>
                <a:cs typeface="Times New Roman" pitchFamily="18" charset="0"/>
              </a:rPr>
              <a:t>Ultraviolet</a:t>
            </a:r>
          </a:p>
          <a:p>
            <a:pPr eaLnBrk="1">
              <a:buSzPct val="45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>
                <a:solidFill>
                  <a:srgbClr val="FFFFFF"/>
                </a:solidFill>
                <a:cs typeface="Times New Roman" pitchFamily="18" charset="0"/>
              </a:rPr>
              <a:t>Microwaves</a:t>
            </a:r>
          </a:p>
          <a:p>
            <a:pPr eaLnBrk="1">
              <a:buSzPct val="45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>
                <a:solidFill>
                  <a:srgbClr val="FFFFFF"/>
                </a:solidFill>
                <a:cs typeface="Times New Roman" pitchFamily="18" charset="0"/>
              </a:rPr>
              <a:t>AM radio</a:t>
            </a:r>
          </a:p>
          <a:p>
            <a:pPr eaLnBrk="1">
              <a:buSzPct val="45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>
                <a:solidFill>
                  <a:srgbClr val="FFFFFF"/>
                </a:solidFill>
                <a:cs typeface="Times New Roman" pitchFamily="18" charset="0"/>
              </a:rPr>
              <a:t>FM radio</a:t>
            </a:r>
          </a:p>
          <a:p>
            <a:pPr eaLnBrk="1">
              <a:buSzPct val="45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>
                <a:solidFill>
                  <a:srgbClr val="FFFFFF"/>
                </a:solidFill>
                <a:cs typeface="Times New Roman" pitchFamily="18" charset="0"/>
              </a:rPr>
              <a:t>TV signals</a:t>
            </a:r>
          </a:p>
          <a:p>
            <a:pPr eaLnBrk="1">
              <a:buSzPct val="45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>
                <a:solidFill>
                  <a:srgbClr val="FFFFFF"/>
                </a:solidFill>
                <a:cs typeface="Times New Roman" pitchFamily="18" charset="0"/>
              </a:rPr>
              <a:t>Cell phone signals</a:t>
            </a:r>
          </a:p>
          <a:p>
            <a:pPr eaLnBrk="1">
              <a:buSzPct val="45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>
                <a:solidFill>
                  <a:srgbClr val="FFFFFF"/>
                </a:solidFill>
                <a:cs typeface="Times New Roman" pitchFamily="18" charset="0"/>
              </a:rPr>
              <a:t>X-rays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lum contrast="14000"/>
          </a:blip>
          <a:srcRect/>
          <a:stretch>
            <a:fillRect/>
          </a:stretch>
        </p:blipFill>
        <p:spPr bwMode="auto">
          <a:xfrm>
            <a:off x="4354512" y="5227637"/>
            <a:ext cx="3059113" cy="1900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8" name="Picture 2" descr="http://odin.physastro.mnsu.edu/~eskridge/astr101/gemini_telescope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0552" y="2027237"/>
            <a:ext cx="1990360" cy="3001962"/>
          </a:xfrm>
          <a:prstGeom prst="rect">
            <a:avLst/>
          </a:prstGeom>
          <a:noFill/>
        </p:spPr>
      </p:pic>
      <p:pic>
        <p:nvPicPr>
          <p:cNvPr id="45060" name="Picture 4" descr="http://imagine.gsfc.nasa.gov/Images/news/chandra_big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54911" y="5151437"/>
            <a:ext cx="2525713" cy="2020570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96F1C1-4DB2-42BE-9DD3-8EB9C916A7C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3" descr="blackbodycurv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13" y="1525588"/>
            <a:ext cx="9993312" cy="507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Text Box 2"/>
          <p:cNvSpPr txBox="1">
            <a:spLocks noChangeArrowheads="1"/>
          </p:cNvSpPr>
          <p:nvPr/>
        </p:nvSpPr>
        <p:spPr bwMode="auto">
          <a:xfrm>
            <a:off x="3440113" y="1722438"/>
            <a:ext cx="1470025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1">
              <a:buSzPct val="45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>
                <a:latin typeface="Times" pitchFamily="16" charset="0"/>
              </a:rPr>
              <a:t>cold dust</a:t>
            </a:r>
          </a:p>
        </p:txBody>
      </p:sp>
      <p:sp>
        <p:nvSpPr>
          <p:cNvPr id="10244" name="Text Box 3"/>
          <p:cNvSpPr txBox="1">
            <a:spLocks noChangeArrowheads="1"/>
          </p:cNvSpPr>
          <p:nvPr/>
        </p:nvSpPr>
        <p:spPr bwMode="auto">
          <a:xfrm>
            <a:off x="8012112" y="1646237"/>
            <a:ext cx="1905000" cy="307777"/>
          </a:xfrm>
          <a:prstGeom prst="rect">
            <a:avLst/>
          </a:prstGeom>
          <a:solidFill>
            <a:schemeClr val="tx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eaLnBrk="1">
              <a:buSzPct val="45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 dirty="0">
                <a:solidFill>
                  <a:srgbClr val="FFFF00"/>
                </a:solidFill>
                <a:cs typeface="Times New Roman" pitchFamily="18" charset="0"/>
              </a:rPr>
              <a:t>average </a:t>
            </a:r>
            <a:r>
              <a:rPr lang="en-GB" sz="2000" dirty="0" smtClean="0">
                <a:solidFill>
                  <a:srgbClr val="FFFF00"/>
                </a:solidFill>
                <a:cs typeface="Times New Roman" pitchFamily="18" charset="0"/>
              </a:rPr>
              <a:t>star (Sun</a:t>
            </a:r>
            <a:r>
              <a:rPr lang="en-GB" sz="2000" dirty="0">
                <a:solidFill>
                  <a:srgbClr val="FFFF00"/>
                </a:solidFill>
                <a:cs typeface="Times New Roman" pitchFamily="18" charset="0"/>
              </a:rPr>
              <a:t>)</a:t>
            </a:r>
          </a:p>
        </p:txBody>
      </p:sp>
      <p:sp>
        <p:nvSpPr>
          <p:cNvPr id="10245" name="Text Box 6"/>
          <p:cNvSpPr txBox="1">
            <a:spLocks noChangeArrowheads="1"/>
          </p:cNvSpPr>
          <p:nvPr/>
        </p:nvSpPr>
        <p:spPr bwMode="auto">
          <a:xfrm>
            <a:off x="5802313" y="6751638"/>
            <a:ext cx="2209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SzPct val="43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>
                <a:cs typeface="Times New Roman" pitchFamily="18" charset="0"/>
              </a:rPr>
              <a:t>frequency increases, wavelength decreases</a:t>
            </a:r>
          </a:p>
        </p:txBody>
      </p:sp>
      <p:sp>
        <p:nvSpPr>
          <p:cNvPr id="10246" name="Line 7"/>
          <p:cNvSpPr>
            <a:spLocks noChangeShapeType="1"/>
          </p:cNvSpPr>
          <p:nvPr/>
        </p:nvSpPr>
        <p:spPr bwMode="auto">
          <a:xfrm>
            <a:off x="8316913" y="7056438"/>
            <a:ext cx="838200" cy="0"/>
          </a:xfrm>
          <a:prstGeom prst="line">
            <a:avLst/>
          </a:prstGeom>
          <a:noFill/>
          <a:ln w="3429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247" name="Text Box 8"/>
          <p:cNvSpPr txBox="1">
            <a:spLocks noChangeArrowheads="1"/>
          </p:cNvSpPr>
          <p:nvPr/>
        </p:nvSpPr>
        <p:spPr bwMode="auto">
          <a:xfrm>
            <a:off x="457200" y="442913"/>
            <a:ext cx="93837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1">
              <a:buSzPct val="45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>
                <a:solidFill>
                  <a:srgbClr val="FFFF66"/>
                </a:solidFill>
                <a:cs typeface="Times New Roman" pitchFamily="18" charset="0"/>
              </a:rPr>
              <a:t>Approximate black-body spectra of stars of different temperature</a:t>
            </a:r>
          </a:p>
        </p:txBody>
      </p:sp>
      <p:pic>
        <p:nvPicPr>
          <p:cNvPr id="10248" name="Picture 18" descr="RedSquare"/>
          <p:cNvPicPr>
            <a:picLocks noChangeAspect="1" noChangeArrowheads="1"/>
          </p:cNvPicPr>
          <p:nvPr/>
        </p:nvPicPr>
        <p:blipFill>
          <a:blip r:embed="rId4"/>
          <a:srcRect l="77499" t="38750" b="38750"/>
          <a:stretch>
            <a:fillRect/>
          </a:stretch>
        </p:blipFill>
        <p:spPr bwMode="auto">
          <a:xfrm>
            <a:off x="3363913" y="3627438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9" name="Text Box 14"/>
          <p:cNvSpPr txBox="1">
            <a:spLocks noChangeArrowheads="1"/>
          </p:cNvSpPr>
          <p:nvPr/>
        </p:nvSpPr>
        <p:spPr bwMode="auto">
          <a:xfrm>
            <a:off x="8447088" y="3779837"/>
            <a:ext cx="14700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eaLnBrk="1">
              <a:buSzPct val="45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 dirty="0">
                <a:cs typeface="Times New Roman" pitchFamily="18" charset="0"/>
              </a:rPr>
              <a:t>very hot stars</a:t>
            </a:r>
          </a:p>
        </p:txBody>
      </p:sp>
      <p:sp>
        <p:nvSpPr>
          <p:cNvPr id="10251" name="Text Box 4"/>
          <p:cNvSpPr txBox="1">
            <a:spLocks noChangeArrowheads="1"/>
          </p:cNvSpPr>
          <p:nvPr/>
        </p:nvSpPr>
        <p:spPr bwMode="auto">
          <a:xfrm>
            <a:off x="3363913" y="3627437"/>
            <a:ext cx="1470025" cy="61555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1">
              <a:buSzPct val="45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 dirty="0">
                <a:cs typeface="Times New Roman" pitchFamily="18" charset="0"/>
              </a:rPr>
              <a:t>“cool" </a:t>
            </a:r>
            <a:r>
              <a:rPr lang="en-GB" sz="2000" dirty="0" smtClean="0">
                <a:cs typeface="Times New Roman" pitchFamily="18" charset="0"/>
              </a:rPr>
              <a:t>stars:</a:t>
            </a:r>
          </a:p>
          <a:p>
            <a:pPr algn="ctr" eaLnBrk="1">
              <a:buSzPct val="45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 dirty="0" smtClean="0">
                <a:cs typeface="Times New Roman" pitchFamily="18" charset="0"/>
              </a:rPr>
              <a:t>600 K</a:t>
            </a:r>
            <a:endParaRPr lang="en-GB" sz="2000" dirty="0">
              <a:cs typeface="Times New Roman" pitchFamily="18" charset="0"/>
            </a:endParaRPr>
          </a:p>
        </p:txBody>
      </p:sp>
      <p:sp>
        <p:nvSpPr>
          <p:cNvPr id="10252" name="Rectangle 19"/>
          <p:cNvSpPr>
            <a:spLocks noChangeArrowheads="1"/>
          </p:cNvSpPr>
          <p:nvPr/>
        </p:nvSpPr>
        <p:spPr bwMode="auto">
          <a:xfrm>
            <a:off x="0" y="1570038"/>
            <a:ext cx="4964113" cy="2057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3" name="Text Box 21"/>
          <p:cNvSpPr txBox="1">
            <a:spLocks noChangeArrowheads="1"/>
          </p:cNvSpPr>
          <p:nvPr/>
        </p:nvSpPr>
        <p:spPr bwMode="auto">
          <a:xfrm>
            <a:off x="6183313" y="3246438"/>
            <a:ext cx="1655762" cy="3048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FFFF00"/>
                </a:solidFill>
              </a:rPr>
              <a:t>infrared   visible UV</a:t>
            </a:r>
          </a:p>
        </p:txBody>
      </p:sp>
      <p:sp>
        <p:nvSpPr>
          <p:cNvPr id="10254" name="Rectangle 22"/>
          <p:cNvSpPr>
            <a:spLocks noChangeArrowheads="1"/>
          </p:cNvSpPr>
          <p:nvPr/>
        </p:nvSpPr>
        <p:spPr bwMode="auto">
          <a:xfrm>
            <a:off x="2068513" y="5029200"/>
            <a:ext cx="304800" cy="88423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5" name="Text Box 23"/>
          <p:cNvSpPr txBox="1">
            <a:spLocks noChangeArrowheads="1"/>
          </p:cNvSpPr>
          <p:nvPr/>
        </p:nvSpPr>
        <p:spPr bwMode="auto">
          <a:xfrm>
            <a:off x="1154113" y="4973638"/>
            <a:ext cx="1655762" cy="3048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FFFF00"/>
                </a:solidFill>
              </a:rPr>
              <a:t>infrared   visible UV</a:t>
            </a:r>
          </a:p>
        </p:txBody>
      </p:sp>
      <p:sp>
        <p:nvSpPr>
          <p:cNvPr id="16409" name="Rectangle 25"/>
          <p:cNvSpPr>
            <a:spLocks noChangeArrowheads="1"/>
          </p:cNvSpPr>
          <p:nvPr/>
        </p:nvSpPr>
        <p:spPr bwMode="auto">
          <a:xfrm>
            <a:off x="11112" y="3551237"/>
            <a:ext cx="4887913" cy="1981199"/>
          </a:xfrm>
          <a:prstGeom prst="rect">
            <a:avLst/>
          </a:prstGeom>
          <a:solidFill>
            <a:srgbClr val="00B8FF">
              <a:alpha val="0"/>
            </a:srgbClr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pic>
        <p:nvPicPr>
          <p:cNvPr id="10258" name="Picture 27" descr="blackbodycurves"/>
          <p:cNvPicPr>
            <a:picLocks noChangeAspect="1" noChangeArrowheads="1"/>
          </p:cNvPicPr>
          <p:nvPr/>
        </p:nvPicPr>
        <p:blipFill>
          <a:blip r:embed="rId3"/>
          <a:srcRect l="23262" t="45818" r="68677" b="41455"/>
          <a:stretch>
            <a:fillRect/>
          </a:stretch>
        </p:blipFill>
        <p:spPr bwMode="auto">
          <a:xfrm>
            <a:off x="5573713" y="3932238"/>
            <a:ext cx="14478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9" name="Picture 28" descr="blackbodycurves"/>
          <p:cNvPicPr>
            <a:picLocks noChangeAspect="1" noChangeArrowheads="1"/>
          </p:cNvPicPr>
          <p:nvPr/>
        </p:nvPicPr>
        <p:blipFill>
          <a:blip r:embed="rId3"/>
          <a:srcRect l="23262" t="45818" r="68677" b="41455"/>
          <a:stretch>
            <a:fillRect/>
          </a:stretch>
        </p:blipFill>
        <p:spPr bwMode="auto">
          <a:xfrm>
            <a:off x="5573713" y="1646238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0" name="Picture 29" descr="blackbodycurves"/>
          <p:cNvPicPr>
            <a:picLocks noChangeAspect="1" noChangeArrowheads="1"/>
          </p:cNvPicPr>
          <p:nvPr/>
        </p:nvPicPr>
        <p:blipFill>
          <a:blip r:embed="rId3"/>
          <a:srcRect l="23262" t="45818" r="68677" b="41455"/>
          <a:stretch>
            <a:fillRect/>
          </a:stretch>
        </p:blipFill>
        <p:spPr bwMode="auto">
          <a:xfrm>
            <a:off x="620713" y="3703638"/>
            <a:ext cx="1447800" cy="4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1" name="Text Box 30"/>
          <p:cNvSpPr txBox="1">
            <a:spLocks noChangeArrowheads="1"/>
          </p:cNvSpPr>
          <p:nvPr/>
        </p:nvSpPr>
        <p:spPr bwMode="auto">
          <a:xfrm rot="-5400000">
            <a:off x="4131468" y="2234406"/>
            <a:ext cx="12684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Brightness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7" b="10947"/>
          <a:stretch/>
        </p:blipFill>
        <p:spPr bwMode="auto">
          <a:xfrm>
            <a:off x="87312" y="3627438"/>
            <a:ext cx="3200400" cy="1366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948919" y="3703637"/>
            <a:ext cx="5044394" cy="2841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157" y="1570038"/>
            <a:ext cx="4832604" cy="1676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469312" y="1951037"/>
            <a:ext cx="1622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a</a:t>
            </a:r>
            <a:r>
              <a:rPr lang="en-US" sz="1800" dirty="0" smtClean="0">
                <a:solidFill>
                  <a:schemeClr val="tx1"/>
                </a:solidFill>
              </a:rPr>
              <a:t>verage star (Sun): 6000 K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413306" y="3703637"/>
            <a:ext cx="15800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Very hot stars: 60,000K</a:t>
            </a:r>
            <a:endParaRPr lang="en-US" sz="1800" dirty="0"/>
          </a:p>
        </p:txBody>
      </p:sp>
      <p:sp>
        <p:nvSpPr>
          <p:cNvPr id="28" name="Rectangle 19"/>
          <p:cNvSpPr>
            <a:spLocks noChangeArrowheads="1"/>
          </p:cNvSpPr>
          <p:nvPr/>
        </p:nvSpPr>
        <p:spPr bwMode="auto">
          <a:xfrm>
            <a:off x="5040312" y="4459288"/>
            <a:ext cx="152400" cy="10287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Rectangle 25"/>
          <p:cNvSpPr>
            <a:spLocks noChangeArrowheads="1"/>
          </p:cNvSpPr>
          <p:nvPr/>
        </p:nvSpPr>
        <p:spPr bwMode="auto">
          <a:xfrm>
            <a:off x="5181599" y="3731594"/>
            <a:ext cx="4887913" cy="2813505"/>
          </a:xfrm>
          <a:prstGeom prst="rect">
            <a:avLst/>
          </a:prstGeom>
          <a:solidFill>
            <a:srgbClr val="00B8FF">
              <a:alpha val="0"/>
            </a:srgbClr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0" name="Rectangle 25"/>
          <p:cNvSpPr>
            <a:spLocks noChangeArrowheads="1"/>
          </p:cNvSpPr>
          <p:nvPr/>
        </p:nvSpPr>
        <p:spPr bwMode="auto">
          <a:xfrm>
            <a:off x="5116512" y="1525589"/>
            <a:ext cx="4887913" cy="2025650"/>
          </a:xfrm>
          <a:prstGeom prst="rect">
            <a:avLst/>
          </a:prstGeom>
          <a:solidFill>
            <a:srgbClr val="00B8FF">
              <a:alpha val="0"/>
            </a:srgbClr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96F1C1-4DB2-42BE-9DD3-8EB9C916A7C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09" grpId="0" animBg="1"/>
      <p:bldP spid="29" grpId="0" animBg="1"/>
      <p:bldP spid="3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78" name="Picture 18" descr="MCj0426072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67300" y="4465638"/>
            <a:ext cx="1954213" cy="312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Text Box 1"/>
          <p:cNvSpPr txBox="1">
            <a:spLocks noChangeArrowheads="1"/>
          </p:cNvSpPr>
          <p:nvPr/>
        </p:nvSpPr>
        <p:spPr bwMode="auto">
          <a:xfrm>
            <a:off x="981075" y="255588"/>
            <a:ext cx="80454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1">
              <a:buSzPct val="45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>
                <a:solidFill>
                  <a:srgbClr val="FFFF66"/>
                </a:solidFill>
                <a:cs typeface="Times New Roman" pitchFamily="18" charset="0"/>
              </a:rPr>
              <a:t>Laws Associated with the Black-body Spectrum</a:t>
            </a:r>
          </a:p>
        </p:txBody>
      </p:sp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207963" y="3040063"/>
            <a:ext cx="9737725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SzPct val="45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</a:pPr>
            <a:r>
              <a:rPr lang="en-GB" u="sng">
                <a:solidFill>
                  <a:srgbClr val="FFFF00"/>
                </a:solidFill>
                <a:cs typeface="Times New Roman" pitchFamily="18" charset="0"/>
              </a:rPr>
              <a:t>Stefan's Law</a:t>
            </a:r>
            <a:r>
              <a:rPr lang="en-GB">
                <a:solidFill>
                  <a:srgbClr val="FFFF00"/>
                </a:solidFill>
                <a:cs typeface="Times New Roman" pitchFamily="18" charset="0"/>
              </a:rPr>
              <a:t>:</a:t>
            </a:r>
          </a:p>
          <a:p>
            <a:pPr eaLnBrk="1">
              <a:buSzPct val="45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</a:pPr>
            <a:endParaRPr lang="en-GB">
              <a:solidFill>
                <a:srgbClr val="FFFFFF"/>
              </a:solidFill>
              <a:cs typeface="Times New Roman" pitchFamily="18" charset="0"/>
            </a:endParaRPr>
          </a:p>
          <a:p>
            <a:pPr eaLnBrk="1">
              <a:buSzPct val="45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</a:pPr>
            <a:r>
              <a:rPr lang="en-GB">
                <a:solidFill>
                  <a:srgbClr val="FFFFFF"/>
                </a:solidFill>
                <a:cs typeface="Times New Roman" pitchFamily="18" charset="0"/>
              </a:rPr>
              <a:t>          Energy radiated per cm</a:t>
            </a:r>
            <a:r>
              <a:rPr lang="en-GB" baseline="33000">
                <a:solidFill>
                  <a:srgbClr val="FFFFFF"/>
                </a:solidFill>
                <a:cs typeface="Times New Roman" pitchFamily="18" charset="0"/>
              </a:rPr>
              <a:t>2</a:t>
            </a:r>
            <a:r>
              <a:rPr lang="en-GB">
                <a:solidFill>
                  <a:srgbClr val="FFFFFF"/>
                </a:solidFill>
                <a:cs typeface="Times New Roman" pitchFamily="18" charset="0"/>
              </a:rPr>
              <a:t> of area on surface every second   </a:t>
            </a:r>
            <a:r>
              <a:rPr lang="el-GR">
                <a:solidFill>
                  <a:srgbClr val="FFFFFF"/>
                </a:solidFill>
                <a:cs typeface="Times New Roman" pitchFamily="18" charset="0"/>
              </a:rPr>
              <a:t>α</a:t>
            </a:r>
            <a:r>
              <a:rPr lang="en-GB">
                <a:solidFill>
                  <a:srgbClr val="FFFFFF"/>
                </a:solidFill>
                <a:cs typeface="Times New Roman" pitchFamily="18" charset="0"/>
              </a:rPr>
              <a:t>   T </a:t>
            </a:r>
            <a:r>
              <a:rPr lang="en-GB" baseline="25000">
                <a:solidFill>
                  <a:srgbClr val="FFFFFF"/>
                </a:solidFill>
                <a:cs typeface="Times New Roman" pitchFamily="18" charset="0"/>
              </a:rPr>
              <a:t>4</a:t>
            </a:r>
          </a:p>
          <a:p>
            <a:pPr eaLnBrk="1">
              <a:buSzPct val="45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</a:pPr>
            <a:r>
              <a:rPr lang="en-GB">
                <a:solidFill>
                  <a:srgbClr val="FFFFFF"/>
                </a:solidFill>
                <a:cs typeface="Times New Roman" pitchFamily="18" charset="0"/>
              </a:rPr>
              <a:t>          (T = temperature at surface)</a:t>
            </a:r>
          </a:p>
        </p:txBody>
      </p:sp>
      <p:sp>
        <p:nvSpPr>
          <p:cNvPr id="11269" name="Text Box 3"/>
          <p:cNvSpPr txBox="1">
            <a:spLocks noChangeArrowheads="1"/>
          </p:cNvSpPr>
          <p:nvPr/>
        </p:nvSpPr>
        <p:spPr bwMode="auto">
          <a:xfrm>
            <a:off x="188913" y="884238"/>
            <a:ext cx="21304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SzPct val="45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u="sng">
                <a:solidFill>
                  <a:srgbClr val="FFFF00"/>
                </a:solidFill>
                <a:cs typeface="Times New Roman" pitchFamily="18" charset="0"/>
              </a:rPr>
              <a:t>Wien's Law</a:t>
            </a:r>
            <a:r>
              <a:rPr lang="en-GB">
                <a:solidFill>
                  <a:srgbClr val="FFFF00"/>
                </a:solidFill>
                <a:cs typeface="Times New Roman" pitchFamily="18" charset="0"/>
              </a:rPr>
              <a:t>:</a:t>
            </a:r>
          </a:p>
        </p:txBody>
      </p:sp>
      <p:sp>
        <p:nvSpPr>
          <p:cNvPr id="11270" name="Text Box 4"/>
          <p:cNvSpPr txBox="1">
            <a:spLocks noChangeArrowheads="1"/>
          </p:cNvSpPr>
          <p:nvPr/>
        </p:nvSpPr>
        <p:spPr bwMode="auto">
          <a:xfrm>
            <a:off x="1763712" y="1341437"/>
            <a:ext cx="1979612" cy="409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lnSpc>
                <a:spcPct val="111000"/>
              </a:lnSpc>
              <a:buSzPct val="45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l-GR" dirty="0" smtClean="0">
                <a:solidFill>
                  <a:srgbClr val="FFFFFF"/>
                </a:solidFill>
                <a:cs typeface="Times New Roman" pitchFamily="18" charset="0"/>
              </a:rPr>
              <a:t>λ</a:t>
            </a:r>
            <a:r>
              <a:rPr lang="en-GB" baseline="-25000" dirty="0" smtClean="0">
                <a:solidFill>
                  <a:srgbClr val="FFFFFF"/>
                </a:solidFill>
                <a:cs typeface="Times New Roman" pitchFamily="18" charset="0"/>
              </a:rPr>
              <a:t>peak brightness</a:t>
            </a:r>
            <a:r>
              <a:rPr lang="en-GB" dirty="0" smtClean="0">
                <a:solidFill>
                  <a:srgbClr val="FFFFFF"/>
                </a:solidFill>
                <a:cs typeface="Times New Roman" pitchFamily="18" charset="0"/>
              </a:rPr>
              <a:t>  </a:t>
            </a:r>
            <a:r>
              <a:rPr lang="el-GR" dirty="0">
                <a:solidFill>
                  <a:srgbClr val="FFFFFF"/>
                </a:solidFill>
                <a:cs typeface="Times New Roman" pitchFamily="18" charset="0"/>
              </a:rPr>
              <a:t>α</a:t>
            </a:r>
            <a:endParaRPr lang="en-GB" dirty="0">
              <a:solidFill>
                <a:srgbClr val="FFFFFF"/>
              </a:solidFill>
              <a:cs typeface="Times New Roman" pitchFamily="18" charset="0"/>
            </a:endParaRPr>
          </a:p>
        </p:txBody>
      </p:sp>
      <p:sp>
        <p:nvSpPr>
          <p:cNvPr id="11271" name="Text Box 5"/>
          <p:cNvSpPr txBox="1">
            <a:spLocks noChangeArrowheads="1"/>
          </p:cNvSpPr>
          <p:nvPr/>
        </p:nvSpPr>
        <p:spPr bwMode="auto">
          <a:xfrm>
            <a:off x="3652837" y="1146175"/>
            <a:ext cx="396875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SzPct val="45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>
                <a:solidFill>
                  <a:srgbClr val="FFFFFF"/>
                </a:solidFill>
                <a:cs typeface="Times New Roman" pitchFamily="18" charset="0"/>
              </a:rPr>
              <a:t>1</a:t>
            </a:r>
          </a:p>
          <a:p>
            <a:pPr eaLnBrk="1">
              <a:buSzPct val="45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>
                <a:solidFill>
                  <a:srgbClr val="FFFFFF"/>
                </a:solidFill>
                <a:cs typeface="Times New Roman" pitchFamily="18" charset="0"/>
              </a:rPr>
              <a:t>T</a:t>
            </a:r>
          </a:p>
        </p:txBody>
      </p:sp>
      <p:sp>
        <p:nvSpPr>
          <p:cNvPr id="11272" name="Line 6"/>
          <p:cNvSpPr>
            <a:spLocks noChangeShapeType="1"/>
          </p:cNvSpPr>
          <p:nvPr/>
        </p:nvSpPr>
        <p:spPr bwMode="auto">
          <a:xfrm>
            <a:off x="3576637" y="1492250"/>
            <a:ext cx="320675" cy="1588"/>
          </a:xfrm>
          <a:prstGeom prst="line">
            <a:avLst/>
          </a:prstGeom>
          <a:noFill/>
          <a:ln w="936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3" name="Text Box 7"/>
          <p:cNvSpPr txBox="1">
            <a:spLocks noChangeArrowheads="1"/>
          </p:cNvSpPr>
          <p:nvPr/>
        </p:nvSpPr>
        <p:spPr bwMode="auto">
          <a:xfrm>
            <a:off x="1001713" y="2103438"/>
            <a:ext cx="90297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SzPct val="45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>
                <a:solidFill>
                  <a:srgbClr val="FFFFFF"/>
                </a:solidFill>
                <a:cs typeface="Times New Roman" pitchFamily="18" charset="0"/>
              </a:rPr>
              <a:t>(wavelength at which </a:t>
            </a:r>
            <a:r>
              <a:rPr lang="en-GB" dirty="0" smtClean="0">
                <a:solidFill>
                  <a:srgbClr val="FFFFFF"/>
                </a:solidFill>
                <a:cs typeface="Times New Roman" pitchFamily="18" charset="0"/>
              </a:rPr>
              <a:t>object is brightest is </a:t>
            </a:r>
            <a:r>
              <a:rPr lang="en-GB" dirty="0">
                <a:solidFill>
                  <a:srgbClr val="FFFFFF"/>
                </a:solidFill>
                <a:cs typeface="Times New Roman" pitchFamily="18" charset="0"/>
              </a:rPr>
              <a:t>longer for cooler objects) </a:t>
            </a:r>
          </a:p>
        </p:txBody>
      </p:sp>
      <p:sp>
        <p:nvSpPr>
          <p:cNvPr id="15373" name="AutoShape 13"/>
          <p:cNvSpPr>
            <a:spLocks noChangeArrowheads="1"/>
          </p:cNvSpPr>
          <p:nvPr/>
        </p:nvSpPr>
        <p:spPr bwMode="auto">
          <a:xfrm>
            <a:off x="5497513" y="5075238"/>
            <a:ext cx="533400" cy="304800"/>
          </a:xfrm>
          <a:prstGeom prst="parallelogram">
            <a:avLst>
              <a:gd name="adj" fmla="val 43750"/>
            </a:avLst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4" name="Line 14"/>
          <p:cNvSpPr>
            <a:spLocks noChangeShapeType="1"/>
          </p:cNvSpPr>
          <p:nvPr/>
        </p:nvSpPr>
        <p:spPr bwMode="auto">
          <a:xfrm flipH="1" flipV="1">
            <a:off x="4964113" y="4618038"/>
            <a:ext cx="762000" cy="685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5375" name="Line 15"/>
          <p:cNvSpPr>
            <a:spLocks noChangeShapeType="1"/>
          </p:cNvSpPr>
          <p:nvPr/>
        </p:nvSpPr>
        <p:spPr bwMode="auto">
          <a:xfrm flipH="1" flipV="1">
            <a:off x="5116513" y="4465638"/>
            <a:ext cx="609600" cy="762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5376" name="Line 16"/>
          <p:cNvSpPr>
            <a:spLocks noChangeShapeType="1"/>
          </p:cNvSpPr>
          <p:nvPr/>
        </p:nvSpPr>
        <p:spPr bwMode="auto">
          <a:xfrm flipH="1" flipV="1">
            <a:off x="5345113" y="4465638"/>
            <a:ext cx="457200" cy="685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5377" name="Text Box 17"/>
          <p:cNvSpPr txBox="1">
            <a:spLocks noChangeArrowheads="1"/>
          </p:cNvSpPr>
          <p:nvPr/>
        </p:nvSpPr>
        <p:spPr bwMode="auto">
          <a:xfrm>
            <a:off x="5345113" y="5456238"/>
            <a:ext cx="990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accent1"/>
                </a:solidFill>
              </a:rPr>
              <a:t>1 cm</a:t>
            </a:r>
            <a:r>
              <a:rPr lang="en-US" sz="2000" b="1" baseline="30000">
                <a:solidFill>
                  <a:schemeClr val="accent1"/>
                </a:solidFill>
              </a:rPr>
              <a:t>2</a:t>
            </a:r>
            <a:endParaRPr lang="en-US" sz="2000" b="1">
              <a:solidFill>
                <a:schemeClr val="accent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96F1C1-4DB2-42BE-9DD3-8EB9C916A7C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73" grpId="0" animBg="1"/>
      <p:bldP spid="15374" grpId="0" animBg="1"/>
      <p:bldP spid="15375" grpId="0" animBg="1"/>
      <p:bldP spid="15376" grpId="0" animBg="1"/>
      <p:bldP spid="1537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4"/>
          <p:cNvSpPr txBox="1">
            <a:spLocks noChangeArrowheads="1"/>
          </p:cNvSpPr>
          <p:nvPr/>
        </p:nvSpPr>
        <p:spPr bwMode="auto">
          <a:xfrm>
            <a:off x="331788" y="3551238"/>
            <a:ext cx="9737725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SzPct val="45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</a:pPr>
            <a:r>
              <a:rPr lang="en-GB" dirty="0">
                <a:solidFill>
                  <a:srgbClr val="FFFFFF"/>
                </a:solidFill>
                <a:cs typeface="Times New Roman" pitchFamily="18" charset="0"/>
              </a:rPr>
              <a:t>The total energy radiated from </a:t>
            </a:r>
            <a:r>
              <a:rPr lang="en-GB" u="sng" dirty="0">
                <a:solidFill>
                  <a:srgbClr val="FFFFFF"/>
                </a:solidFill>
                <a:cs typeface="Times New Roman" pitchFamily="18" charset="0"/>
              </a:rPr>
              <a:t>entire</a:t>
            </a:r>
            <a:r>
              <a:rPr lang="en-GB" dirty="0">
                <a:solidFill>
                  <a:srgbClr val="FFFFFF"/>
                </a:solidFill>
                <a:cs typeface="Times New Roman" pitchFamily="18" charset="0"/>
              </a:rPr>
              <a:t> surface every second is called the</a:t>
            </a:r>
          </a:p>
          <a:p>
            <a:pPr eaLnBrk="1">
              <a:buSzPct val="45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</a:pPr>
            <a:r>
              <a:rPr lang="en-GB" u="sng" dirty="0">
                <a:solidFill>
                  <a:srgbClr val="FFFFFF"/>
                </a:solidFill>
                <a:cs typeface="Times New Roman" pitchFamily="18" charset="0"/>
              </a:rPr>
              <a:t>luminosity</a:t>
            </a:r>
            <a:r>
              <a:rPr lang="en-GB" dirty="0">
                <a:solidFill>
                  <a:srgbClr val="FFFFFF"/>
                </a:solidFill>
                <a:cs typeface="Times New Roman" pitchFamily="18" charset="0"/>
              </a:rPr>
              <a:t>.  Thus</a:t>
            </a:r>
          </a:p>
          <a:p>
            <a:pPr eaLnBrk="1">
              <a:buSzPct val="45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</a:pPr>
            <a:endParaRPr lang="en-GB" u="sng" dirty="0">
              <a:solidFill>
                <a:srgbClr val="FFFFFF"/>
              </a:solidFill>
              <a:cs typeface="Times New Roman" pitchFamily="18" charset="0"/>
            </a:endParaRPr>
          </a:p>
          <a:p>
            <a:pPr eaLnBrk="1">
              <a:buSzPct val="45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</a:pPr>
            <a:r>
              <a:rPr lang="en-GB" dirty="0">
                <a:solidFill>
                  <a:srgbClr val="FFFFFF"/>
                </a:solidFill>
                <a:cs typeface="Times New Roman" pitchFamily="18" charset="0"/>
              </a:rPr>
              <a:t>       Luminosity = (energy radiated per cm</a:t>
            </a:r>
            <a:r>
              <a:rPr lang="en-GB" baseline="33000" dirty="0">
                <a:solidFill>
                  <a:srgbClr val="FFFFFF"/>
                </a:solidFill>
                <a:cs typeface="Times New Roman" pitchFamily="18" charset="0"/>
              </a:rPr>
              <a:t>2 </a:t>
            </a:r>
            <a:r>
              <a:rPr lang="en-GB" dirty="0">
                <a:solidFill>
                  <a:srgbClr val="FFFFFF"/>
                </a:solidFill>
                <a:cs typeface="Times New Roman" pitchFamily="18" charset="0"/>
              </a:rPr>
              <a:t>per sec)  </a:t>
            </a:r>
            <a:r>
              <a:rPr lang="en-GB" sz="20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en-GB" dirty="0" smtClean="0">
                <a:solidFill>
                  <a:srgbClr val="FFFFFF"/>
                </a:solidFill>
                <a:cs typeface="Times New Roman" pitchFamily="18" charset="0"/>
              </a:rPr>
              <a:t> </a:t>
            </a:r>
            <a:r>
              <a:rPr lang="en-GB" dirty="0">
                <a:solidFill>
                  <a:srgbClr val="FFFFFF"/>
                </a:solidFill>
                <a:cs typeface="Times New Roman" pitchFamily="18" charset="0"/>
              </a:rPr>
              <a:t>(area of surface in cm</a:t>
            </a:r>
            <a:r>
              <a:rPr lang="en-GB" baseline="33000" dirty="0">
                <a:solidFill>
                  <a:srgbClr val="FFFFFF"/>
                </a:solidFill>
                <a:cs typeface="Times New Roman" pitchFamily="18" charset="0"/>
              </a:rPr>
              <a:t>2</a:t>
            </a:r>
            <a:r>
              <a:rPr lang="en-GB" dirty="0">
                <a:solidFill>
                  <a:srgbClr val="FFFFFF"/>
                </a:solidFill>
                <a:cs typeface="Times New Roman" pitchFamily="18" charset="0"/>
              </a:rPr>
              <a:t>)</a:t>
            </a:r>
          </a:p>
          <a:p>
            <a:pPr eaLnBrk="1">
              <a:buSzPct val="45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</a:pPr>
            <a:endParaRPr lang="en-GB" dirty="0">
              <a:solidFill>
                <a:srgbClr val="FFFFFF"/>
              </a:solidFill>
              <a:cs typeface="Times New Roman" pitchFamily="18" charset="0"/>
            </a:endParaRPr>
          </a:p>
          <a:p>
            <a:pPr eaLnBrk="1">
              <a:buSzPct val="45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</a:pPr>
            <a:r>
              <a:rPr lang="en-GB" dirty="0">
                <a:solidFill>
                  <a:srgbClr val="FFFFFF"/>
                </a:solidFill>
                <a:cs typeface="Times New Roman" pitchFamily="18" charset="0"/>
              </a:rPr>
              <a:t>For a sphere, area of surface is 4</a:t>
            </a:r>
            <a:r>
              <a:rPr lang="el-GR" dirty="0">
                <a:solidFill>
                  <a:srgbClr val="FFFFFF"/>
                </a:solidFill>
                <a:cs typeface="Times New Roman" pitchFamily="18" charset="0"/>
              </a:rPr>
              <a:t>π</a:t>
            </a:r>
            <a:r>
              <a:rPr lang="en-GB" dirty="0">
                <a:solidFill>
                  <a:srgbClr val="FFFFFF"/>
                </a:solidFill>
                <a:cs typeface="Times New Roman" pitchFamily="18" charset="0"/>
              </a:rPr>
              <a:t>R</a:t>
            </a:r>
            <a:r>
              <a:rPr lang="en-GB" baseline="33000" dirty="0">
                <a:solidFill>
                  <a:srgbClr val="FFFFFF"/>
                </a:solidFill>
                <a:cs typeface="Times New Roman" pitchFamily="18" charset="0"/>
              </a:rPr>
              <a:t>2</a:t>
            </a:r>
            <a:r>
              <a:rPr lang="en-GB" dirty="0">
                <a:solidFill>
                  <a:srgbClr val="FFFFFF"/>
                </a:solidFill>
                <a:cs typeface="Times New Roman" pitchFamily="18" charset="0"/>
              </a:rPr>
              <a:t>, where R is the radius.</a:t>
            </a:r>
          </a:p>
        </p:txBody>
      </p:sp>
      <p:pic>
        <p:nvPicPr>
          <p:cNvPr id="12291" name="Picture 5" descr="MCj0426072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21113" y="198438"/>
            <a:ext cx="1954212" cy="312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Line 6"/>
          <p:cNvSpPr>
            <a:spLocks noChangeShapeType="1"/>
          </p:cNvSpPr>
          <p:nvPr/>
        </p:nvSpPr>
        <p:spPr bwMode="auto">
          <a:xfrm flipH="1" flipV="1">
            <a:off x="2830513" y="0"/>
            <a:ext cx="1600200" cy="1112838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2293" name="Line 7"/>
          <p:cNvSpPr>
            <a:spLocks noChangeShapeType="1"/>
          </p:cNvSpPr>
          <p:nvPr/>
        </p:nvSpPr>
        <p:spPr bwMode="auto">
          <a:xfrm flipV="1">
            <a:off x="5268913" y="198438"/>
            <a:ext cx="1981200" cy="8382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2294" name="Line 8"/>
          <p:cNvSpPr>
            <a:spLocks noChangeShapeType="1"/>
          </p:cNvSpPr>
          <p:nvPr/>
        </p:nvSpPr>
        <p:spPr bwMode="auto">
          <a:xfrm flipH="1">
            <a:off x="2601913" y="1570038"/>
            <a:ext cx="1676400" cy="4572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2295" name="Line 9"/>
          <p:cNvSpPr>
            <a:spLocks noChangeShapeType="1"/>
          </p:cNvSpPr>
          <p:nvPr/>
        </p:nvSpPr>
        <p:spPr bwMode="auto">
          <a:xfrm>
            <a:off x="5268913" y="1417638"/>
            <a:ext cx="1981200" cy="4572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44042" name="Text Box 10"/>
          <p:cNvSpPr txBox="1">
            <a:spLocks noChangeArrowheads="1"/>
          </p:cNvSpPr>
          <p:nvPr/>
        </p:nvSpPr>
        <p:spPr bwMode="auto">
          <a:xfrm>
            <a:off x="849313" y="6107113"/>
            <a:ext cx="38355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So    Luminosity   </a:t>
            </a:r>
            <a:r>
              <a:rPr lang="el-GR" dirty="0">
                <a:cs typeface="Times New Roman" pitchFamily="18" charset="0"/>
              </a:rPr>
              <a:t>α</a:t>
            </a:r>
            <a:r>
              <a:rPr lang="en-US" dirty="0">
                <a:cs typeface="Times New Roman" pitchFamily="18" charset="0"/>
              </a:rPr>
              <a:t>    </a:t>
            </a:r>
            <a:r>
              <a:rPr lang="en-GB" dirty="0">
                <a:solidFill>
                  <a:srgbClr val="FFFFFF"/>
                </a:solidFill>
                <a:cs typeface="Times New Roman" pitchFamily="18" charset="0"/>
              </a:rPr>
              <a:t>R</a:t>
            </a:r>
            <a:r>
              <a:rPr lang="en-GB" baseline="33000" dirty="0">
                <a:solidFill>
                  <a:srgbClr val="FFFFFF"/>
                </a:solidFill>
                <a:cs typeface="Times New Roman" pitchFamily="18" charset="0"/>
              </a:rPr>
              <a:t>2  </a:t>
            </a:r>
            <a:r>
              <a:rPr lang="en-GB" sz="20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en-GB" dirty="0" smtClean="0">
                <a:solidFill>
                  <a:srgbClr val="FFFFFF"/>
                </a:solidFill>
                <a:cs typeface="Times New Roman" pitchFamily="18" charset="0"/>
              </a:rPr>
              <a:t> </a:t>
            </a:r>
            <a:r>
              <a:rPr lang="en-GB" dirty="0">
                <a:solidFill>
                  <a:srgbClr val="FFFFFF"/>
                </a:solidFill>
                <a:cs typeface="Times New Roman" pitchFamily="18" charset="0"/>
              </a:rPr>
              <a:t>T</a:t>
            </a:r>
            <a:r>
              <a:rPr lang="en-GB" baseline="33000" dirty="0">
                <a:solidFill>
                  <a:srgbClr val="FFFFFF"/>
                </a:solidFill>
                <a:cs typeface="Times New Roman" pitchFamily="18" charset="0"/>
              </a:rPr>
              <a:t>4</a:t>
            </a:r>
            <a:endParaRPr lang="el-GR" baseline="33000" dirty="0">
              <a:solidFill>
                <a:srgbClr val="FFFFFF"/>
              </a:solidFill>
              <a:cs typeface="Times New Roman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96F1C1-4DB2-42BE-9DD3-8EB9C916A7C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4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orionconstellat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49513" y="884238"/>
            <a:ext cx="5575300" cy="635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ext Box 5"/>
          <p:cNvSpPr txBox="1">
            <a:spLocks noChangeArrowheads="1"/>
          </p:cNvSpPr>
          <p:nvPr/>
        </p:nvSpPr>
        <p:spPr bwMode="auto">
          <a:xfrm>
            <a:off x="315913" y="1798638"/>
            <a:ext cx="15192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Betelgeuse</a:t>
            </a:r>
          </a:p>
        </p:txBody>
      </p:sp>
      <p:sp>
        <p:nvSpPr>
          <p:cNvPr id="13316" name="Text Box 6"/>
          <p:cNvSpPr txBox="1">
            <a:spLocks noChangeArrowheads="1"/>
          </p:cNvSpPr>
          <p:nvPr/>
        </p:nvSpPr>
        <p:spPr bwMode="auto">
          <a:xfrm>
            <a:off x="8235950" y="5913438"/>
            <a:ext cx="842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Rigel</a:t>
            </a:r>
          </a:p>
        </p:txBody>
      </p:sp>
      <p:sp>
        <p:nvSpPr>
          <p:cNvPr id="13317" name="Line 7"/>
          <p:cNvSpPr>
            <a:spLocks noChangeShapeType="1"/>
          </p:cNvSpPr>
          <p:nvPr/>
        </p:nvSpPr>
        <p:spPr bwMode="auto">
          <a:xfrm>
            <a:off x="1992313" y="2103438"/>
            <a:ext cx="990600" cy="76200"/>
          </a:xfrm>
          <a:prstGeom prst="line">
            <a:avLst/>
          </a:prstGeom>
          <a:noFill/>
          <a:ln w="25400">
            <a:solidFill>
              <a:srgbClr val="00FFFF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3318" name="Line 8"/>
          <p:cNvSpPr>
            <a:spLocks noChangeShapeType="1"/>
          </p:cNvSpPr>
          <p:nvPr/>
        </p:nvSpPr>
        <p:spPr bwMode="auto">
          <a:xfrm flipH="1" flipV="1">
            <a:off x="6183313" y="6065838"/>
            <a:ext cx="1981200" cy="152400"/>
          </a:xfrm>
          <a:prstGeom prst="line">
            <a:avLst/>
          </a:prstGeom>
          <a:noFill/>
          <a:ln w="25400">
            <a:solidFill>
              <a:srgbClr val="00FFFF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96F1C1-4DB2-42BE-9DD3-8EB9C916A7C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239713" y="808038"/>
            <a:ext cx="93726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SzPct val="45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 smtClean="0">
                <a:solidFill>
                  <a:srgbClr val="FFFFFF"/>
                </a:solidFill>
                <a:cs typeface="Times New Roman" pitchFamily="18" charset="0"/>
              </a:rPr>
              <a:t>The </a:t>
            </a:r>
            <a:r>
              <a:rPr lang="en-GB" dirty="0">
                <a:solidFill>
                  <a:srgbClr val="FFFFFF"/>
                </a:solidFill>
                <a:cs typeface="Times New Roman" pitchFamily="18" charset="0"/>
              </a:rPr>
              <a:t>frequency or wavelength of a wave depends on the relative motion of the source and the observer</a:t>
            </a:r>
            <a:r>
              <a:rPr lang="en-GB" dirty="0" smtClean="0">
                <a:solidFill>
                  <a:srgbClr val="FFFFFF"/>
                </a:solidFill>
                <a:cs typeface="Times New Roman" pitchFamily="18" charset="0"/>
              </a:rPr>
              <a:t>.  True for all waves. </a:t>
            </a:r>
            <a:endParaRPr lang="en-GB" dirty="0">
              <a:solidFill>
                <a:srgbClr val="FFFFFF"/>
              </a:solidFill>
              <a:cs typeface="Times New Roman" pitchFamily="18" charset="0"/>
            </a:endParaRPr>
          </a:p>
        </p:txBody>
      </p:sp>
      <p:pic>
        <p:nvPicPr>
          <p:cNvPr id="14340" name="Picture 6" descr="doppler_t_20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78112" y="4694237"/>
            <a:ext cx="3820584" cy="286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7" descr="doppler_rest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78112" y="1722437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Text Box 8"/>
          <p:cNvSpPr txBox="1">
            <a:spLocks noChangeArrowheads="1"/>
          </p:cNvSpPr>
          <p:nvPr/>
        </p:nvSpPr>
        <p:spPr bwMode="auto">
          <a:xfrm>
            <a:off x="1916113" y="274638"/>
            <a:ext cx="5659437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1">
              <a:buSzPct val="43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800">
                <a:solidFill>
                  <a:srgbClr val="FFFF66"/>
                </a:solidFill>
                <a:cs typeface="Times New Roman" pitchFamily="18" charset="0"/>
              </a:rPr>
              <a:t>The Doppler Effect</a:t>
            </a:r>
          </a:p>
        </p:txBody>
      </p:sp>
      <p:pic>
        <p:nvPicPr>
          <p:cNvPr id="7" name="Picture 26" descr="508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45312" y="2408237"/>
            <a:ext cx="8953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6" descr="508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1382712" y="2408237"/>
            <a:ext cx="8953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6" descr="508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45312" y="5532437"/>
            <a:ext cx="8953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6" descr="508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1382712" y="5532437"/>
            <a:ext cx="8953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6716712" y="1722437"/>
            <a:ext cx="19479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Observer measures</a:t>
            </a:r>
          </a:p>
          <a:p>
            <a:r>
              <a:rPr lang="en-US" sz="1800" dirty="0" smtClean="0"/>
              <a:t>true wavelength</a:t>
            </a:r>
            <a:endParaRPr lang="en-US" sz="1800" dirty="0"/>
          </a:p>
        </p:txBody>
      </p:sp>
      <p:sp>
        <p:nvSpPr>
          <p:cNvPr id="12" name="TextBox 11"/>
          <p:cNvSpPr txBox="1"/>
          <p:nvPr/>
        </p:nvSpPr>
        <p:spPr>
          <a:xfrm>
            <a:off x="696912" y="1646237"/>
            <a:ext cx="19479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Observer measures</a:t>
            </a:r>
          </a:p>
          <a:p>
            <a:r>
              <a:rPr lang="en-US" sz="1800" dirty="0" smtClean="0"/>
              <a:t>true wavelength</a:t>
            </a:r>
            <a:endParaRPr lang="en-US" sz="1800" dirty="0"/>
          </a:p>
        </p:txBody>
      </p:sp>
      <p:sp>
        <p:nvSpPr>
          <p:cNvPr id="13" name="TextBox 12"/>
          <p:cNvSpPr txBox="1"/>
          <p:nvPr/>
        </p:nvSpPr>
        <p:spPr>
          <a:xfrm>
            <a:off x="6792912" y="4846637"/>
            <a:ext cx="19479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Observer measures</a:t>
            </a:r>
          </a:p>
          <a:p>
            <a:r>
              <a:rPr lang="en-US" sz="1800" dirty="0" smtClean="0"/>
              <a:t>shorter wavelength</a:t>
            </a:r>
            <a:endParaRPr lang="en-US" sz="1800" dirty="0"/>
          </a:p>
        </p:txBody>
      </p:sp>
      <p:sp>
        <p:nvSpPr>
          <p:cNvPr id="14" name="TextBox 13"/>
          <p:cNvSpPr txBox="1"/>
          <p:nvPr/>
        </p:nvSpPr>
        <p:spPr>
          <a:xfrm>
            <a:off x="468312" y="4846637"/>
            <a:ext cx="19992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Observer measures</a:t>
            </a:r>
          </a:p>
          <a:p>
            <a:r>
              <a:rPr lang="en-US" sz="1800" dirty="0" smtClean="0"/>
              <a:t>longer wavelength</a:t>
            </a:r>
            <a:endParaRPr lang="en-US" sz="1800" dirty="0"/>
          </a:p>
        </p:txBody>
      </p:sp>
      <p:sp>
        <p:nvSpPr>
          <p:cNvPr id="15" name="TextBox 14"/>
          <p:cNvSpPr txBox="1"/>
          <p:nvPr/>
        </p:nvSpPr>
        <p:spPr>
          <a:xfrm>
            <a:off x="7307217" y="6791106"/>
            <a:ext cx="27622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(same if observer traveling</a:t>
            </a:r>
          </a:p>
          <a:p>
            <a:r>
              <a:rPr lang="en-US" sz="1800" dirty="0" smtClean="0"/>
              <a:t>toward source)</a:t>
            </a:r>
            <a:endParaRPr lang="en-US" sz="1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96F1C1-4DB2-42BE-9DD3-8EB9C916A7C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96F1C1-4DB2-42BE-9DD3-8EB9C916A7C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4652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73250" y="2471738"/>
            <a:ext cx="6013450" cy="381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 Box 2"/>
          <p:cNvSpPr txBox="1">
            <a:spLocks noChangeArrowheads="1"/>
          </p:cNvSpPr>
          <p:nvPr/>
        </p:nvSpPr>
        <p:spPr bwMode="auto">
          <a:xfrm>
            <a:off x="1987550" y="609600"/>
            <a:ext cx="6035675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1">
              <a:buSzPct val="43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800">
                <a:solidFill>
                  <a:srgbClr val="FFFF66"/>
                </a:solidFill>
                <a:latin typeface="Times" pitchFamily="16" charset="0"/>
              </a:rPr>
              <a:t>Rainbows (not on exam)</a:t>
            </a:r>
          </a:p>
        </p:txBody>
      </p:sp>
      <p:sp>
        <p:nvSpPr>
          <p:cNvPr id="16388" name="Text Box 3"/>
          <p:cNvSpPr txBox="1">
            <a:spLocks noChangeArrowheads="1"/>
          </p:cNvSpPr>
          <p:nvPr/>
        </p:nvSpPr>
        <p:spPr bwMode="auto">
          <a:xfrm>
            <a:off x="3470275" y="6484938"/>
            <a:ext cx="2690813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SzPct val="43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400">
                <a:solidFill>
                  <a:schemeClr val="tx1"/>
                </a:solidFill>
                <a:latin typeface="Times" pitchFamily="16" charset="0"/>
              </a:rPr>
              <a:t>r</a:t>
            </a:r>
            <a:r>
              <a:rPr lang="en-GB" sz="1400">
                <a:solidFill>
                  <a:srgbClr val="FF0000"/>
                </a:solidFill>
                <a:latin typeface="Times" pitchFamily="16" charset="0"/>
              </a:rPr>
              <a:t>red </a:t>
            </a:r>
            <a:r>
              <a:rPr lang="en-GB" sz="1400">
                <a:solidFill>
                  <a:srgbClr val="FF9966"/>
                </a:solidFill>
                <a:latin typeface="Times" pitchFamily="16" charset="0"/>
              </a:rPr>
              <a:t>orange</a:t>
            </a:r>
            <a:r>
              <a:rPr lang="en-GB" sz="1400">
                <a:solidFill>
                  <a:srgbClr val="FF0000"/>
                </a:solidFill>
                <a:latin typeface="Times" pitchFamily="16" charset="0"/>
              </a:rPr>
              <a:t> </a:t>
            </a:r>
            <a:r>
              <a:rPr lang="en-GB" sz="1400">
                <a:solidFill>
                  <a:srgbClr val="FFFF66"/>
                </a:solidFill>
                <a:latin typeface="Times" pitchFamily="16" charset="0"/>
              </a:rPr>
              <a:t>yellow</a:t>
            </a:r>
            <a:r>
              <a:rPr lang="en-GB" sz="1400">
                <a:solidFill>
                  <a:srgbClr val="FF0000"/>
                </a:solidFill>
                <a:latin typeface="Times" pitchFamily="16" charset="0"/>
              </a:rPr>
              <a:t> </a:t>
            </a:r>
            <a:r>
              <a:rPr lang="en-GB" sz="1400">
                <a:solidFill>
                  <a:srgbClr val="00FF00"/>
                </a:solidFill>
                <a:latin typeface="Times" pitchFamily="16" charset="0"/>
              </a:rPr>
              <a:t>green</a:t>
            </a:r>
            <a:r>
              <a:rPr lang="en-GB" sz="1400">
                <a:solidFill>
                  <a:srgbClr val="FF0000"/>
                </a:solidFill>
                <a:latin typeface="Times" pitchFamily="16" charset="0"/>
              </a:rPr>
              <a:t> </a:t>
            </a:r>
            <a:r>
              <a:rPr lang="en-GB" sz="1400">
                <a:solidFill>
                  <a:srgbClr val="0099FF"/>
                </a:solidFill>
                <a:latin typeface="Times" pitchFamily="16" charset="0"/>
              </a:rPr>
              <a:t>blue</a:t>
            </a:r>
            <a:r>
              <a:rPr lang="en-GB" sz="1400">
                <a:solidFill>
                  <a:srgbClr val="FF0000"/>
                </a:solidFill>
                <a:latin typeface="Times" pitchFamily="16" charset="0"/>
              </a:rPr>
              <a:t> </a:t>
            </a:r>
            <a:r>
              <a:rPr lang="en-GB" sz="1400">
                <a:solidFill>
                  <a:srgbClr val="9966CC"/>
                </a:solidFill>
                <a:latin typeface="Times" pitchFamily="16" charset="0"/>
              </a:rPr>
              <a:t>violet</a:t>
            </a:r>
          </a:p>
        </p:txBody>
      </p:sp>
      <p:sp>
        <p:nvSpPr>
          <p:cNvPr id="16389" name="Line 4"/>
          <p:cNvSpPr>
            <a:spLocks noChangeShapeType="1"/>
          </p:cNvSpPr>
          <p:nvPr/>
        </p:nvSpPr>
        <p:spPr bwMode="auto">
          <a:xfrm flipV="1">
            <a:off x="3721100" y="6099175"/>
            <a:ext cx="833438" cy="377825"/>
          </a:xfrm>
          <a:prstGeom prst="line">
            <a:avLst/>
          </a:prstGeom>
          <a:noFill/>
          <a:ln w="1836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390" name="Line 5"/>
          <p:cNvSpPr>
            <a:spLocks noChangeShapeType="1"/>
          </p:cNvSpPr>
          <p:nvPr/>
        </p:nvSpPr>
        <p:spPr bwMode="auto">
          <a:xfrm flipH="1" flipV="1">
            <a:off x="4873625" y="6130925"/>
            <a:ext cx="881063" cy="334963"/>
          </a:xfrm>
          <a:prstGeom prst="line">
            <a:avLst/>
          </a:prstGeom>
          <a:noFill/>
          <a:ln w="18360">
            <a:solidFill>
              <a:srgbClr val="9966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96F1C1-4DB2-42BE-9DD3-8EB9C916A7CB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"/>
          <p:cNvSpPr txBox="1">
            <a:spLocks noChangeArrowheads="1"/>
          </p:cNvSpPr>
          <p:nvPr/>
        </p:nvSpPr>
        <p:spPr bwMode="auto">
          <a:xfrm>
            <a:off x="2601913" y="631825"/>
            <a:ext cx="4471987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1">
              <a:buSzPct val="45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>
                <a:solidFill>
                  <a:srgbClr val="FFFF66"/>
                </a:solidFill>
                <a:latin typeface="Times" pitchFamily="16" charset="0"/>
              </a:rPr>
              <a:t>What's happening in the cloud?</a:t>
            </a:r>
          </a:p>
        </p:txBody>
      </p:sp>
      <p:sp>
        <p:nvSpPr>
          <p:cNvPr id="17411" name="Oval 2"/>
          <p:cNvSpPr>
            <a:spLocks noChangeArrowheads="1"/>
          </p:cNvSpPr>
          <p:nvPr/>
        </p:nvSpPr>
        <p:spPr bwMode="auto">
          <a:xfrm>
            <a:off x="4314825" y="2144713"/>
            <a:ext cx="3011488" cy="3011487"/>
          </a:xfrm>
          <a:prstGeom prst="ellipse">
            <a:avLst/>
          </a:prstGeom>
          <a:noFill/>
          <a:ln w="36720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2" name="Line 3"/>
          <p:cNvSpPr>
            <a:spLocks noChangeShapeType="1"/>
          </p:cNvSpPr>
          <p:nvPr/>
        </p:nvSpPr>
        <p:spPr bwMode="auto">
          <a:xfrm>
            <a:off x="1700213" y="2333625"/>
            <a:ext cx="2889250" cy="417513"/>
          </a:xfrm>
          <a:prstGeom prst="line">
            <a:avLst/>
          </a:prstGeom>
          <a:noFill/>
          <a:ln w="18360">
            <a:solidFill>
              <a:srgbClr val="FFFF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413" name="Line 4"/>
          <p:cNvSpPr>
            <a:spLocks noChangeShapeType="1"/>
          </p:cNvSpPr>
          <p:nvPr/>
        </p:nvSpPr>
        <p:spPr bwMode="auto">
          <a:xfrm>
            <a:off x="4622800" y="2760663"/>
            <a:ext cx="2717800" cy="642937"/>
          </a:xfrm>
          <a:prstGeom prst="line">
            <a:avLst/>
          </a:prstGeom>
          <a:noFill/>
          <a:ln w="1836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414" name="Line 5"/>
          <p:cNvSpPr>
            <a:spLocks noChangeShapeType="1"/>
          </p:cNvSpPr>
          <p:nvPr/>
        </p:nvSpPr>
        <p:spPr bwMode="auto">
          <a:xfrm>
            <a:off x="4565650" y="2771775"/>
            <a:ext cx="2751138" cy="957263"/>
          </a:xfrm>
          <a:prstGeom prst="line">
            <a:avLst/>
          </a:prstGeom>
          <a:noFill/>
          <a:ln w="18360">
            <a:solidFill>
              <a:srgbClr val="00B8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415" name="Line 6"/>
          <p:cNvSpPr>
            <a:spLocks noChangeShapeType="1"/>
          </p:cNvSpPr>
          <p:nvPr/>
        </p:nvSpPr>
        <p:spPr bwMode="auto">
          <a:xfrm flipH="1">
            <a:off x="5192713" y="3446463"/>
            <a:ext cx="2081212" cy="1539875"/>
          </a:xfrm>
          <a:prstGeom prst="line">
            <a:avLst/>
          </a:prstGeom>
          <a:noFill/>
          <a:ln w="1836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416" name="Line 7"/>
          <p:cNvSpPr>
            <a:spLocks noChangeShapeType="1"/>
          </p:cNvSpPr>
          <p:nvPr/>
        </p:nvSpPr>
        <p:spPr bwMode="auto">
          <a:xfrm flipH="1">
            <a:off x="4919663" y="3746500"/>
            <a:ext cx="2365375" cy="1047750"/>
          </a:xfrm>
          <a:prstGeom prst="line">
            <a:avLst/>
          </a:prstGeom>
          <a:noFill/>
          <a:ln w="18360">
            <a:solidFill>
              <a:srgbClr val="00B8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417" name="Line 8"/>
          <p:cNvSpPr>
            <a:spLocks noChangeShapeType="1"/>
          </p:cNvSpPr>
          <p:nvPr/>
        </p:nvSpPr>
        <p:spPr bwMode="auto">
          <a:xfrm flipH="1">
            <a:off x="2338388" y="4816475"/>
            <a:ext cx="2503487" cy="833438"/>
          </a:xfrm>
          <a:prstGeom prst="line">
            <a:avLst/>
          </a:prstGeom>
          <a:noFill/>
          <a:ln w="18360">
            <a:solidFill>
              <a:srgbClr val="00B8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418" name="Line 9"/>
          <p:cNvSpPr>
            <a:spLocks noChangeShapeType="1"/>
          </p:cNvSpPr>
          <p:nvPr/>
        </p:nvSpPr>
        <p:spPr bwMode="auto">
          <a:xfrm flipH="1">
            <a:off x="2681288" y="5003800"/>
            <a:ext cx="2479675" cy="1235075"/>
          </a:xfrm>
          <a:prstGeom prst="line">
            <a:avLst/>
          </a:prstGeom>
          <a:noFill/>
          <a:ln w="1836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419" name="Text Box 10"/>
          <p:cNvSpPr txBox="1">
            <a:spLocks noChangeArrowheads="1"/>
          </p:cNvSpPr>
          <p:nvPr/>
        </p:nvSpPr>
        <p:spPr bwMode="auto">
          <a:xfrm rot="480000">
            <a:off x="2384425" y="2062163"/>
            <a:ext cx="1230313" cy="30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SzPct val="45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>
                <a:solidFill>
                  <a:srgbClr val="FFFFFF"/>
                </a:solidFill>
                <a:latin typeface="Times" pitchFamily="16" charset="0"/>
              </a:rPr>
              <a:t>Sun's ray</a:t>
            </a:r>
          </a:p>
        </p:txBody>
      </p:sp>
      <p:sp>
        <p:nvSpPr>
          <p:cNvPr id="17420" name="Text Box 11"/>
          <p:cNvSpPr txBox="1">
            <a:spLocks noChangeArrowheads="1"/>
          </p:cNvSpPr>
          <p:nvPr/>
        </p:nvSpPr>
        <p:spPr bwMode="auto">
          <a:xfrm>
            <a:off x="5343525" y="1712913"/>
            <a:ext cx="1150938" cy="29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SzPct val="45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>
                <a:solidFill>
                  <a:srgbClr val="FFFFFF"/>
                </a:solidFill>
                <a:latin typeface="Times" pitchFamily="16" charset="0"/>
              </a:rPr>
              <a:t>raindrop</a:t>
            </a:r>
          </a:p>
        </p:txBody>
      </p:sp>
      <p:sp>
        <p:nvSpPr>
          <p:cNvPr id="17421" name="Freeform 12"/>
          <p:cNvSpPr>
            <a:spLocks noChangeArrowheads="1"/>
          </p:cNvSpPr>
          <p:nvPr/>
        </p:nvSpPr>
        <p:spPr bwMode="auto">
          <a:xfrm>
            <a:off x="3732213" y="2705100"/>
            <a:ext cx="677862" cy="2619375"/>
          </a:xfrm>
          <a:custGeom>
            <a:avLst/>
            <a:gdLst>
              <a:gd name="T0" fmla="*/ 644 w 1885"/>
              <a:gd name="T1" fmla="*/ 0 h 7277"/>
              <a:gd name="T2" fmla="*/ 1884 w 1885"/>
              <a:gd name="T3" fmla="*/ 7242 h 7277"/>
              <a:gd name="T4" fmla="*/ 1884 w 1885"/>
              <a:gd name="T5" fmla="*/ 7276 h 7277"/>
              <a:gd name="T6" fmla="*/ 0 60000 65536"/>
              <a:gd name="T7" fmla="*/ 0 60000 65536"/>
              <a:gd name="T8" fmla="*/ 0 60000 65536"/>
              <a:gd name="T9" fmla="*/ 0 w 1885"/>
              <a:gd name="T10" fmla="*/ 0 h 7277"/>
              <a:gd name="T11" fmla="*/ 1885 w 1885"/>
              <a:gd name="T12" fmla="*/ 7277 h 727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85" h="7277">
                <a:moveTo>
                  <a:pt x="644" y="0"/>
                </a:moveTo>
                <a:cubicBezTo>
                  <a:pt x="0" y="4129"/>
                  <a:pt x="1884" y="7208"/>
                  <a:pt x="1884" y="7242"/>
                </a:cubicBezTo>
                <a:cubicBezTo>
                  <a:pt x="1884" y="7276"/>
                  <a:pt x="1884" y="7276"/>
                  <a:pt x="1884" y="7276"/>
                </a:cubicBezTo>
              </a:path>
            </a:pathLst>
          </a:custGeom>
          <a:noFill/>
          <a:ln w="9525">
            <a:solidFill>
              <a:srgbClr val="FFFF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22" name="Freeform 13"/>
          <p:cNvSpPr>
            <a:spLocks noChangeArrowheads="1"/>
          </p:cNvSpPr>
          <p:nvPr/>
        </p:nvSpPr>
        <p:spPr bwMode="auto">
          <a:xfrm>
            <a:off x="2262188" y="2435225"/>
            <a:ext cx="508000" cy="3052763"/>
          </a:xfrm>
          <a:custGeom>
            <a:avLst/>
            <a:gdLst>
              <a:gd name="T0" fmla="*/ 0 w 1412"/>
              <a:gd name="T1" fmla="*/ 0 h 8480"/>
              <a:gd name="T2" fmla="*/ 1411 w 1412"/>
              <a:gd name="T3" fmla="*/ 8479 h 8480"/>
              <a:gd name="T4" fmla="*/ 1347 w 1412"/>
              <a:gd name="T5" fmla="*/ 8479 h 8480"/>
              <a:gd name="T6" fmla="*/ 0 60000 65536"/>
              <a:gd name="T7" fmla="*/ 0 60000 65536"/>
              <a:gd name="T8" fmla="*/ 0 60000 65536"/>
              <a:gd name="T9" fmla="*/ 0 w 1412"/>
              <a:gd name="T10" fmla="*/ 0 h 8480"/>
              <a:gd name="T11" fmla="*/ 1412 w 1412"/>
              <a:gd name="T12" fmla="*/ 8480 h 84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12" h="8480">
                <a:moveTo>
                  <a:pt x="0" y="0"/>
                </a:moveTo>
                <a:cubicBezTo>
                  <a:pt x="64" y="4390"/>
                  <a:pt x="1379" y="8479"/>
                  <a:pt x="1411" y="8479"/>
                </a:cubicBezTo>
                <a:lnTo>
                  <a:pt x="1347" y="8479"/>
                </a:lnTo>
              </a:path>
            </a:pathLst>
          </a:custGeom>
          <a:noFill/>
          <a:ln w="9525">
            <a:solidFill>
              <a:srgbClr val="FFFF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23" name="Text Box 14"/>
          <p:cNvSpPr txBox="1">
            <a:spLocks noChangeArrowheads="1"/>
          </p:cNvSpPr>
          <p:nvPr/>
        </p:nvSpPr>
        <p:spPr bwMode="auto">
          <a:xfrm>
            <a:off x="3362325" y="3684588"/>
            <a:ext cx="644525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>
                <a:solidFill>
                  <a:srgbClr val="FFFFFF"/>
                </a:solidFill>
                <a:latin typeface="Times" pitchFamily="16" charset="0"/>
              </a:rPr>
              <a:t>42</a:t>
            </a:r>
            <a:r>
              <a:rPr lang="en-GB" sz="2000" baseline="33000">
                <a:solidFill>
                  <a:srgbClr val="FFFFFF"/>
                </a:solidFill>
                <a:latin typeface="Times" pitchFamily="16" charset="0"/>
              </a:rPr>
              <a:t>o</a:t>
            </a:r>
            <a:r>
              <a:rPr lang="en-GB" sz="2000">
                <a:solidFill>
                  <a:srgbClr val="FFFFFF"/>
                </a:solidFill>
                <a:latin typeface="Times" pitchFamily="16" charset="0"/>
              </a:rPr>
              <a:t> </a:t>
            </a:r>
          </a:p>
        </p:txBody>
      </p:sp>
      <p:sp>
        <p:nvSpPr>
          <p:cNvPr id="17424" name="Text Box 15"/>
          <p:cNvSpPr txBox="1">
            <a:spLocks noChangeArrowheads="1"/>
          </p:cNvSpPr>
          <p:nvPr/>
        </p:nvSpPr>
        <p:spPr bwMode="auto">
          <a:xfrm>
            <a:off x="1890713" y="4021138"/>
            <a:ext cx="644525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>
                <a:solidFill>
                  <a:srgbClr val="FFFFFF"/>
                </a:solidFill>
                <a:latin typeface="Times" pitchFamily="16" charset="0"/>
              </a:rPr>
              <a:t>40</a:t>
            </a:r>
            <a:r>
              <a:rPr lang="en-GB" sz="2000" baseline="33000">
                <a:solidFill>
                  <a:srgbClr val="FFFFFF"/>
                </a:solidFill>
                <a:latin typeface="Times" pitchFamily="16" charset="0"/>
              </a:rPr>
              <a:t>o</a:t>
            </a:r>
            <a:r>
              <a:rPr lang="en-GB" sz="2000">
                <a:solidFill>
                  <a:srgbClr val="FFFFFF"/>
                </a:solidFill>
                <a:latin typeface="Times" pitchFamily="16" charset="0"/>
              </a:rPr>
              <a:t>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96F1C1-4DB2-42BE-9DD3-8EB9C916A7CB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82775" y="1808163"/>
            <a:ext cx="6343650" cy="455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ext Box 2"/>
          <p:cNvSpPr txBox="1">
            <a:spLocks noChangeArrowheads="1"/>
          </p:cNvSpPr>
          <p:nvPr/>
        </p:nvSpPr>
        <p:spPr bwMode="auto">
          <a:xfrm>
            <a:off x="1917700" y="5446713"/>
            <a:ext cx="1252538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SzPct val="45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>
                <a:solidFill>
                  <a:schemeClr val="tx1"/>
                </a:solidFill>
                <a:latin typeface="Times" pitchFamily="16" charset="0"/>
              </a:rPr>
              <a:t>Ms. Gumby?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96F1C1-4DB2-42BE-9DD3-8EB9C916A7CB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25750" y="1455738"/>
            <a:ext cx="4410075" cy="570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ext Box 2"/>
          <p:cNvSpPr txBox="1">
            <a:spLocks noChangeArrowheads="1"/>
          </p:cNvSpPr>
          <p:nvPr/>
        </p:nvSpPr>
        <p:spPr bwMode="auto">
          <a:xfrm>
            <a:off x="1974850" y="492125"/>
            <a:ext cx="6218238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1">
              <a:buSzPct val="45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>
                <a:solidFill>
                  <a:srgbClr val="FFFF66"/>
                </a:solidFill>
                <a:latin typeface="Times" pitchFamily="16" charset="0"/>
              </a:rPr>
              <a:t>Double Rainbows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96F1C1-4DB2-42BE-9DD3-8EB9C916A7CB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1"/>
          <p:cNvSpPr txBox="1">
            <a:spLocks noChangeArrowheads="1"/>
          </p:cNvSpPr>
          <p:nvPr/>
        </p:nvSpPr>
        <p:spPr bwMode="auto">
          <a:xfrm>
            <a:off x="263525" y="277813"/>
            <a:ext cx="4779963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SzPct val="45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>
                <a:solidFill>
                  <a:srgbClr val="FFFFFF"/>
                </a:solidFill>
                <a:cs typeface="Times New Roman" pitchFamily="18" charset="0"/>
              </a:rPr>
              <a:t>Radiation travels as </a:t>
            </a:r>
            <a:r>
              <a:rPr lang="en-GB" u="sng">
                <a:solidFill>
                  <a:srgbClr val="FFFFFF"/>
                </a:solidFill>
                <a:cs typeface="Times New Roman" pitchFamily="18" charset="0"/>
              </a:rPr>
              <a:t>waves</a:t>
            </a:r>
            <a:r>
              <a:rPr lang="en-GB">
                <a:solidFill>
                  <a:srgbClr val="FFFFFF"/>
                </a:solidFill>
                <a:cs typeface="Times New Roman" pitchFamily="18" charset="0"/>
              </a:rPr>
              <a:t>.</a:t>
            </a:r>
          </a:p>
          <a:p>
            <a:pPr eaLnBrk="1">
              <a:buSzPct val="45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>
                <a:solidFill>
                  <a:srgbClr val="FFFFFF"/>
                </a:solidFill>
                <a:cs typeface="Times New Roman" pitchFamily="18" charset="0"/>
              </a:rPr>
              <a:t>Waves carry </a:t>
            </a:r>
            <a:r>
              <a:rPr lang="en-GB" u="sng">
                <a:solidFill>
                  <a:srgbClr val="FFFFFF"/>
                </a:solidFill>
                <a:cs typeface="Times New Roman" pitchFamily="18" charset="0"/>
              </a:rPr>
              <a:t>information</a:t>
            </a:r>
            <a:r>
              <a:rPr lang="en-GB">
                <a:solidFill>
                  <a:srgbClr val="FFFFFF"/>
                </a:solidFill>
                <a:cs typeface="Times New Roman" pitchFamily="18" charset="0"/>
              </a:rPr>
              <a:t> and </a:t>
            </a:r>
            <a:r>
              <a:rPr lang="en-GB" u="sng">
                <a:solidFill>
                  <a:srgbClr val="FFFFFF"/>
                </a:solidFill>
                <a:cs typeface="Times New Roman" pitchFamily="18" charset="0"/>
              </a:rPr>
              <a:t>energy.</a:t>
            </a:r>
          </a:p>
        </p:txBody>
      </p:sp>
      <p:sp>
        <p:nvSpPr>
          <p:cNvPr id="2051" name="Text Box 2"/>
          <p:cNvSpPr txBox="1">
            <a:spLocks noChangeArrowheads="1"/>
          </p:cNvSpPr>
          <p:nvPr/>
        </p:nvSpPr>
        <p:spPr bwMode="auto">
          <a:xfrm>
            <a:off x="2854325" y="1284288"/>
            <a:ext cx="44037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1">
              <a:buSzPct val="45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u="sng">
                <a:solidFill>
                  <a:srgbClr val="FFFF66"/>
                </a:solidFill>
                <a:cs typeface="Times New Roman" pitchFamily="18" charset="0"/>
              </a:rPr>
              <a:t>Properties of a wave</a:t>
            </a:r>
          </a:p>
        </p:txBody>
      </p:sp>
      <p:sp>
        <p:nvSpPr>
          <p:cNvPr id="2052" name="Freeform 3"/>
          <p:cNvSpPr>
            <a:spLocks noChangeArrowheads="1"/>
          </p:cNvSpPr>
          <p:nvPr/>
        </p:nvSpPr>
        <p:spPr bwMode="auto">
          <a:xfrm>
            <a:off x="1312863" y="1198563"/>
            <a:ext cx="2486025" cy="2843212"/>
          </a:xfrm>
          <a:custGeom>
            <a:avLst/>
            <a:gdLst>
              <a:gd name="T0" fmla="*/ 0 w 6906"/>
              <a:gd name="T1" fmla="*/ 7836 h 7899"/>
              <a:gd name="T2" fmla="*/ 6905 w 6906"/>
              <a:gd name="T3" fmla="*/ 7898 h 7899"/>
              <a:gd name="T4" fmla="*/ 0 60000 65536"/>
              <a:gd name="T5" fmla="*/ 0 60000 65536"/>
              <a:gd name="T6" fmla="*/ 0 w 6906"/>
              <a:gd name="T7" fmla="*/ 0 h 7899"/>
              <a:gd name="T8" fmla="*/ 6906 w 6906"/>
              <a:gd name="T9" fmla="*/ 7899 h 789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906" h="7899">
                <a:moveTo>
                  <a:pt x="0" y="7836"/>
                </a:moveTo>
                <a:cubicBezTo>
                  <a:pt x="3800" y="0"/>
                  <a:pt x="6905" y="7898"/>
                  <a:pt x="6905" y="7898"/>
                </a:cubicBezTo>
              </a:path>
            </a:pathLst>
          </a:custGeom>
          <a:noFill/>
          <a:ln w="31750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3" name="Freeform 4"/>
          <p:cNvSpPr>
            <a:spLocks noChangeArrowheads="1"/>
          </p:cNvSpPr>
          <p:nvPr/>
        </p:nvSpPr>
        <p:spPr bwMode="auto">
          <a:xfrm>
            <a:off x="3800475" y="4003675"/>
            <a:ext cx="2484438" cy="2862263"/>
          </a:xfrm>
          <a:custGeom>
            <a:avLst/>
            <a:gdLst>
              <a:gd name="T0" fmla="*/ 6901 w 6902"/>
              <a:gd name="T1" fmla="*/ 178 h 7952"/>
              <a:gd name="T2" fmla="*/ 0 w 6902"/>
              <a:gd name="T3" fmla="*/ 0 h 7952"/>
              <a:gd name="T4" fmla="*/ 0 60000 65536"/>
              <a:gd name="T5" fmla="*/ 0 60000 65536"/>
              <a:gd name="T6" fmla="*/ 0 w 6902"/>
              <a:gd name="T7" fmla="*/ 0 h 7952"/>
              <a:gd name="T8" fmla="*/ 6902 w 6902"/>
              <a:gd name="T9" fmla="*/ 7952 h 795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902" h="7952">
                <a:moveTo>
                  <a:pt x="6901" y="178"/>
                </a:moveTo>
                <a:cubicBezTo>
                  <a:pt x="2968" y="7951"/>
                  <a:pt x="0" y="0"/>
                  <a:pt x="0" y="0"/>
                </a:cubicBezTo>
              </a:path>
            </a:pathLst>
          </a:custGeom>
          <a:noFill/>
          <a:ln w="31750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4" name="Freeform 5"/>
          <p:cNvSpPr>
            <a:spLocks noChangeArrowheads="1"/>
          </p:cNvSpPr>
          <p:nvPr/>
        </p:nvSpPr>
        <p:spPr bwMode="auto">
          <a:xfrm>
            <a:off x="6288088" y="1289050"/>
            <a:ext cx="2486025" cy="2794000"/>
          </a:xfrm>
          <a:custGeom>
            <a:avLst/>
            <a:gdLst>
              <a:gd name="T0" fmla="*/ 0 w 6907"/>
              <a:gd name="T1" fmla="*/ 7701 h 7762"/>
              <a:gd name="T2" fmla="*/ 6906 w 6907"/>
              <a:gd name="T3" fmla="*/ 7761 h 7762"/>
              <a:gd name="T4" fmla="*/ 0 60000 65536"/>
              <a:gd name="T5" fmla="*/ 0 60000 65536"/>
              <a:gd name="T6" fmla="*/ 0 w 6907"/>
              <a:gd name="T7" fmla="*/ 0 h 7762"/>
              <a:gd name="T8" fmla="*/ 6907 w 6907"/>
              <a:gd name="T9" fmla="*/ 7762 h 776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907" h="7762">
                <a:moveTo>
                  <a:pt x="0" y="7701"/>
                </a:moveTo>
                <a:cubicBezTo>
                  <a:pt x="3802" y="0"/>
                  <a:pt x="6906" y="7761"/>
                  <a:pt x="6906" y="7761"/>
                </a:cubicBezTo>
              </a:path>
            </a:pathLst>
          </a:custGeom>
          <a:noFill/>
          <a:ln w="31750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5" name="Line 6"/>
          <p:cNvSpPr>
            <a:spLocks noChangeShapeType="1"/>
          </p:cNvSpPr>
          <p:nvPr/>
        </p:nvSpPr>
        <p:spPr bwMode="auto">
          <a:xfrm>
            <a:off x="661988" y="4078288"/>
            <a:ext cx="9018587" cy="1587"/>
          </a:xfrm>
          <a:prstGeom prst="line">
            <a:avLst/>
          </a:prstGeom>
          <a:noFill/>
          <a:ln w="31750">
            <a:solidFill>
              <a:srgbClr val="FFFFFF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6" name="Line 7"/>
          <p:cNvSpPr>
            <a:spLocks noChangeShapeType="1"/>
          </p:cNvSpPr>
          <p:nvPr/>
        </p:nvSpPr>
        <p:spPr bwMode="auto">
          <a:xfrm>
            <a:off x="2546350" y="2611438"/>
            <a:ext cx="4930775" cy="1587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57" name="Line 8"/>
          <p:cNvSpPr>
            <a:spLocks noChangeShapeType="1"/>
          </p:cNvSpPr>
          <p:nvPr/>
        </p:nvSpPr>
        <p:spPr bwMode="auto">
          <a:xfrm>
            <a:off x="7545388" y="2857500"/>
            <a:ext cx="1587" cy="12192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58" name="Line 9"/>
          <p:cNvSpPr>
            <a:spLocks noChangeShapeType="1"/>
          </p:cNvSpPr>
          <p:nvPr/>
        </p:nvSpPr>
        <p:spPr bwMode="auto">
          <a:xfrm>
            <a:off x="6804025" y="5351463"/>
            <a:ext cx="2705100" cy="1587"/>
          </a:xfrm>
          <a:prstGeom prst="line">
            <a:avLst/>
          </a:prstGeom>
          <a:noFill/>
          <a:ln w="31750">
            <a:solidFill>
              <a:srgbClr val="00FF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59" name="Text Box 10"/>
          <p:cNvSpPr txBox="1">
            <a:spLocks noChangeArrowheads="1"/>
          </p:cNvSpPr>
          <p:nvPr/>
        </p:nvSpPr>
        <p:spPr bwMode="auto">
          <a:xfrm>
            <a:off x="3721100" y="2193925"/>
            <a:ext cx="2565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1">
              <a:buSzPct val="45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dirty="0">
                <a:solidFill>
                  <a:srgbClr val="FFFFFF"/>
                </a:solidFill>
                <a:cs typeface="Times New Roman" pitchFamily="18" charset="0"/>
              </a:rPr>
              <a:t>wavelength </a:t>
            </a:r>
            <a:r>
              <a:rPr lang="en-GB" sz="1800" dirty="0" smtClean="0">
                <a:solidFill>
                  <a:srgbClr val="FFFFFF"/>
                </a:solidFill>
                <a:cs typeface="Times New Roman" pitchFamily="18" charset="0"/>
              </a:rPr>
              <a:t>(</a:t>
            </a:r>
            <a:r>
              <a:rPr lang="el-GR" sz="18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λ</a:t>
            </a:r>
            <a:r>
              <a:rPr lang="en-GB" sz="1800" dirty="0" smtClean="0">
                <a:solidFill>
                  <a:srgbClr val="FFFFFF"/>
                </a:solidFill>
                <a:cs typeface="Times New Roman" pitchFamily="18" charset="0"/>
              </a:rPr>
              <a:t>)</a:t>
            </a:r>
            <a:endParaRPr lang="en-GB" sz="1800" dirty="0">
              <a:solidFill>
                <a:srgbClr val="FFFFFF"/>
              </a:solidFill>
              <a:cs typeface="Times New Roman" pitchFamily="18" charset="0"/>
            </a:endParaRPr>
          </a:p>
        </p:txBody>
      </p:sp>
      <p:sp>
        <p:nvSpPr>
          <p:cNvPr id="2060" name="Text Box 11"/>
          <p:cNvSpPr txBox="1">
            <a:spLocks noChangeArrowheads="1"/>
          </p:cNvSpPr>
          <p:nvPr/>
        </p:nvSpPr>
        <p:spPr bwMode="auto">
          <a:xfrm>
            <a:off x="2192338" y="2900363"/>
            <a:ext cx="7493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1">
              <a:buSzPct val="45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>
                <a:solidFill>
                  <a:srgbClr val="FFFFFF"/>
                </a:solidFill>
                <a:cs typeface="Times New Roman" pitchFamily="18" charset="0"/>
              </a:rPr>
              <a:t>crest</a:t>
            </a:r>
          </a:p>
        </p:txBody>
      </p:sp>
      <p:sp>
        <p:nvSpPr>
          <p:cNvPr id="2061" name="Text Box 12"/>
          <p:cNvSpPr txBox="1">
            <a:spLocks noChangeArrowheads="1"/>
          </p:cNvSpPr>
          <p:nvPr/>
        </p:nvSpPr>
        <p:spPr bwMode="auto">
          <a:xfrm>
            <a:off x="7272338" y="4184650"/>
            <a:ext cx="2565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1">
              <a:buSzPct val="45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>
                <a:solidFill>
                  <a:srgbClr val="FFFFFF"/>
                </a:solidFill>
                <a:cs typeface="Times New Roman" pitchFamily="18" charset="0"/>
              </a:rPr>
              <a:t>amplitude</a:t>
            </a:r>
          </a:p>
        </p:txBody>
      </p:sp>
      <p:sp>
        <p:nvSpPr>
          <p:cNvPr id="2062" name="Freeform 13"/>
          <p:cNvSpPr>
            <a:spLocks noChangeArrowheads="1"/>
          </p:cNvSpPr>
          <p:nvPr/>
        </p:nvSpPr>
        <p:spPr bwMode="auto">
          <a:xfrm>
            <a:off x="7694613" y="3455988"/>
            <a:ext cx="682625" cy="703262"/>
          </a:xfrm>
          <a:custGeom>
            <a:avLst/>
            <a:gdLst>
              <a:gd name="T0" fmla="*/ 1896 w 1897"/>
              <a:gd name="T1" fmla="*/ 1953 h 1954"/>
              <a:gd name="T2" fmla="*/ 0 w 1897"/>
              <a:gd name="T3" fmla="*/ 0 h 1954"/>
              <a:gd name="T4" fmla="*/ 0 60000 65536"/>
              <a:gd name="T5" fmla="*/ 0 60000 65536"/>
              <a:gd name="T6" fmla="*/ 0 w 1897"/>
              <a:gd name="T7" fmla="*/ 0 h 1954"/>
              <a:gd name="T8" fmla="*/ 1897 w 1897"/>
              <a:gd name="T9" fmla="*/ 1954 h 195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897" h="1954">
                <a:moveTo>
                  <a:pt x="1896" y="1953"/>
                </a:moveTo>
                <a:cubicBezTo>
                  <a:pt x="1169" y="443"/>
                  <a:pt x="0" y="0"/>
                  <a:pt x="0" y="0"/>
                </a:cubicBezTo>
              </a:path>
            </a:pathLst>
          </a:custGeom>
          <a:noFill/>
          <a:ln w="317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3" name="Line 14"/>
          <p:cNvSpPr>
            <a:spLocks noChangeShapeType="1"/>
          </p:cNvSpPr>
          <p:nvPr/>
        </p:nvSpPr>
        <p:spPr bwMode="auto">
          <a:xfrm flipH="1" flipV="1">
            <a:off x="7589838" y="3422650"/>
            <a:ext cx="117475" cy="46038"/>
          </a:xfrm>
          <a:prstGeom prst="line">
            <a:avLst/>
          </a:prstGeom>
          <a:noFill/>
          <a:ln w="9360">
            <a:solidFill>
              <a:srgbClr val="FFFF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64" name="Text Box 15"/>
          <p:cNvSpPr txBox="1">
            <a:spLocks noChangeArrowheads="1"/>
          </p:cNvSpPr>
          <p:nvPr/>
        </p:nvSpPr>
        <p:spPr bwMode="auto">
          <a:xfrm>
            <a:off x="6862763" y="4986338"/>
            <a:ext cx="2565400" cy="27622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1">
              <a:buSzPct val="45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>
                <a:solidFill>
                  <a:srgbClr val="FFFFFF"/>
                </a:solidFill>
                <a:cs typeface="Times New Roman" pitchFamily="18" charset="0"/>
              </a:rPr>
              <a:t>velocity (v)</a:t>
            </a:r>
          </a:p>
        </p:txBody>
      </p:sp>
      <p:sp>
        <p:nvSpPr>
          <p:cNvPr id="2065" name="Text Box 16"/>
          <p:cNvSpPr txBox="1">
            <a:spLocks noChangeArrowheads="1"/>
          </p:cNvSpPr>
          <p:nvPr/>
        </p:nvSpPr>
        <p:spPr bwMode="auto">
          <a:xfrm>
            <a:off x="4657725" y="4848225"/>
            <a:ext cx="74930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1">
              <a:buSzPct val="45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>
                <a:solidFill>
                  <a:srgbClr val="FFFFFF"/>
                </a:solidFill>
                <a:cs typeface="Times New Roman" pitchFamily="18" charset="0"/>
              </a:rPr>
              <a:t>trough</a:t>
            </a:r>
          </a:p>
        </p:txBody>
      </p:sp>
      <p:sp>
        <p:nvSpPr>
          <p:cNvPr id="5137" name="Text Box 17"/>
          <p:cNvSpPr txBox="1">
            <a:spLocks noChangeArrowheads="1"/>
          </p:cNvSpPr>
          <p:nvPr/>
        </p:nvSpPr>
        <p:spPr bwMode="auto">
          <a:xfrm>
            <a:off x="315912" y="5380037"/>
            <a:ext cx="5864225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lnSpc>
                <a:spcPct val="111000"/>
              </a:lnSpc>
              <a:buSzPct val="45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l-GR" sz="20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λ</a:t>
            </a:r>
            <a:r>
              <a:rPr lang="en-GB" sz="2000" dirty="0" smtClean="0">
                <a:solidFill>
                  <a:srgbClr val="FFFFFF"/>
                </a:solidFill>
                <a:cs typeface="Times New Roman" pitchFamily="18" charset="0"/>
              </a:rPr>
              <a:t> </a:t>
            </a:r>
            <a:r>
              <a:rPr lang="en-GB" sz="2000" dirty="0">
                <a:solidFill>
                  <a:srgbClr val="FFFFFF"/>
                </a:solidFill>
                <a:cs typeface="Times New Roman" pitchFamily="18" charset="0"/>
              </a:rPr>
              <a:t>is a distance, so its units are m, cm, </a:t>
            </a:r>
            <a:r>
              <a:rPr lang="en-GB" sz="2000" dirty="0" smtClean="0">
                <a:solidFill>
                  <a:srgbClr val="FFFFFF"/>
                </a:solidFill>
                <a:cs typeface="Times New Roman" pitchFamily="18" charset="0"/>
              </a:rPr>
              <a:t> </a:t>
            </a:r>
            <a:r>
              <a:rPr lang="en-GB" sz="2000" dirty="0">
                <a:solidFill>
                  <a:srgbClr val="FFFFFF"/>
                </a:solidFill>
                <a:cs typeface="Times New Roman" pitchFamily="18" charset="0"/>
              </a:rPr>
              <a:t>etc.</a:t>
            </a:r>
          </a:p>
          <a:p>
            <a:pPr eaLnBrk="1">
              <a:lnSpc>
                <a:spcPct val="102000"/>
              </a:lnSpc>
              <a:buSzPct val="45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2000" dirty="0">
              <a:solidFill>
                <a:srgbClr val="FFFFFF"/>
              </a:solidFill>
              <a:cs typeface="Times New Roman" pitchFamily="18" charset="0"/>
            </a:endParaRPr>
          </a:p>
          <a:p>
            <a:pPr eaLnBrk="1">
              <a:lnSpc>
                <a:spcPct val="102000"/>
              </a:lnSpc>
              <a:buSzPct val="45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 u="sng" dirty="0">
                <a:solidFill>
                  <a:srgbClr val="FFFFFF"/>
                </a:solidFill>
                <a:cs typeface="Times New Roman" pitchFamily="18" charset="0"/>
              </a:rPr>
              <a:t>Period</a:t>
            </a:r>
            <a:r>
              <a:rPr lang="en-GB" sz="2000" dirty="0">
                <a:solidFill>
                  <a:srgbClr val="FFFFFF"/>
                </a:solidFill>
                <a:cs typeface="Times New Roman" pitchFamily="18" charset="0"/>
              </a:rPr>
              <a:t> (T): </a:t>
            </a:r>
            <a:r>
              <a:rPr lang="en-GB" sz="2000" dirty="0" smtClean="0">
                <a:solidFill>
                  <a:srgbClr val="FFFFFF"/>
                </a:solidFill>
                <a:cs typeface="Times New Roman" pitchFamily="18" charset="0"/>
              </a:rPr>
              <a:t> time </a:t>
            </a:r>
            <a:r>
              <a:rPr lang="en-GB" sz="2000" dirty="0">
                <a:solidFill>
                  <a:srgbClr val="FFFFFF"/>
                </a:solidFill>
                <a:cs typeface="Times New Roman" pitchFamily="18" charset="0"/>
              </a:rPr>
              <a:t>between crest (or trough) passages</a:t>
            </a:r>
          </a:p>
          <a:p>
            <a:pPr eaLnBrk="1">
              <a:lnSpc>
                <a:spcPct val="102000"/>
              </a:lnSpc>
              <a:buSzPct val="45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2000" dirty="0">
              <a:solidFill>
                <a:srgbClr val="FFFFFF"/>
              </a:solidFill>
              <a:cs typeface="Times New Roman" pitchFamily="18" charset="0"/>
            </a:endParaRPr>
          </a:p>
          <a:p>
            <a:pPr eaLnBrk="1">
              <a:lnSpc>
                <a:spcPct val="102000"/>
              </a:lnSpc>
              <a:buSzPct val="45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 u="sng" dirty="0">
                <a:solidFill>
                  <a:srgbClr val="FFFFFF"/>
                </a:solidFill>
                <a:cs typeface="Times New Roman" pitchFamily="18" charset="0"/>
              </a:rPr>
              <a:t>Frequency</a:t>
            </a:r>
            <a:r>
              <a:rPr lang="en-GB" sz="2000" dirty="0">
                <a:solidFill>
                  <a:srgbClr val="FFFFFF"/>
                </a:solidFill>
                <a:cs typeface="Times New Roman" pitchFamily="18" charset="0"/>
              </a:rPr>
              <a:t> (</a:t>
            </a:r>
            <a:r>
              <a:rPr lang="el-GR" sz="2000" dirty="0">
                <a:solidFill>
                  <a:srgbClr val="FFFFFF"/>
                </a:solidFill>
                <a:cs typeface="Times New Roman" pitchFamily="18" charset="0"/>
              </a:rPr>
              <a:t>ν</a:t>
            </a:r>
            <a:r>
              <a:rPr lang="en-GB" sz="2000" dirty="0">
                <a:solidFill>
                  <a:srgbClr val="FFFFFF"/>
                </a:solidFill>
                <a:cs typeface="Times New Roman" pitchFamily="18" charset="0"/>
              </a:rPr>
              <a:t>): </a:t>
            </a:r>
            <a:r>
              <a:rPr lang="en-GB" sz="2000" dirty="0" smtClean="0">
                <a:solidFill>
                  <a:srgbClr val="FFFFFF"/>
                </a:solidFill>
                <a:cs typeface="Times New Roman" pitchFamily="18" charset="0"/>
              </a:rPr>
              <a:t> rate </a:t>
            </a:r>
            <a:r>
              <a:rPr lang="en-GB" sz="2000" dirty="0">
                <a:solidFill>
                  <a:srgbClr val="FFFFFF"/>
                </a:solidFill>
                <a:cs typeface="Times New Roman" pitchFamily="18" charset="0"/>
              </a:rPr>
              <a:t>of passage of crests (or troughs), </a:t>
            </a:r>
            <a:r>
              <a:rPr lang="en-GB" sz="2000" dirty="0" smtClean="0">
                <a:solidFill>
                  <a:srgbClr val="FFFFFF"/>
                </a:solidFill>
                <a:cs typeface="Times New Roman" pitchFamily="18" charset="0"/>
              </a:rPr>
              <a:t> </a:t>
            </a:r>
            <a:r>
              <a:rPr lang="el-GR" sz="20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ν</a:t>
            </a:r>
            <a:r>
              <a:rPr lang="en-GB" sz="2000" dirty="0" smtClean="0">
                <a:solidFill>
                  <a:srgbClr val="FFFFFF"/>
                </a:solidFill>
                <a:cs typeface="Times New Roman" pitchFamily="18" charset="0"/>
              </a:rPr>
              <a:t> </a:t>
            </a:r>
            <a:r>
              <a:rPr lang="en-GB" sz="2000" dirty="0">
                <a:solidFill>
                  <a:srgbClr val="FFFFFF"/>
                </a:solidFill>
                <a:cs typeface="Times New Roman" pitchFamily="18" charset="0"/>
              </a:rPr>
              <a:t>=  </a:t>
            </a:r>
          </a:p>
        </p:txBody>
      </p:sp>
      <p:sp>
        <p:nvSpPr>
          <p:cNvPr id="5138" name="Text Box 18"/>
          <p:cNvSpPr txBox="1">
            <a:spLocks noChangeArrowheads="1"/>
          </p:cNvSpPr>
          <p:nvPr/>
        </p:nvSpPr>
        <p:spPr bwMode="auto">
          <a:xfrm>
            <a:off x="7856538" y="5957888"/>
            <a:ext cx="18637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SzPct val="45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>
                <a:solidFill>
                  <a:srgbClr val="FFFF66"/>
                </a:solidFill>
                <a:cs typeface="Times New Roman" pitchFamily="18" charset="0"/>
              </a:rPr>
              <a:t>Also, v = </a:t>
            </a:r>
            <a:r>
              <a:rPr lang="el-GR">
                <a:solidFill>
                  <a:srgbClr val="FFFF66"/>
                </a:solidFill>
                <a:cs typeface="Times New Roman" pitchFamily="18" charset="0"/>
              </a:rPr>
              <a:t>λ</a:t>
            </a:r>
            <a:r>
              <a:rPr lang="el-GR">
                <a:solidFill>
                  <a:srgbClr val="FFFFFF"/>
                </a:solidFill>
                <a:cs typeface="Times New Roman" pitchFamily="18" charset="0"/>
              </a:rPr>
              <a:t> </a:t>
            </a:r>
            <a:r>
              <a:rPr lang="el-GR">
                <a:solidFill>
                  <a:srgbClr val="FFFF00"/>
                </a:solidFill>
                <a:cs typeface="Times New Roman" pitchFamily="18" charset="0"/>
              </a:rPr>
              <a:t>ν</a:t>
            </a:r>
            <a:endParaRPr lang="en-GB">
              <a:solidFill>
                <a:srgbClr val="FFFF00"/>
              </a:solidFill>
              <a:cs typeface="Times New Roman" pitchFamily="18" charset="0"/>
            </a:endParaRPr>
          </a:p>
        </p:txBody>
      </p:sp>
      <p:sp>
        <p:nvSpPr>
          <p:cNvPr id="5139" name="Text Box 19"/>
          <p:cNvSpPr txBox="1">
            <a:spLocks noChangeArrowheads="1"/>
          </p:cNvSpPr>
          <p:nvPr/>
        </p:nvSpPr>
        <p:spPr bwMode="auto">
          <a:xfrm>
            <a:off x="6226174" y="6451600"/>
            <a:ext cx="414338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1">
              <a:buSzPct val="45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>
                <a:solidFill>
                  <a:srgbClr val="FFFFFF"/>
                </a:solidFill>
                <a:cs typeface="Times New Roman" pitchFamily="18" charset="0"/>
              </a:rPr>
              <a:t>1</a:t>
            </a:r>
          </a:p>
          <a:p>
            <a:pPr algn="ctr" eaLnBrk="1">
              <a:buSzPct val="45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>
                <a:solidFill>
                  <a:srgbClr val="FFFFFF"/>
                </a:solidFill>
                <a:cs typeface="Times New Roman" pitchFamily="18" charset="0"/>
              </a:rPr>
              <a:t>T</a:t>
            </a:r>
          </a:p>
        </p:txBody>
      </p:sp>
      <p:sp>
        <p:nvSpPr>
          <p:cNvPr id="5140" name="Line 20"/>
          <p:cNvSpPr>
            <a:spLocks noChangeShapeType="1"/>
          </p:cNvSpPr>
          <p:nvPr/>
        </p:nvSpPr>
        <p:spPr bwMode="auto">
          <a:xfrm>
            <a:off x="6194424" y="6750049"/>
            <a:ext cx="446088" cy="1588"/>
          </a:xfrm>
          <a:prstGeom prst="line">
            <a:avLst/>
          </a:prstGeom>
          <a:noFill/>
          <a:ln w="936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0" name="Line 21"/>
          <p:cNvSpPr>
            <a:spLocks noChangeShapeType="1"/>
          </p:cNvSpPr>
          <p:nvPr/>
        </p:nvSpPr>
        <p:spPr bwMode="auto">
          <a:xfrm>
            <a:off x="149225" y="1101725"/>
            <a:ext cx="4783138" cy="1588"/>
          </a:xfrm>
          <a:prstGeom prst="line">
            <a:avLst/>
          </a:prstGeom>
          <a:noFill/>
          <a:ln w="936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42" name="Text Box 22"/>
          <p:cNvSpPr txBox="1">
            <a:spLocks noChangeArrowheads="1"/>
          </p:cNvSpPr>
          <p:nvPr/>
        </p:nvSpPr>
        <p:spPr bwMode="auto">
          <a:xfrm>
            <a:off x="1924050" y="6978650"/>
            <a:ext cx="3116262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 dirty="0">
                <a:solidFill>
                  <a:srgbClr val="FFFFFF"/>
                </a:solidFill>
              </a:rPr>
              <a:t>(units: Hertz or cycles/sec)</a:t>
            </a:r>
          </a:p>
        </p:txBody>
      </p:sp>
      <p:pic>
        <p:nvPicPr>
          <p:cNvPr id="5146" name="Picture 26" descr="508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85275" y="3398838"/>
            <a:ext cx="8953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96F1C1-4DB2-42BE-9DD3-8EB9C916A7C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7" grpId="0"/>
      <p:bldP spid="5138" grpId="0"/>
      <p:bldP spid="5139" grpId="0"/>
      <p:bldP spid="5140" grpId="0" animBg="1"/>
      <p:bldP spid="514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"/>
          <p:cNvSpPr txBox="1">
            <a:spLocks noChangeArrowheads="1"/>
          </p:cNvSpPr>
          <p:nvPr/>
        </p:nvSpPr>
        <p:spPr bwMode="auto">
          <a:xfrm>
            <a:off x="487363" y="1001713"/>
            <a:ext cx="8982075" cy="144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SzPct val="45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>
                <a:solidFill>
                  <a:srgbClr val="FFFFFF"/>
                </a:solidFill>
                <a:latin typeface="Times" pitchFamily="16" charset="0"/>
              </a:rPr>
              <a:t>1. </a:t>
            </a:r>
            <a:r>
              <a:rPr lang="en-GB" u="sng">
                <a:solidFill>
                  <a:srgbClr val="FFFFFF"/>
                </a:solidFill>
                <a:latin typeface="Times" pitchFamily="16" charset="0"/>
              </a:rPr>
              <a:t>Refraction</a:t>
            </a:r>
          </a:p>
          <a:p>
            <a:pPr eaLnBrk="1">
              <a:buSzPct val="45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u="sng">
              <a:solidFill>
                <a:srgbClr val="FFFFFF"/>
              </a:solidFill>
              <a:latin typeface="Times" pitchFamily="16" charset="0"/>
            </a:endParaRPr>
          </a:p>
          <a:p>
            <a:pPr eaLnBrk="1">
              <a:buSzPct val="45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>
                <a:solidFill>
                  <a:srgbClr val="FFFFFF"/>
                </a:solidFill>
                <a:latin typeface="Times" pitchFamily="16" charset="0"/>
              </a:rPr>
              <a:t>      Waves bend when they pass through material of different densities.</a:t>
            </a:r>
          </a:p>
        </p:txBody>
      </p:sp>
      <p:sp>
        <p:nvSpPr>
          <p:cNvPr id="20483" name="Line 2"/>
          <p:cNvSpPr>
            <a:spLocks noChangeShapeType="1"/>
          </p:cNvSpPr>
          <p:nvPr/>
        </p:nvSpPr>
        <p:spPr bwMode="auto">
          <a:xfrm>
            <a:off x="765175" y="3017838"/>
            <a:ext cx="7385050" cy="1587"/>
          </a:xfrm>
          <a:prstGeom prst="line">
            <a:avLst/>
          </a:prstGeom>
          <a:noFill/>
          <a:ln w="9360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84" name="Line 3"/>
          <p:cNvSpPr>
            <a:spLocks noChangeShapeType="1"/>
          </p:cNvSpPr>
          <p:nvPr/>
        </p:nvSpPr>
        <p:spPr bwMode="auto">
          <a:xfrm flipV="1">
            <a:off x="3082925" y="3038475"/>
            <a:ext cx="1588" cy="1116013"/>
          </a:xfrm>
          <a:prstGeom prst="line">
            <a:avLst/>
          </a:prstGeom>
          <a:noFill/>
          <a:ln w="36720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85" name="Line 4"/>
          <p:cNvSpPr>
            <a:spLocks noChangeShapeType="1"/>
          </p:cNvSpPr>
          <p:nvPr/>
        </p:nvSpPr>
        <p:spPr bwMode="auto">
          <a:xfrm flipH="1">
            <a:off x="3070225" y="4152900"/>
            <a:ext cx="2411413" cy="1588"/>
          </a:xfrm>
          <a:prstGeom prst="line">
            <a:avLst/>
          </a:prstGeom>
          <a:noFill/>
          <a:ln w="36720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86" name="Line 5"/>
          <p:cNvSpPr>
            <a:spLocks noChangeShapeType="1"/>
          </p:cNvSpPr>
          <p:nvPr/>
        </p:nvSpPr>
        <p:spPr bwMode="auto">
          <a:xfrm flipV="1">
            <a:off x="5486400" y="3024188"/>
            <a:ext cx="1588" cy="1116012"/>
          </a:xfrm>
          <a:prstGeom prst="line">
            <a:avLst/>
          </a:prstGeom>
          <a:noFill/>
          <a:ln w="36720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87" name="Freeform 6"/>
          <p:cNvSpPr>
            <a:spLocks noChangeArrowheads="1"/>
          </p:cNvSpPr>
          <p:nvPr/>
        </p:nvSpPr>
        <p:spPr bwMode="auto">
          <a:xfrm>
            <a:off x="3276600" y="3314700"/>
            <a:ext cx="841375" cy="190500"/>
          </a:xfrm>
          <a:custGeom>
            <a:avLst/>
            <a:gdLst>
              <a:gd name="T0" fmla="*/ 0 w 2338"/>
              <a:gd name="T1" fmla="*/ 388 h 530"/>
              <a:gd name="T2" fmla="*/ 947 w 2338"/>
              <a:gd name="T3" fmla="*/ 154 h 530"/>
              <a:gd name="T4" fmla="*/ 1895 w 2338"/>
              <a:gd name="T5" fmla="*/ 388 h 530"/>
              <a:gd name="T6" fmla="*/ 2242 w 2338"/>
              <a:gd name="T7" fmla="*/ 241 h 530"/>
              <a:gd name="T8" fmla="*/ 2337 w 2338"/>
              <a:gd name="T9" fmla="*/ 154 h 53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38"/>
              <a:gd name="T16" fmla="*/ 0 h 530"/>
              <a:gd name="T17" fmla="*/ 2338 w 2338"/>
              <a:gd name="T18" fmla="*/ 530 h 53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38" h="530">
                <a:moveTo>
                  <a:pt x="0" y="388"/>
                </a:moveTo>
                <a:cubicBezTo>
                  <a:pt x="162" y="0"/>
                  <a:pt x="630" y="20"/>
                  <a:pt x="947" y="154"/>
                </a:cubicBezTo>
                <a:cubicBezTo>
                  <a:pt x="1243" y="276"/>
                  <a:pt x="1548" y="529"/>
                  <a:pt x="1895" y="388"/>
                </a:cubicBezTo>
                <a:lnTo>
                  <a:pt x="2242" y="241"/>
                </a:lnTo>
                <a:lnTo>
                  <a:pt x="2337" y="154"/>
                </a:lnTo>
              </a:path>
            </a:pathLst>
          </a:custGeom>
          <a:noFill/>
          <a:ln w="9360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88" name="Freeform 7"/>
          <p:cNvSpPr>
            <a:spLocks noChangeArrowheads="1"/>
          </p:cNvSpPr>
          <p:nvPr/>
        </p:nvSpPr>
        <p:spPr bwMode="auto">
          <a:xfrm>
            <a:off x="4521200" y="3249613"/>
            <a:ext cx="601663" cy="119062"/>
          </a:xfrm>
          <a:custGeom>
            <a:avLst/>
            <a:gdLst>
              <a:gd name="T0" fmla="*/ 0 w 1672"/>
              <a:gd name="T1" fmla="*/ 303 h 331"/>
              <a:gd name="T2" fmla="*/ 946 w 1672"/>
              <a:gd name="T3" fmla="*/ 303 h 331"/>
              <a:gd name="T4" fmla="*/ 1261 w 1672"/>
              <a:gd name="T5" fmla="*/ 330 h 331"/>
              <a:gd name="T6" fmla="*/ 1577 w 1672"/>
              <a:gd name="T7" fmla="*/ 243 h 331"/>
              <a:gd name="T8" fmla="*/ 1671 w 1672"/>
              <a:gd name="T9" fmla="*/ 156 h 3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72"/>
              <a:gd name="T16" fmla="*/ 0 h 331"/>
              <a:gd name="T17" fmla="*/ 1672 w 1672"/>
              <a:gd name="T18" fmla="*/ 331 h 33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72" h="331">
                <a:moveTo>
                  <a:pt x="0" y="303"/>
                </a:moveTo>
                <a:cubicBezTo>
                  <a:pt x="275" y="0"/>
                  <a:pt x="639" y="251"/>
                  <a:pt x="946" y="303"/>
                </a:cubicBezTo>
                <a:lnTo>
                  <a:pt x="1261" y="330"/>
                </a:lnTo>
                <a:lnTo>
                  <a:pt x="1577" y="243"/>
                </a:lnTo>
                <a:lnTo>
                  <a:pt x="1671" y="156"/>
                </a:lnTo>
              </a:path>
            </a:pathLst>
          </a:custGeom>
          <a:noFill/>
          <a:ln w="9360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89" name="Freeform 8"/>
          <p:cNvSpPr>
            <a:spLocks noChangeArrowheads="1"/>
          </p:cNvSpPr>
          <p:nvPr/>
        </p:nvSpPr>
        <p:spPr bwMode="auto">
          <a:xfrm>
            <a:off x="4189413" y="3668713"/>
            <a:ext cx="841375" cy="190500"/>
          </a:xfrm>
          <a:custGeom>
            <a:avLst/>
            <a:gdLst>
              <a:gd name="T0" fmla="*/ 0 w 2338"/>
              <a:gd name="T1" fmla="*/ 388 h 530"/>
              <a:gd name="T2" fmla="*/ 948 w 2338"/>
              <a:gd name="T3" fmla="*/ 154 h 530"/>
              <a:gd name="T4" fmla="*/ 1895 w 2338"/>
              <a:gd name="T5" fmla="*/ 388 h 530"/>
              <a:gd name="T6" fmla="*/ 2242 w 2338"/>
              <a:gd name="T7" fmla="*/ 241 h 530"/>
              <a:gd name="T8" fmla="*/ 2337 w 2338"/>
              <a:gd name="T9" fmla="*/ 154 h 53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38"/>
              <a:gd name="T16" fmla="*/ 0 h 530"/>
              <a:gd name="T17" fmla="*/ 2338 w 2338"/>
              <a:gd name="T18" fmla="*/ 530 h 53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38" h="530">
                <a:moveTo>
                  <a:pt x="0" y="388"/>
                </a:moveTo>
                <a:cubicBezTo>
                  <a:pt x="162" y="0"/>
                  <a:pt x="629" y="20"/>
                  <a:pt x="948" y="154"/>
                </a:cubicBezTo>
                <a:cubicBezTo>
                  <a:pt x="1242" y="276"/>
                  <a:pt x="1549" y="529"/>
                  <a:pt x="1895" y="388"/>
                </a:cubicBezTo>
                <a:lnTo>
                  <a:pt x="2242" y="241"/>
                </a:lnTo>
                <a:lnTo>
                  <a:pt x="2337" y="154"/>
                </a:lnTo>
              </a:path>
            </a:pathLst>
          </a:custGeom>
          <a:noFill/>
          <a:ln w="9360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0" name="Line 9"/>
          <p:cNvSpPr>
            <a:spLocks noChangeShapeType="1"/>
          </p:cNvSpPr>
          <p:nvPr/>
        </p:nvSpPr>
        <p:spPr bwMode="auto">
          <a:xfrm flipV="1">
            <a:off x="4075113" y="3241675"/>
            <a:ext cx="252412" cy="709613"/>
          </a:xfrm>
          <a:prstGeom prst="line">
            <a:avLst/>
          </a:prstGeom>
          <a:noFill/>
          <a:ln w="1836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491" name="Line 10"/>
          <p:cNvSpPr>
            <a:spLocks noChangeShapeType="1"/>
          </p:cNvSpPr>
          <p:nvPr/>
        </p:nvSpPr>
        <p:spPr bwMode="auto">
          <a:xfrm flipH="1">
            <a:off x="4313238" y="3006725"/>
            <a:ext cx="106362" cy="257175"/>
          </a:xfrm>
          <a:prstGeom prst="line">
            <a:avLst/>
          </a:prstGeom>
          <a:noFill/>
          <a:ln w="1836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2" name="Line 11"/>
          <p:cNvSpPr>
            <a:spLocks noChangeShapeType="1"/>
          </p:cNvSpPr>
          <p:nvPr/>
        </p:nvSpPr>
        <p:spPr bwMode="auto">
          <a:xfrm flipV="1">
            <a:off x="4440238" y="2578100"/>
            <a:ext cx="525462" cy="403225"/>
          </a:xfrm>
          <a:prstGeom prst="line">
            <a:avLst/>
          </a:prstGeom>
          <a:noFill/>
          <a:ln w="1836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493" name="Line 12"/>
          <p:cNvSpPr>
            <a:spLocks noChangeShapeType="1"/>
          </p:cNvSpPr>
          <p:nvPr/>
        </p:nvSpPr>
        <p:spPr bwMode="auto">
          <a:xfrm flipH="1">
            <a:off x="4960938" y="2408238"/>
            <a:ext cx="223837" cy="168275"/>
          </a:xfrm>
          <a:prstGeom prst="line">
            <a:avLst/>
          </a:prstGeom>
          <a:noFill/>
          <a:ln w="1836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4" name="Text Box 13"/>
          <p:cNvSpPr txBox="1">
            <a:spLocks noChangeArrowheads="1"/>
          </p:cNvSpPr>
          <p:nvPr/>
        </p:nvSpPr>
        <p:spPr bwMode="auto">
          <a:xfrm>
            <a:off x="912813" y="3446463"/>
            <a:ext cx="1812925" cy="29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SzPct val="45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>
                <a:solidFill>
                  <a:srgbClr val="FFFFFF"/>
                </a:solidFill>
                <a:latin typeface="Times" pitchFamily="16" charset="0"/>
              </a:rPr>
              <a:t>swimming pool</a:t>
            </a:r>
          </a:p>
        </p:txBody>
      </p:sp>
      <p:sp>
        <p:nvSpPr>
          <p:cNvPr id="20495" name="Text Box 14"/>
          <p:cNvSpPr txBox="1">
            <a:spLocks noChangeArrowheads="1"/>
          </p:cNvSpPr>
          <p:nvPr/>
        </p:nvSpPr>
        <p:spPr bwMode="auto">
          <a:xfrm>
            <a:off x="6107113" y="2622550"/>
            <a:ext cx="533400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1">
              <a:buSzPct val="45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>
                <a:solidFill>
                  <a:srgbClr val="FFFFFF"/>
                </a:solidFill>
                <a:latin typeface="Times" pitchFamily="16" charset="0"/>
              </a:rPr>
              <a:t>air</a:t>
            </a:r>
          </a:p>
        </p:txBody>
      </p:sp>
      <p:sp>
        <p:nvSpPr>
          <p:cNvPr id="20496" name="Text Box 15"/>
          <p:cNvSpPr txBox="1">
            <a:spLocks noChangeArrowheads="1"/>
          </p:cNvSpPr>
          <p:nvPr/>
        </p:nvSpPr>
        <p:spPr bwMode="auto">
          <a:xfrm>
            <a:off x="6073775" y="3092450"/>
            <a:ext cx="70485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1">
              <a:buSzPct val="45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>
                <a:solidFill>
                  <a:srgbClr val="FFFFFF"/>
                </a:solidFill>
                <a:latin typeface="Times" pitchFamily="16" charset="0"/>
              </a:rPr>
              <a:t>water</a:t>
            </a:r>
          </a:p>
        </p:txBody>
      </p:sp>
      <p:sp>
        <p:nvSpPr>
          <p:cNvPr id="20497" name="Text Box 16"/>
          <p:cNvSpPr txBox="1">
            <a:spLocks noChangeArrowheads="1"/>
          </p:cNvSpPr>
          <p:nvPr/>
        </p:nvSpPr>
        <p:spPr bwMode="auto">
          <a:xfrm>
            <a:off x="901700" y="5480050"/>
            <a:ext cx="1812925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SzPct val="45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>
                <a:solidFill>
                  <a:srgbClr val="FFFFFF"/>
                </a:solidFill>
                <a:latin typeface="Times" pitchFamily="16" charset="0"/>
              </a:rPr>
              <a:t>prism</a:t>
            </a:r>
          </a:p>
        </p:txBody>
      </p:sp>
      <p:sp>
        <p:nvSpPr>
          <p:cNvPr id="20498" name="Line 17"/>
          <p:cNvSpPr>
            <a:spLocks noChangeShapeType="1"/>
          </p:cNvSpPr>
          <p:nvPr/>
        </p:nvSpPr>
        <p:spPr bwMode="auto">
          <a:xfrm flipV="1">
            <a:off x="3619500" y="5327650"/>
            <a:ext cx="673100" cy="892175"/>
          </a:xfrm>
          <a:prstGeom prst="line">
            <a:avLst/>
          </a:prstGeom>
          <a:noFill/>
          <a:ln w="3672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9" name="Line 18"/>
          <p:cNvSpPr>
            <a:spLocks noChangeShapeType="1"/>
          </p:cNvSpPr>
          <p:nvPr/>
        </p:nvSpPr>
        <p:spPr bwMode="auto">
          <a:xfrm>
            <a:off x="3619500" y="6207125"/>
            <a:ext cx="1425575" cy="1588"/>
          </a:xfrm>
          <a:prstGeom prst="line">
            <a:avLst/>
          </a:prstGeom>
          <a:noFill/>
          <a:ln w="1836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0" name="Line 19"/>
          <p:cNvSpPr>
            <a:spLocks noChangeShapeType="1"/>
          </p:cNvSpPr>
          <p:nvPr/>
        </p:nvSpPr>
        <p:spPr bwMode="auto">
          <a:xfrm>
            <a:off x="4327525" y="5297488"/>
            <a:ext cx="730250" cy="877887"/>
          </a:xfrm>
          <a:prstGeom prst="line">
            <a:avLst/>
          </a:prstGeom>
          <a:noFill/>
          <a:ln w="3672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1" name="Line 20"/>
          <p:cNvSpPr>
            <a:spLocks noChangeShapeType="1"/>
          </p:cNvSpPr>
          <p:nvPr/>
        </p:nvSpPr>
        <p:spPr bwMode="auto">
          <a:xfrm>
            <a:off x="4643438" y="5629275"/>
            <a:ext cx="665162" cy="117475"/>
          </a:xfrm>
          <a:prstGeom prst="line">
            <a:avLst/>
          </a:prstGeom>
          <a:noFill/>
          <a:ln w="1836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502" name="Line 21"/>
          <p:cNvSpPr>
            <a:spLocks noChangeShapeType="1"/>
          </p:cNvSpPr>
          <p:nvPr/>
        </p:nvSpPr>
        <p:spPr bwMode="auto">
          <a:xfrm flipV="1">
            <a:off x="4064000" y="5616575"/>
            <a:ext cx="365125" cy="25400"/>
          </a:xfrm>
          <a:prstGeom prst="line">
            <a:avLst/>
          </a:prstGeom>
          <a:noFill/>
          <a:ln w="1836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503" name="Line 22"/>
          <p:cNvSpPr>
            <a:spLocks noChangeShapeType="1"/>
          </p:cNvSpPr>
          <p:nvPr/>
        </p:nvSpPr>
        <p:spPr bwMode="auto">
          <a:xfrm flipV="1">
            <a:off x="3082925" y="5718175"/>
            <a:ext cx="649288" cy="201613"/>
          </a:xfrm>
          <a:prstGeom prst="line">
            <a:avLst/>
          </a:prstGeom>
          <a:noFill/>
          <a:ln w="1836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504" name="Line 23"/>
          <p:cNvSpPr>
            <a:spLocks noChangeShapeType="1"/>
          </p:cNvSpPr>
          <p:nvPr/>
        </p:nvSpPr>
        <p:spPr bwMode="auto">
          <a:xfrm flipH="1" flipV="1">
            <a:off x="5321300" y="5749925"/>
            <a:ext cx="354013" cy="73025"/>
          </a:xfrm>
          <a:prstGeom prst="line">
            <a:avLst/>
          </a:prstGeom>
          <a:noFill/>
          <a:ln w="1836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5" name="Line 24"/>
          <p:cNvSpPr>
            <a:spLocks noChangeShapeType="1"/>
          </p:cNvSpPr>
          <p:nvPr/>
        </p:nvSpPr>
        <p:spPr bwMode="auto">
          <a:xfrm flipH="1">
            <a:off x="4383088" y="5626100"/>
            <a:ext cx="227012" cy="3175"/>
          </a:xfrm>
          <a:prstGeom prst="line">
            <a:avLst/>
          </a:prstGeom>
          <a:noFill/>
          <a:ln w="1836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6" name="Line 25"/>
          <p:cNvSpPr>
            <a:spLocks noChangeShapeType="1"/>
          </p:cNvSpPr>
          <p:nvPr/>
        </p:nvSpPr>
        <p:spPr bwMode="auto">
          <a:xfrm flipH="1">
            <a:off x="3735388" y="5640388"/>
            <a:ext cx="307975" cy="90487"/>
          </a:xfrm>
          <a:prstGeom prst="line">
            <a:avLst/>
          </a:prstGeom>
          <a:noFill/>
          <a:ln w="1836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7" name="Text Box 26"/>
          <p:cNvSpPr txBox="1">
            <a:spLocks noChangeArrowheads="1"/>
          </p:cNvSpPr>
          <p:nvPr/>
        </p:nvSpPr>
        <p:spPr bwMode="auto">
          <a:xfrm>
            <a:off x="5205413" y="5897563"/>
            <a:ext cx="533400" cy="29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1">
              <a:buSzPct val="45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>
                <a:solidFill>
                  <a:srgbClr val="FFFFFF"/>
                </a:solidFill>
                <a:latin typeface="Times" pitchFamily="16" charset="0"/>
              </a:rPr>
              <a:t>air</a:t>
            </a:r>
          </a:p>
        </p:txBody>
      </p:sp>
      <p:sp>
        <p:nvSpPr>
          <p:cNvPr id="20508" name="Text Box 27"/>
          <p:cNvSpPr txBox="1">
            <a:spLocks noChangeArrowheads="1"/>
          </p:cNvSpPr>
          <p:nvPr/>
        </p:nvSpPr>
        <p:spPr bwMode="auto">
          <a:xfrm>
            <a:off x="2979738" y="5972175"/>
            <a:ext cx="533400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1">
              <a:buSzPct val="45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>
                <a:solidFill>
                  <a:srgbClr val="FFFFFF"/>
                </a:solidFill>
                <a:latin typeface="Times" pitchFamily="16" charset="0"/>
              </a:rPr>
              <a:t>air</a:t>
            </a:r>
          </a:p>
        </p:txBody>
      </p:sp>
      <p:sp>
        <p:nvSpPr>
          <p:cNvPr id="20509" name="Text Box 28"/>
          <p:cNvSpPr txBox="1">
            <a:spLocks noChangeArrowheads="1"/>
          </p:cNvSpPr>
          <p:nvPr/>
        </p:nvSpPr>
        <p:spPr bwMode="auto">
          <a:xfrm>
            <a:off x="3984625" y="5800725"/>
            <a:ext cx="70485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1">
              <a:buSzPct val="45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>
                <a:solidFill>
                  <a:srgbClr val="FFFFFF"/>
                </a:solidFill>
                <a:latin typeface="Times" pitchFamily="16" charset="0"/>
              </a:rPr>
              <a:t>glass</a:t>
            </a:r>
          </a:p>
        </p:txBody>
      </p:sp>
      <p:sp>
        <p:nvSpPr>
          <p:cNvPr id="20510" name="Text Box 29"/>
          <p:cNvSpPr txBox="1">
            <a:spLocks noChangeArrowheads="1"/>
          </p:cNvSpPr>
          <p:nvPr/>
        </p:nvSpPr>
        <p:spPr bwMode="auto">
          <a:xfrm>
            <a:off x="2900363" y="438150"/>
            <a:ext cx="3889375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1">
              <a:buSzPct val="45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u="sng">
                <a:solidFill>
                  <a:srgbClr val="FFFF66"/>
                </a:solidFill>
                <a:latin typeface="Times" pitchFamily="16" charset="0"/>
              </a:rPr>
              <a:t>Things that waves do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96F1C1-4DB2-42BE-9DD3-8EB9C916A7CB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1"/>
          <p:cNvSpPr txBox="1">
            <a:spLocks noChangeArrowheads="1"/>
          </p:cNvSpPr>
          <p:nvPr/>
        </p:nvSpPr>
        <p:spPr bwMode="auto">
          <a:xfrm>
            <a:off x="547688" y="1273175"/>
            <a:ext cx="9209087" cy="144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SzPct val="45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>
                <a:solidFill>
                  <a:srgbClr val="FFFFFF"/>
                </a:solidFill>
                <a:latin typeface="Times" pitchFamily="16" charset="0"/>
              </a:rPr>
              <a:t>2. </a:t>
            </a:r>
            <a:r>
              <a:rPr lang="en-GB" u="sng">
                <a:solidFill>
                  <a:srgbClr val="FFFFFF"/>
                </a:solidFill>
                <a:latin typeface="Times" pitchFamily="16" charset="0"/>
              </a:rPr>
              <a:t>Diffraction</a:t>
            </a:r>
          </a:p>
          <a:p>
            <a:pPr eaLnBrk="1">
              <a:buSzPct val="45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u="sng">
              <a:solidFill>
                <a:srgbClr val="FFFFFF"/>
              </a:solidFill>
              <a:latin typeface="Times" pitchFamily="16" charset="0"/>
            </a:endParaRPr>
          </a:p>
          <a:p>
            <a:pPr eaLnBrk="1">
              <a:buSzPct val="45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>
                <a:solidFill>
                  <a:srgbClr val="FFFFFF"/>
                </a:solidFill>
                <a:latin typeface="Times" pitchFamily="16" charset="0"/>
              </a:rPr>
              <a:t>         Waves bend when they go through a narrow gap or around a corner.</a:t>
            </a:r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57538" y="3232150"/>
            <a:ext cx="3733800" cy="332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AutoShape 3"/>
          <p:cNvSpPr>
            <a:spLocks noChangeArrowheads="1"/>
          </p:cNvSpPr>
          <p:nvPr/>
        </p:nvSpPr>
        <p:spPr bwMode="auto">
          <a:xfrm>
            <a:off x="5959475" y="3286125"/>
            <a:ext cx="887413" cy="307975"/>
          </a:xfrm>
          <a:prstGeom prst="roundRect">
            <a:avLst>
              <a:gd name="adj" fmla="val 514"/>
            </a:avLst>
          </a:prstGeom>
          <a:solidFill>
            <a:srgbClr val="FFFFFF"/>
          </a:solidFill>
          <a:ln w="936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96F1C1-4DB2-42BE-9DD3-8EB9C916A7CB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"/>
          <p:cNvSpPr txBox="1">
            <a:spLocks noChangeArrowheads="1"/>
          </p:cNvSpPr>
          <p:nvPr/>
        </p:nvSpPr>
        <p:spPr bwMode="auto">
          <a:xfrm>
            <a:off x="2170113" y="428625"/>
            <a:ext cx="5659437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1">
              <a:buSzPct val="43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800">
                <a:solidFill>
                  <a:srgbClr val="FFFF66"/>
                </a:solidFill>
                <a:cs typeface="Times New Roman" pitchFamily="18" charset="0"/>
              </a:rPr>
              <a:t>The Doppler Effect</a:t>
            </a:r>
          </a:p>
        </p:txBody>
      </p:sp>
      <p:sp>
        <p:nvSpPr>
          <p:cNvPr id="15363" name="Text Box 2"/>
          <p:cNvSpPr txBox="1">
            <a:spLocks noChangeArrowheads="1"/>
          </p:cNvSpPr>
          <p:nvPr/>
        </p:nvSpPr>
        <p:spPr bwMode="auto">
          <a:xfrm>
            <a:off x="1152525" y="1092200"/>
            <a:ext cx="78057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1">
              <a:buSzPct val="45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>
                <a:solidFill>
                  <a:srgbClr val="FFFFFF"/>
                </a:solidFill>
                <a:cs typeface="Times New Roman" pitchFamily="18" charset="0"/>
              </a:rPr>
              <a:t>Applies to all kinds of waves, not just radiation.</a:t>
            </a:r>
          </a:p>
        </p:txBody>
      </p:sp>
      <p:grpSp>
        <p:nvGrpSpPr>
          <p:cNvPr id="2" name="Group 80"/>
          <p:cNvGrpSpPr>
            <a:grpSpLocks/>
          </p:cNvGrpSpPr>
          <p:nvPr/>
        </p:nvGrpSpPr>
        <p:grpSpPr bwMode="auto">
          <a:xfrm>
            <a:off x="557213" y="2162175"/>
            <a:ext cx="7694612" cy="1658938"/>
            <a:chOff x="351" y="1362"/>
            <a:chExt cx="4847" cy="1045"/>
          </a:xfrm>
        </p:grpSpPr>
        <p:sp>
          <p:nvSpPr>
            <p:cNvPr id="15417" name="Freeform 3"/>
            <p:cNvSpPr>
              <a:spLocks noChangeArrowheads="1"/>
            </p:cNvSpPr>
            <p:nvPr/>
          </p:nvSpPr>
          <p:spPr bwMode="auto">
            <a:xfrm>
              <a:off x="374" y="1611"/>
              <a:ext cx="188" cy="52"/>
            </a:xfrm>
            <a:custGeom>
              <a:avLst/>
              <a:gdLst>
                <a:gd name="T0" fmla="*/ 0 w 830"/>
                <a:gd name="T1" fmla="*/ 229 h 230"/>
                <a:gd name="T2" fmla="*/ 413 w 830"/>
                <a:gd name="T3" fmla="*/ 183 h 230"/>
                <a:gd name="T4" fmla="*/ 819 w 830"/>
                <a:gd name="T5" fmla="*/ 0 h 230"/>
                <a:gd name="T6" fmla="*/ 0 60000 65536"/>
                <a:gd name="T7" fmla="*/ 0 60000 65536"/>
                <a:gd name="T8" fmla="*/ 0 60000 65536"/>
                <a:gd name="T9" fmla="*/ 0 w 830"/>
                <a:gd name="T10" fmla="*/ 0 h 230"/>
                <a:gd name="T11" fmla="*/ 830 w 830"/>
                <a:gd name="T12" fmla="*/ 230 h 23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30" h="230">
                  <a:moveTo>
                    <a:pt x="0" y="229"/>
                  </a:moveTo>
                  <a:lnTo>
                    <a:pt x="413" y="183"/>
                  </a:lnTo>
                  <a:cubicBezTo>
                    <a:pt x="829" y="136"/>
                    <a:pt x="819" y="0"/>
                    <a:pt x="819" y="0"/>
                  </a:cubicBezTo>
                </a:path>
              </a:pathLst>
            </a:custGeom>
            <a:noFill/>
            <a:ln w="936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Times New Roman" pitchFamily="18" charset="0"/>
              </a:endParaRPr>
            </a:p>
          </p:txBody>
        </p:sp>
        <p:sp>
          <p:nvSpPr>
            <p:cNvPr id="15418" name="Freeform 4"/>
            <p:cNvSpPr>
              <a:spLocks noChangeArrowheads="1"/>
            </p:cNvSpPr>
            <p:nvPr/>
          </p:nvSpPr>
          <p:spPr bwMode="auto">
            <a:xfrm>
              <a:off x="381" y="1753"/>
              <a:ext cx="202" cy="86"/>
            </a:xfrm>
            <a:custGeom>
              <a:avLst/>
              <a:gdLst>
                <a:gd name="T0" fmla="*/ 0 w 892"/>
                <a:gd name="T1" fmla="*/ 0 h 380"/>
                <a:gd name="T2" fmla="*/ 445 w 892"/>
                <a:gd name="T3" fmla="*/ 76 h 380"/>
                <a:gd name="T4" fmla="*/ 880 w 892"/>
                <a:gd name="T5" fmla="*/ 379 h 380"/>
                <a:gd name="T6" fmla="*/ 0 60000 65536"/>
                <a:gd name="T7" fmla="*/ 0 60000 65536"/>
                <a:gd name="T8" fmla="*/ 0 60000 65536"/>
                <a:gd name="T9" fmla="*/ 0 w 892"/>
                <a:gd name="T10" fmla="*/ 0 h 380"/>
                <a:gd name="T11" fmla="*/ 892 w 892"/>
                <a:gd name="T12" fmla="*/ 380 h 3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92" h="380">
                  <a:moveTo>
                    <a:pt x="0" y="0"/>
                  </a:moveTo>
                  <a:lnTo>
                    <a:pt x="445" y="76"/>
                  </a:lnTo>
                  <a:cubicBezTo>
                    <a:pt x="891" y="152"/>
                    <a:pt x="880" y="379"/>
                    <a:pt x="880" y="379"/>
                  </a:cubicBezTo>
                </a:path>
              </a:pathLst>
            </a:custGeom>
            <a:noFill/>
            <a:ln w="936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Times New Roman" pitchFamily="18" charset="0"/>
              </a:endParaRPr>
            </a:p>
          </p:txBody>
        </p:sp>
        <p:sp>
          <p:nvSpPr>
            <p:cNvPr id="15419" name="Line 5"/>
            <p:cNvSpPr>
              <a:spLocks noChangeShapeType="1"/>
            </p:cNvSpPr>
            <p:nvPr/>
          </p:nvSpPr>
          <p:spPr bwMode="auto">
            <a:xfrm flipV="1">
              <a:off x="360" y="1644"/>
              <a:ext cx="1" cy="144"/>
            </a:xfrm>
            <a:prstGeom prst="line">
              <a:avLst/>
            </a:prstGeom>
            <a:noFill/>
            <a:ln w="936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20" name="Line 6"/>
            <p:cNvSpPr>
              <a:spLocks noChangeShapeType="1"/>
            </p:cNvSpPr>
            <p:nvPr/>
          </p:nvSpPr>
          <p:spPr bwMode="auto">
            <a:xfrm flipV="1">
              <a:off x="575" y="1583"/>
              <a:ext cx="1" cy="231"/>
            </a:xfrm>
            <a:prstGeom prst="line">
              <a:avLst/>
            </a:prstGeom>
            <a:noFill/>
            <a:ln w="936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21" name="Line 7"/>
            <p:cNvSpPr>
              <a:spLocks noChangeShapeType="1"/>
            </p:cNvSpPr>
            <p:nvPr/>
          </p:nvSpPr>
          <p:spPr bwMode="auto">
            <a:xfrm>
              <a:off x="468" y="1780"/>
              <a:ext cx="1" cy="283"/>
            </a:xfrm>
            <a:prstGeom prst="line">
              <a:avLst/>
            </a:prstGeom>
            <a:noFill/>
            <a:ln w="936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22" name="Line 8"/>
            <p:cNvSpPr>
              <a:spLocks noChangeShapeType="1"/>
            </p:cNvSpPr>
            <p:nvPr/>
          </p:nvSpPr>
          <p:spPr bwMode="auto">
            <a:xfrm flipH="1">
              <a:off x="351" y="2070"/>
              <a:ext cx="204" cy="1"/>
            </a:xfrm>
            <a:prstGeom prst="line">
              <a:avLst/>
            </a:prstGeom>
            <a:noFill/>
            <a:ln w="936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23" name="Line 9"/>
            <p:cNvSpPr>
              <a:spLocks noChangeShapeType="1"/>
            </p:cNvSpPr>
            <p:nvPr/>
          </p:nvSpPr>
          <p:spPr bwMode="auto">
            <a:xfrm flipV="1">
              <a:off x="654" y="1523"/>
              <a:ext cx="144" cy="82"/>
            </a:xfrm>
            <a:prstGeom prst="line">
              <a:avLst/>
            </a:prstGeom>
            <a:noFill/>
            <a:ln w="936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24" name="Line 10"/>
            <p:cNvSpPr>
              <a:spLocks noChangeShapeType="1"/>
            </p:cNvSpPr>
            <p:nvPr/>
          </p:nvSpPr>
          <p:spPr bwMode="auto">
            <a:xfrm>
              <a:off x="654" y="1699"/>
              <a:ext cx="166" cy="1"/>
            </a:xfrm>
            <a:prstGeom prst="line">
              <a:avLst/>
            </a:prstGeom>
            <a:noFill/>
            <a:ln w="936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25" name="Line 11"/>
            <p:cNvSpPr>
              <a:spLocks noChangeShapeType="1"/>
            </p:cNvSpPr>
            <p:nvPr/>
          </p:nvSpPr>
          <p:spPr bwMode="auto">
            <a:xfrm>
              <a:off x="654" y="1800"/>
              <a:ext cx="173" cy="54"/>
            </a:xfrm>
            <a:prstGeom prst="line">
              <a:avLst/>
            </a:prstGeom>
            <a:noFill/>
            <a:ln w="936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26" name="Freeform 12"/>
            <p:cNvSpPr>
              <a:spLocks noChangeArrowheads="1"/>
            </p:cNvSpPr>
            <p:nvPr/>
          </p:nvSpPr>
          <p:spPr bwMode="auto">
            <a:xfrm>
              <a:off x="1553" y="1362"/>
              <a:ext cx="494" cy="456"/>
            </a:xfrm>
            <a:custGeom>
              <a:avLst/>
              <a:gdLst>
                <a:gd name="T0" fmla="*/ 0 w 2180"/>
                <a:gd name="T1" fmla="*/ 1938 h 2012"/>
                <a:gd name="T2" fmla="*/ 2179 w 2180"/>
                <a:gd name="T3" fmla="*/ 2011 h 2012"/>
                <a:gd name="T4" fmla="*/ 0 60000 65536"/>
                <a:gd name="T5" fmla="*/ 0 60000 65536"/>
                <a:gd name="T6" fmla="*/ 0 w 2180"/>
                <a:gd name="T7" fmla="*/ 0 h 2012"/>
                <a:gd name="T8" fmla="*/ 2180 w 2180"/>
                <a:gd name="T9" fmla="*/ 2012 h 201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180" h="2012">
                  <a:moveTo>
                    <a:pt x="0" y="1938"/>
                  </a:moveTo>
                  <a:cubicBezTo>
                    <a:pt x="1234" y="0"/>
                    <a:pt x="2179" y="2011"/>
                    <a:pt x="2179" y="2011"/>
                  </a:cubicBezTo>
                </a:path>
              </a:pathLst>
            </a:custGeom>
            <a:noFill/>
            <a:ln w="936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Times New Roman" pitchFamily="18" charset="0"/>
              </a:endParaRPr>
            </a:p>
          </p:txBody>
        </p:sp>
        <p:sp>
          <p:nvSpPr>
            <p:cNvPr id="15427" name="Freeform 13"/>
            <p:cNvSpPr>
              <a:spLocks noChangeArrowheads="1"/>
            </p:cNvSpPr>
            <p:nvPr/>
          </p:nvSpPr>
          <p:spPr bwMode="auto">
            <a:xfrm>
              <a:off x="2053" y="1829"/>
              <a:ext cx="494" cy="461"/>
            </a:xfrm>
            <a:custGeom>
              <a:avLst/>
              <a:gdLst>
                <a:gd name="T0" fmla="*/ 2179 w 2180"/>
                <a:gd name="T1" fmla="*/ 120 h 2034"/>
                <a:gd name="T2" fmla="*/ 0 w 2180"/>
                <a:gd name="T3" fmla="*/ 0 h 2034"/>
                <a:gd name="T4" fmla="*/ 0 60000 65536"/>
                <a:gd name="T5" fmla="*/ 0 60000 65536"/>
                <a:gd name="T6" fmla="*/ 0 w 2180"/>
                <a:gd name="T7" fmla="*/ 0 h 2034"/>
                <a:gd name="T8" fmla="*/ 2180 w 2180"/>
                <a:gd name="T9" fmla="*/ 2034 h 203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180" h="2034">
                  <a:moveTo>
                    <a:pt x="2179" y="120"/>
                  </a:moveTo>
                  <a:cubicBezTo>
                    <a:pt x="900" y="2033"/>
                    <a:pt x="0" y="0"/>
                    <a:pt x="0" y="0"/>
                  </a:cubicBezTo>
                </a:path>
              </a:pathLst>
            </a:custGeom>
            <a:noFill/>
            <a:ln w="936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Times New Roman" pitchFamily="18" charset="0"/>
              </a:endParaRPr>
            </a:p>
          </p:txBody>
        </p:sp>
        <p:sp>
          <p:nvSpPr>
            <p:cNvPr id="15428" name="Freeform 14"/>
            <p:cNvSpPr>
              <a:spLocks noChangeArrowheads="1"/>
            </p:cNvSpPr>
            <p:nvPr/>
          </p:nvSpPr>
          <p:spPr bwMode="auto">
            <a:xfrm>
              <a:off x="2546" y="1403"/>
              <a:ext cx="494" cy="456"/>
            </a:xfrm>
            <a:custGeom>
              <a:avLst/>
              <a:gdLst>
                <a:gd name="T0" fmla="*/ 0 w 2180"/>
                <a:gd name="T1" fmla="*/ 1938 h 2012"/>
                <a:gd name="T2" fmla="*/ 2179 w 2180"/>
                <a:gd name="T3" fmla="*/ 2011 h 2012"/>
                <a:gd name="T4" fmla="*/ 0 60000 65536"/>
                <a:gd name="T5" fmla="*/ 0 60000 65536"/>
                <a:gd name="T6" fmla="*/ 0 w 2180"/>
                <a:gd name="T7" fmla="*/ 0 h 2012"/>
                <a:gd name="T8" fmla="*/ 2180 w 2180"/>
                <a:gd name="T9" fmla="*/ 2012 h 201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180" h="2012">
                  <a:moveTo>
                    <a:pt x="0" y="1938"/>
                  </a:moveTo>
                  <a:cubicBezTo>
                    <a:pt x="1234" y="0"/>
                    <a:pt x="2179" y="2011"/>
                    <a:pt x="2179" y="2011"/>
                  </a:cubicBezTo>
                </a:path>
              </a:pathLst>
            </a:custGeom>
            <a:noFill/>
            <a:ln w="936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Times New Roman" pitchFamily="18" charset="0"/>
              </a:endParaRPr>
            </a:p>
          </p:txBody>
        </p:sp>
        <p:sp>
          <p:nvSpPr>
            <p:cNvPr id="15429" name="Freeform 15"/>
            <p:cNvSpPr>
              <a:spLocks noChangeArrowheads="1"/>
            </p:cNvSpPr>
            <p:nvPr/>
          </p:nvSpPr>
          <p:spPr bwMode="auto">
            <a:xfrm>
              <a:off x="3045" y="1856"/>
              <a:ext cx="494" cy="461"/>
            </a:xfrm>
            <a:custGeom>
              <a:avLst/>
              <a:gdLst>
                <a:gd name="T0" fmla="*/ 2178 w 2179"/>
                <a:gd name="T1" fmla="*/ 120 h 2034"/>
                <a:gd name="T2" fmla="*/ 0 w 2179"/>
                <a:gd name="T3" fmla="*/ 0 h 2034"/>
                <a:gd name="T4" fmla="*/ 0 60000 65536"/>
                <a:gd name="T5" fmla="*/ 0 60000 65536"/>
                <a:gd name="T6" fmla="*/ 0 w 2179"/>
                <a:gd name="T7" fmla="*/ 0 h 2034"/>
                <a:gd name="T8" fmla="*/ 2179 w 2179"/>
                <a:gd name="T9" fmla="*/ 2034 h 203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179" h="2034">
                  <a:moveTo>
                    <a:pt x="2178" y="120"/>
                  </a:moveTo>
                  <a:cubicBezTo>
                    <a:pt x="900" y="2033"/>
                    <a:pt x="0" y="0"/>
                    <a:pt x="0" y="0"/>
                  </a:cubicBezTo>
                </a:path>
              </a:pathLst>
            </a:custGeom>
            <a:noFill/>
            <a:ln w="936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Times New Roman" pitchFamily="18" charset="0"/>
              </a:endParaRPr>
            </a:p>
          </p:txBody>
        </p:sp>
        <p:sp>
          <p:nvSpPr>
            <p:cNvPr id="15430" name="Freeform 16"/>
            <p:cNvSpPr>
              <a:spLocks noChangeArrowheads="1"/>
            </p:cNvSpPr>
            <p:nvPr/>
          </p:nvSpPr>
          <p:spPr bwMode="auto">
            <a:xfrm>
              <a:off x="3538" y="1436"/>
              <a:ext cx="494" cy="456"/>
            </a:xfrm>
            <a:custGeom>
              <a:avLst/>
              <a:gdLst>
                <a:gd name="T0" fmla="*/ 0 w 2179"/>
                <a:gd name="T1" fmla="*/ 1938 h 2012"/>
                <a:gd name="T2" fmla="*/ 2178 w 2179"/>
                <a:gd name="T3" fmla="*/ 2011 h 2012"/>
                <a:gd name="T4" fmla="*/ 0 60000 65536"/>
                <a:gd name="T5" fmla="*/ 0 60000 65536"/>
                <a:gd name="T6" fmla="*/ 0 w 2179"/>
                <a:gd name="T7" fmla="*/ 0 h 2012"/>
                <a:gd name="T8" fmla="*/ 2179 w 2179"/>
                <a:gd name="T9" fmla="*/ 2012 h 201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179" h="2012">
                  <a:moveTo>
                    <a:pt x="0" y="1938"/>
                  </a:moveTo>
                  <a:cubicBezTo>
                    <a:pt x="1234" y="0"/>
                    <a:pt x="2178" y="2011"/>
                    <a:pt x="2178" y="2011"/>
                  </a:cubicBezTo>
                </a:path>
              </a:pathLst>
            </a:custGeom>
            <a:noFill/>
            <a:ln w="936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Times New Roman" pitchFamily="18" charset="0"/>
              </a:endParaRPr>
            </a:p>
          </p:txBody>
        </p:sp>
        <p:sp>
          <p:nvSpPr>
            <p:cNvPr id="15431" name="Line 17"/>
            <p:cNvSpPr>
              <a:spLocks noChangeShapeType="1"/>
            </p:cNvSpPr>
            <p:nvPr/>
          </p:nvSpPr>
          <p:spPr bwMode="auto">
            <a:xfrm>
              <a:off x="4897" y="1699"/>
              <a:ext cx="1" cy="236"/>
            </a:xfrm>
            <a:prstGeom prst="line">
              <a:avLst/>
            </a:prstGeom>
            <a:noFill/>
            <a:ln w="936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32" name="Line 18"/>
            <p:cNvSpPr>
              <a:spLocks noChangeShapeType="1"/>
            </p:cNvSpPr>
            <p:nvPr/>
          </p:nvSpPr>
          <p:spPr bwMode="auto">
            <a:xfrm flipV="1">
              <a:off x="4775" y="1759"/>
              <a:ext cx="237" cy="29"/>
            </a:xfrm>
            <a:prstGeom prst="line">
              <a:avLst/>
            </a:prstGeom>
            <a:noFill/>
            <a:ln w="936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33" name="Line 19"/>
            <p:cNvSpPr>
              <a:spLocks noChangeShapeType="1"/>
            </p:cNvSpPr>
            <p:nvPr/>
          </p:nvSpPr>
          <p:spPr bwMode="auto">
            <a:xfrm>
              <a:off x="4904" y="1935"/>
              <a:ext cx="108" cy="114"/>
            </a:xfrm>
            <a:prstGeom prst="line">
              <a:avLst/>
            </a:prstGeom>
            <a:noFill/>
            <a:ln w="936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34" name="Line 20"/>
            <p:cNvSpPr>
              <a:spLocks noChangeShapeType="1"/>
            </p:cNvSpPr>
            <p:nvPr/>
          </p:nvSpPr>
          <p:spPr bwMode="auto">
            <a:xfrm flipH="1">
              <a:off x="4781" y="1942"/>
              <a:ext cx="110" cy="121"/>
            </a:xfrm>
            <a:prstGeom prst="line">
              <a:avLst/>
            </a:prstGeom>
            <a:noFill/>
            <a:ln w="936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35" name="Text Box 21"/>
            <p:cNvSpPr txBox="1">
              <a:spLocks noChangeArrowheads="1"/>
            </p:cNvSpPr>
            <p:nvPr/>
          </p:nvSpPr>
          <p:spPr bwMode="auto">
            <a:xfrm>
              <a:off x="4696" y="2137"/>
              <a:ext cx="502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eaLnBrk="1">
                <a:buSzPct val="4500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2000">
                  <a:solidFill>
                    <a:srgbClr val="FFFF66"/>
                  </a:solidFill>
                  <a:cs typeface="Times New Roman" pitchFamily="18" charset="0"/>
                </a:rPr>
                <a:t>at rest</a:t>
              </a:r>
            </a:p>
          </p:txBody>
        </p:sp>
        <p:sp>
          <p:nvSpPr>
            <p:cNvPr id="15436" name="Line 22"/>
            <p:cNvSpPr>
              <a:spLocks noChangeShapeType="1"/>
            </p:cNvSpPr>
            <p:nvPr/>
          </p:nvSpPr>
          <p:spPr bwMode="auto">
            <a:xfrm>
              <a:off x="2611" y="2181"/>
              <a:ext cx="518" cy="1"/>
            </a:xfrm>
            <a:prstGeom prst="line">
              <a:avLst/>
            </a:prstGeom>
            <a:noFill/>
            <a:ln w="9360">
              <a:solidFill>
                <a:srgbClr val="FFFF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37" name="Text Box 43"/>
            <p:cNvSpPr txBox="1">
              <a:spLocks noChangeArrowheads="1"/>
            </p:cNvSpPr>
            <p:nvPr/>
          </p:nvSpPr>
          <p:spPr bwMode="auto">
            <a:xfrm>
              <a:off x="2495" y="2252"/>
              <a:ext cx="753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eaLnBrk="1">
                <a:buSzPct val="4400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600">
                  <a:solidFill>
                    <a:srgbClr val="FFFFFF"/>
                  </a:solidFill>
                  <a:cs typeface="Times New Roman" pitchFamily="18" charset="0"/>
                </a:rPr>
                <a:t>velocity v</a:t>
              </a:r>
              <a:r>
                <a:rPr lang="en-GB" sz="1600" baseline="-20000">
                  <a:solidFill>
                    <a:srgbClr val="FFFFFF"/>
                  </a:solidFill>
                  <a:cs typeface="Times New Roman" pitchFamily="18" charset="0"/>
                </a:rPr>
                <a:t>1</a:t>
              </a:r>
              <a:r>
                <a:rPr lang="en-GB" sz="1600">
                  <a:solidFill>
                    <a:srgbClr val="FFFFFF"/>
                  </a:solidFill>
                  <a:cs typeface="Times New Roman" pitchFamily="18" charset="0"/>
                </a:rPr>
                <a:t> </a:t>
              </a:r>
            </a:p>
          </p:txBody>
        </p:sp>
        <p:sp>
          <p:nvSpPr>
            <p:cNvPr id="15438" name="Oval 72"/>
            <p:cNvSpPr>
              <a:spLocks noChangeArrowheads="1"/>
            </p:cNvSpPr>
            <p:nvPr/>
          </p:nvSpPr>
          <p:spPr bwMode="auto">
            <a:xfrm>
              <a:off x="4800" y="1516"/>
              <a:ext cx="175" cy="175"/>
            </a:xfrm>
            <a:prstGeom prst="ellips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cs typeface="Times New Roman" pitchFamily="18" charset="0"/>
              </a:endParaRPr>
            </a:p>
          </p:txBody>
        </p:sp>
      </p:grpSp>
      <p:grpSp>
        <p:nvGrpSpPr>
          <p:cNvPr id="3" name="Group 79"/>
          <p:cNvGrpSpPr>
            <a:grpSpLocks/>
          </p:cNvGrpSpPr>
          <p:nvPr/>
        </p:nvGrpSpPr>
        <p:grpSpPr bwMode="auto">
          <a:xfrm>
            <a:off x="571500" y="5761038"/>
            <a:ext cx="9404350" cy="1481137"/>
            <a:chOff x="360" y="3629"/>
            <a:chExt cx="5924" cy="933"/>
          </a:xfrm>
        </p:grpSpPr>
        <p:sp>
          <p:nvSpPr>
            <p:cNvPr id="15392" name="Text Box 62"/>
            <p:cNvSpPr txBox="1">
              <a:spLocks noChangeArrowheads="1"/>
            </p:cNvSpPr>
            <p:nvPr/>
          </p:nvSpPr>
          <p:spPr bwMode="auto">
            <a:xfrm>
              <a:off x="2481" y="4389"/>
              <a:ext cx="76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eaLnBrk="1">
                <a:buSzPct val="4400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600">
                  <a:solidFill>
                    <a:srgbClr val="FFFFFF"/>
                  </a:solidFill>
                  <a:cs typeface="Times New Roman" pitchFamily="18" charset="0"/>
                </a:rPr>
                <a:t>velocity v</a:t>
              </a:r>
              <a:r>
                <a:rPr lang="en-GB" sz="1600" baseline="-20000">
                  <a:solidFill>
                    <a:srgbClr val="FFFFFF"/>
                  </a:solidFill>
                  <a:cs typeface="Times New Roman" pitchFamily="18" charset="0"/>
                </a:rPr>
                <a:t>1</a:t>
              </a:r>
              <a:r>
                <a:rPr lang="en-GB" sz="1600">
                  <a:solidFill>
                    <a:srgbClr val="FFFFFF"/>
                  </a:solidFill>
                  <a:cs typeface="Times New Roman" pitchFamily="18" charset="0"/>
                </a:rPr>
                <a:t> </a:t>
              </a:r>
            </a:p>
          </p:txBody>
        </p:sp>
        <p:sp>
          <p:nvSpPr>
            <p:cNvPr id="15393" name="Line 37"/>
            <p:cNvSpPr>
              <a:spLocks noChangeShapeType="1"/>
            </p:cNvSpPr>
            <p:nvPr/>
          </p:nvSpPr>
          <p:spPr bwMode="auto">
            <a:xfrm>
              <a:off x="4811" y="4065"/>
              <a:ext cx="1" cy="236"/>
            </a:xfrm>
            <a:prstGeom prst="line">
              <a:avLst/>
            </a:prstGeom>
            <a:noFill/>
            <a:ln w="936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94" name="Line 48"/>
            <p:cNvSpPr>
              <a:spLocks noChangeShapeType="1"/>
            </p:cNvSpPr>
            <p:nvPr/>
          </p:nvSpPr>
          <p:spPr bwMode="auto">
            <a:xfrm flipH="1">
              <a:off x="373" y="4456"/>
              <a:ext cx="203" cy="1"/>
            </a:xfrm>
            <a:prstGeom prst="line">
              <a:avLst/>
            </a:prstGeom>
            <a:noFill/>
            <a:ln w="936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95" name="Line 49"/>
            <p:cNvSpPr>
              <a:spLocks noChangeShapeType="1"/>
            </p:cNvSpPr>
            <p:nvPr/>
          </p:nvSpPr>
          <p:spPr bwMode="auto">
            <a:xfrm>
              <a:off x="475" y="4167"/>
              <a:ext cx="1" cy="283"/>
            </a:xfrm>
            <a:prstGeom prst="line">
              <a:avLst/>
            </a:prstGeom>
            <a:noFill/>
            <a:ln w="936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96" name="Freeform 50"/>
            <p:cNvSpPr>
              <a:spLocks noChangeArrowheads="1"/>
            </p:cNvSpPr>
            <p:nvPr/>
          </p:nvSpPr>
          <p:spPr bwMode="auto">
            <a:xfrm>
              <a:off x="367" y="4126"/>
              <a:ext cx="202" cy="86"/>
            </a:xfrm>
            <a:custGeom>
              <a:avLst/>
              <a:gdLst>
                <a:gd name="T0" fmla="*/ 0 w 892"/>
                <a:gd name="T1" fmla="*/ 0 h 380"/>
                <a:gd name="T2" fmla="*/ 444 w 892"/>
                <a:gd name="T3" fmla="*/ 76 h 380"/>
                <a:gd name="T4" fmla="*/ 880 w 892"/>
                <a:gd name="T5" fmla="*/ 379 h 380"/>
                <a:gd name="T6" fmla="*/ 0 60000 65536"/>
                <a:gd name="T7" fmla="*/ 0 60000 65536"/>
                <a:gd name="T8" fmla="*/ 0 60000 65536"/>
                <a:gd name="T9" fmla="*/ 0 w 892"/>
                <a:gd name="T10" fmla="*/ 0 h 380"/>
                <a:gd name="T11" fmla="*/ 892 w 892"/>
                <a:gd name="T12" fmla="*/ 380 h 3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92" h="380">
                  <a:moveTo>
                    <a:pt x="0" y="0"/>
                  </a:moveTo>
                  <a:lnTo>
                    <a:pt x="444" y="76"/>
                  </a:lnTo>
                  <a:cubicBezTo>
                    <a:pt x="891" y="152"/>
                    <a:pt x="880" y="379"/>
                    <a:pt x="880" y="379"/>
                  </a:cubicBezTo>
                </a:path>
              </a:pathLst>
            </a:custGeom>
            <a:noFill/>
            <a:ln w="936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Times New Roman" pitchFamily="18" charset="0"/>
              </a:endParaRPr>
            </a:p>
          </p:txBody>
        </p:sp>
        <p:sp>
          <p:nvSpPr>
            <p:cNvPr id="15397" name="Line 51"/>
            <p:cNvSpPr>
              <a:spLocks noChangeShapeType="1"/>
            </p:cNvSpPr>
            <p:nvPr/>
          </p:nvSpPr>
          <p:spPr bwMode="auto">
            <a:xfrm flipV="1">
              <a:off x="360" y="4010"/>
              <a:ext cx="1" cy="144"/>
            </a:xfrm>
            <a:prstGeom prst="line">
              <a:avLst/>
            </a:prstGeom>
            <a:noFill/>
            <a:ln w="936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98" name="Freeform 52"/>
            <p:cNvSpPr>
              <a:spLocks noChangeArrowheads="1"/>
            </p:cNvSpPr>
            <p:nvPr/>
          </p:nvSpPr>
          <p:spPr bwMode="auto">
            <a:xfrm>
              <a:off x="374" y="3978"/>
              <a:ext cx="188" cy="52"/>
            </a:xfrm>
            <a:custGeom>
              <a:avLst/>
              <a:gdLst>
                <a:gd name="T0" fmla="*/ 0 w 830"/>
                <a:gd name="T1" fmla="*/ 229 h 230"/>
                <a:gd name="T2" fmla="*/ 413 w 830"/>
                <a:gd name="T3" fmla="*/ 183 h 230"/>
                <a:gd name="T4" fmla="*/ 819 w 830"/>
                <a:gd name="T5" fmla="*/ 0 h 230"/>
                <a:gd name="T6" fmla="*/ 0 60000 65536"/>
                <a:gd name="T7" fmla="*/ 0 60000 65536"/>
                <a:gd name="T8" fmla="*/ 0 60000 65536"/>
                <a:gd name="T9" fmla="*/ 0 w 830"/>
                <a:gd name="T10" fmla="*/ 0 h 230"/>
                <a:gd name="T11" fmla="*/ 830 w 830"/>
                <a:gd name="T12" fmla="*/ 230 h 23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30" h="230">
                  <a:moveTo>
                    <a:pt x="0" y="229"/>
                  </a:moveTo>
                  <a:lnTo>
                    <a:pt x="413" y="183"/>
                  </a:lnTo>
                  <a:cubicBezTo>
                    <a:pt x="829" y="136"/>
                    <a:pt x="819" y="0"/>
                    <a:pt x="819" y="0"/>
                  </a:cubicBezTo>
                </a:path>
              </a:pathLst>
            </a:custGeom>
            <a:noFill/>
            <a:ln w="936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Times New Roman" pitchFamily="18" charset="0"/>
              </a:endParaRPr>
            </a:p>
          </p:txBody>
        </p:sp>
        <p:sp>
          <p:nvSpPr>
            <p:cNvPr id="15399" name="Line 53"/>
            <p:cNvSpPr>
              <a:spLocks noChangeShapeType="1"/>
            </p:cNvSpPr>
            <p:nvPr/>
          </p:nvSpPr>
          <p:spPr bwMode="auto">
            <a:xfrm flipV="1">
              <a:off x="575" y="3977"/>
              <a:ext cx="1" cy="231"/>
            </a:xfrm>
            <a:prstGeom prst="line">
              <a:avLst/>
            </a:prstGeom>
            <a:noFill/>
            <a:ln w="936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00" name="Line 54"/>
            <p:cNvSpPr>
              <a:spLocks noChangeShapeType="1"/>
            </p:cNvSpPr>
            <p:nvPr/>
          </p:nvSpPr>
          <p:spPr bwMode="auto">
            <a:xfrm flipV="1">
              <a:off x="618" y="3943"/>
              <a:ext cx="144" cy="83"/>
            </a:xfrm>
            <a:prstGeom prst="line">
              <a:avLst/>
            </a:prstGeom>
            <a:noFill/>
            <a:ln w="936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01" name="Line 55"/>
            <p:cNvSpPr>
              <a:spLocks noChangeShapeType="1"/>
            </p:cNvSpPr>
            <p:nvPr/>
          </p:nvSpPr>
          <p:spPr bwMode="auto">
            <a:xfrm>
              <a:off x="633" y="4085"/>
              <a:ext cx="165" cy="1"/>
            </a:xfrm>
            <a:prstGeom prst="line">
              <a:avLst/>
            </a:prstGeom>
            <a:noFill/>
            <a:ln w="936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02" name="Line 56"/>
            <p:cNvSpPr>
              <a:spLocks noChangeShapeType="1"/>
            </p:cNvSpPr>
            <p:nvPr/>
          </p:nvSpPr>
          <p:spPr bwMode="auto">
            <a:xfrm>
              <a:off x="633" y="4153"/>
              <a:ext cx="173" cy="54"/>
            </a:xfrm>
            <a:prstGeom prst="line">
              <a:avLst/>
            </a:prstGeom>
            <a:noFill/>
            <a:ln w="936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03" name="Freeform 57"/>
            <p:cNvSpPr>
              <a:spLocks noChangeArrowheads="1"/>
            </p:cNvSpPr>
            <p:nvPr/>
          </p:nvSpPr>
          <p:spPr bwMode="auto">
            <a:xfrm>
              <a:off x="3524" y="3668"/>
              <a:ext cx="494" cy="456"/>
            </a:xfrm>
            <a:custGeom>
              <a:avLst/>
              <a:gdLst>
                <a:gd name="T0" fmla="*/ 0 w 2179"/>
                <a:gd name="T1" fmla="*/ 1938 h 2012"/>
                <a:gd name="T2" fmla="*/ 2178 w 2179"/>
                <a:gd name="T3" fmla="*/ 2011 h 2012"/>
                <a:gd name="T4" fmla="*/ 0 60000 65536"/>
                <a:gd name="T5" fmla="*/ 0 60000 65536"/>
                <a:gd name="T6" fmla="*/ 0 w 2179"/>
                <a:gd name="T7" fmla="*/ 0 h 2012"/>
                <a:gd name="T8" fmla="*/ 2179 w 2179"/>
                <a:gd name="T9" fmla="*/ 2012 h 201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179" h="2012">
                  <a:moveTo>
                    <a:pt x="0" y="1938"/>
                  </a:moveTo>
                  <a:cubicBezTo>
                    <a:pt x="1233" y="0"/>
                    <a:pt x="2178" y="2011"/>
                    <a:pt x="2178" y="2011"/>
                  </a:cubicBezTo>
                </a:path>
              </a:pathLst>
            </a:custGeom>
            <a:noFill/>
            <a:ln w="936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Times New Roman" pitchFamily="18" charset="0"/>
              </a:endParaRPr>
            </a:p>
          </p:txBody>
        </p:sp>
        <p:sp>
          <p:nvSpPr>
            <p:cNvPr id="15404" name="Freeform 58"/>
            <p:cNvSpPr>
              <a:spLocks noChangeArrowheads="1"/>
            </p:cNvSpPr>
            <p:nvPr/>
          </p:nvSpPr>
          <p:spPr bwMode="auto">
            <a:xfrm>
              <a:off x="2510" y="3641"/>
              <a:ext cx="494" cy="456"/>
            </a:xfrm>
            <a:custGeom>
              <a:avLst/>
              <a:gdLst>
                <a:gd name="T0" fmla="*/ 0 w 2180"/>
                <a:gd name="T1" fmla="*/ 1938 h 2012"/>
                <a:gd name="T2" fmla="*/ 2179 w 2180"/>
                <a:gd name="T3" fmla="*/ 2011 h 2012"/>
                <a:gd name="T4" fmla="*/ 0 60000 65536"/>
                <a:gd name="T5" fmla="*/ 0 60000 65536"/>
                <a:gd name="T6" fmla="*/ 0 w 2180"/>
                <a:gd name="T7" fmla="*/ 0 h 2012"/>
                <a:gd name="T8" fmla="*/ 2180 w 2180"/>
                <a:gd name="T9" fmla="*/ 2012 h 201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180" h="2012">
                  <a:moveTo>
                    <a:pt x="0" y="1938"/>
                  </a:moveTo>
                  <a:cubicBezTo>
                    <a:pt x="1234" y="0"/>
                    <a:pt x="2179" y="2011"/>
                    <a:pt x="2179" y="2011"/>
                  </a:cubicBezTo>
                </a:path>
              </a:pathLst>
            </a:custGeom>
            <a:noFill/>
            <a:ln w="936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Times New Roman" pitchFamily="18" charset="0"/>
              </a:endParaRPr>
            </a:p>
          </p:txBody>
        </p:sp>
        <p:sp>
          <p:nvSpPr>
            <p:cNvPr id="15405" name="Freeform 59"/>
            <p:cNvSpPr>
              <a:spLocks noChangeArrowheads="1"/>
            </p:cNvSpPr>
            <p:nvPr/>
          </p:nvSpPr>
          <p:spPr bwMode="auto">
            <a:xfrm>
              <a:off x="1529" y="3629"/>
              <a:ext cx="494" cy="456"/>
            </a:xfrm>
            <a:custGeom>
              <a:avLst/>
              <a:gdLst>
                <a:gd name="T0" fmla="*/ 0 w 2179"/>
                <a:gd name="T1" fmla="*/ 1938 h 2012"/>
                <a:gd name="T2" fmla="*/ 2178 w 2179"/>
                <a:gd name="T3" fmla="*/ 2011 h 2012"/>
                <a:gd name="T4" fmla="*/ 0 60000 65536"/>
                <a:gd name="T5" fmla="*/ 0 60000 65536"/>
                <a:gd name="T6" fmla="*/ 0 w 2179"/>
                <a:gd name="T7" fmla="*/ 0 h 2012"/>
                <a:gd name="T8" fmla="*/ 2179 w 2179"/>
                <a:gd name="T9" fmla="*/ 2012 h 201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179" h="2012">
                  <a:moveTo>
                    <a:pt x="0" y="1938"/>
                  </a:moveTo>
                  <a:cubicBezTo>
                    <a:pt x="1233" y="0"/>
                    <a:pt x="2178" y="2011"/>
                    <a:pt x="2178" y="2011"/>
                  </a:cubicBezTo>
                </a:path>
              </a:pathLst>
            </a:custGeom>
            <a:noFill/>
            <a:ln w="936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Times New Roman" pitchFamily="18" charset="0"/>
              </a:endParaRPr>
            </a:p>
          </p:txBody>
        </p:sp>
        <p:sp>
          <p:nvSpPr>
            <p:cNvPr id="15406" name="Freeform 60"/>
            <p:cNvSpPr>
              <a:spLocks noChangeArrowheads="1"/>
            </p:cNvSpPr>
            <p:nvPr/>
          </p:nvSpPr>
          <p:spPr bwMode="auto">
            <a:xfrm>
              <a:off x="3016" y="4101"/>
              <a:ext cx="494" cy="461"/>
            </a:xfrm>
            <a:custGeom>
              <a:avLst/>
              <a:gdLst>
                <a:gd name="T0" fmla="*/ 2178 w 2179"/>
                <a:gd name="T1" fmla="*/ 120 h 2034"/>
                <a:gd name="T2" fmla="*/ 0 w 2179"/>
                <a:gd name="T3" fmla="*/ 0 h 2034"/>
                <a:gd name="T4" fmla="*/ 0 60000 65536"/>
                <a:gd name="T5" fmla="*/ 0 60000 65536"/>
                <a:gd name="T6" fmla="*/ 0 w 2179"/>
                <a:gd name="T7" fmla="*/ 0 h 2034"/>
                <a:gd name="T8" fmla="*/ 2179 w 2179"/>
                <a:gd name="T9" fmla="*/ 2034 h 203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179" h="2034">
                  <a:moveTo>
                    <a:pt x="2178" y="120"/>
                  </a:moveTo>
                  <a:cubicBezTo>
                    <a:pt x="900" y="2033"/>
                    <a:pt x="0" y="0"/>
                    <a:pt x="0" y="0"/>
                  </a:cubicBezTo>
                </a:path>
              </a:pathLst>
            </a:custGeom>
            <a:noFill/>
            <a:ln w="936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Times New Roman" pitchFamily="18" charset="0"/>
              </a:endParaRPr>
            </a:p>
          </p:txBody>
        </p:sp>
        <p:sp>
          <p:nvSpPr>
            <p:cNvPr id="15407" name="Freeform 61"/>
            <p:cNvSpPr>
              <a:spLocks noChangeArrowheads="1"/>
            </p:cNvSpPr>
            <p:nvPr/>
          </p:nvSpPr>
          <p:spPr bwMode="auto">
            <a:xfrm>
              <a:off x="2009" y="4061"/>
              <a:ext cx="494" cy="461"/>
            </a:xfrm>
            <a:custGeom>
              <a:avLst/>
              <a:gdLst>
                <a:gd name="T0" fmla="*/ 2178 w 2179"/>
                <a:gd name="T1" fmla="*/ 119 h 2033"/>
                <a:gd name="T2" fmla="*/ 0 w 2179"/>
                <a:gd name="T3" fmla="*/ 0 h 2033"/>
                <a:gd name="T4" fmla="*/ 0 60000 65536"/>
                <a:gd name="T5" fmla="*/ 0 60000 65536"/>
                <a:gd name="T6" fmla="*/ 0 w 2179"/>
                <a:gd name="T7" fmla="*/ 0 h 2033"/>
                <a:gd name="T8" fmla="*/ 2179 w 2179"/>
                <a:gd name="T9" fmla="*/ 2033 h 203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179" h="2033">
                  <a:moveTo>
                    <a:pt x="2178" y="119"/>
                  </a:moveTo>
                  <a:cubicBezTo>
                    <a:pt x="900" y="2032"/>
                    <a:pt x="0" y="0"/>
                    <a:pt x="0" y="0"/>
                  </a:cubicBezTo>
                </a:path>
              </a:pathLst>
            </a:custGeom>
            <a:noFill/>
            <a:ln w="936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Times New Roman" pitchFamily="18" charset="0"/>
              </a:endParaRPr>
            </a:p>
          </p:txBody>
        </p:sp>
        <p:sp>
          <p:nvSpPr>
            <p:cNvPr id="15408" name="Line 63"/>
            <p:cNvSpPr>
              <a:spLocks noChangeShapeType="1"/>
            </p:cNvSpPr>
            <p:nvPr/>
          </p:nvSpPr>
          <p:spPr bwMode="auto">
            <a:xfrm>
              <a:off x="2498" y="4347"/>
              <a:ext cx="518" cy="1"/>
            </a:xfrm>
            <a:prstGeom prst="line">
              <a:avLst/>
            </a:prstGeom>
            <a:noFill/>
            <a:ln w="9360">
              <a:solidFill>
                <a:srgbClr val="FFFF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09" name="Line 65"/>
            <p:cNvSpPr>
              <a:spLocks noChangeShapeType="1"/>
            </p:cNvSpPr>
            <p:nvPr/>
          </p:nvSpPr>
          <p:spPr bwMode="auto">
            <a:xfrm flipV="1">
              <a:off x="4689" y="4152"/>
              <a:ext cx="237" cy="29"/>
            </a:xfrm>
            <a:prstGeom prst="line">
              <a:avLst/>
            </a:prstGeom>
            <a:noFill/>
            <a:ln w="936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10" name="Line 66"/>
            <p:cNvSpPr>
              <a:spLocks noChangeShapeType="1"/>
            </p:cNvSpPr>
            <p:nvPr/>
          </p:nvSpPr>
          <p:spPr bwMode="auto">
            <a:xfrm flipH="1">
              <a:off x="4688" y="4308"/>
              <a:ext cx="131" cy="141"/>
            </a:xfrm>
            <a:prstGeom prst="line">
              <a:avLst/>
            </a:prstGeom>
            <a:noFill/>
            <a:ln w="936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11" name="Line 67"/>
            <p:cNvSpPr>
              <a:spLocks noChangeShapeType="1"/>
            </p:cNvSpPr>
            <p:nvPr/>
          </p:nvSpPr>
          <p:spPr bwMode="auto">
            <a:xfrm>
              <a:off x="4811" y="4308"/>
              <a:ext cx="101" cy="88"/>
            </a:xfrm>
            <a:prstGeom prst="line">
              <a:avLst/>
            </a:prstGeom>
            <a:noFill/>
            <a:ln w="936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12" name="Line 68"/>
            <p:cNvSpPr>
              <a:spLocks noChangeShapeType="1"/>
            </p:cNvSpPr>
            <p:nvPr/>
          </p:nvSpPr>
          <p:spPr bwMode="auto">
            <a:xfrm flipH="1">
              <a:off x="4839" y="4409"/>
              <a:ext cx="74" cy="67"/>
            </a:xfrm>
            <a:prstGeom prst="line">
              <a:avLst/>
            </a:prstGeom>
            <a:noFill/>
            <a:ln w="936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13" name="Line 69"/>
            <p:cNvSpPr>
              <a:spLocks noChangeShapeType="1"/>
            </p:cNvSpPr>
            <p:nvPr/>
          </p:nvSpPr>
          <p:spPr bwMode="auto">
            <a:xfrm>
              <a:off x="4235" y="4261"/>
              <a:ext cx="410" cy="1"/>
            </a:xfrm>
            <a:prstGeom prst="line">
              <a:avLst/>
            </a:prstGeom>
            <a:noFill/>
            <a:ln w="9360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14" name="Text Box 70"/>
            <p:cNvSpPr txBox="1">
              <a:spLocks noChangeArrowheads="1"/>
            </p:cNvSpPr>
            <p:nvPr/>
          </p:nvSpPr>
          <p:spPr bwMode="auto">
            <a:xfrm>
              <a:off x="4049" y="4362"/>
              <a:ext cx="58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eaLnBrk="1">
                <a:buSzPct val="4400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600">
                  <a:solidFill>
                    <a:srgbClr val="FFFF66"/>
                  </a:solidFill>
                  <a:cs typeface="Times New Roman" pitchFamily="18" charset="0"/>
                </a:rPr>
                <a:t>velocity v</a:t>
              </a:r>
              <a:r>
                <a:rPr lang="en-GB" sz="1600" baseline="-33000">
                  <a:solidFill>
                    <a:srgbClr val="FFFF66"/>
                  </a:solidFill>
                  <a:cs typeface="Times New Roman" pitchFamily="18" charset="0"/>
                </a:rPr>
                <a:t>3</a:t>
              </a:r>
              <a:r>
                <a:rPr lang="en-GB" sz="1600">
                  <a:solidFill>
                    <a:srgbClr val="FFFF66"/>
                  </a:solidFill>
                  <a:cs typeface="Times New Roman" pitchFamily="18" charset="0"/>
                </a:rPr>
                <a:t> </a:t>
              </a:r>
            </a:p>
          </p:txBody>
        </p:sp>
        <p:sp>
          <p:nvSpPr>
            <p:cNvPr id="15415" name="Text Box 71"/>
            <p:cNvSpPr txBox="1">
              <a:spLocks noChangeArrowheads="1"/>
            </p:cNvSpPr>
            <p:nvPr/>
          </p:nvSpPr>
          <p:spPr bwMode="auto">
            <a:xfrm>
              <a:off x="5113" y="3937"/>
              <a:ext cx="1171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eaLnBrk="1">
                <a:buSzPct val="4500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2000">
                  <a:solidFill>
                    <a:srgbClr val="FFFF66"/>
                  </a:solidFill>
                  <a:cs typeface="Times New Roman" pitchFamily="18" charset="0"/>
                </a:rPr>
                <a:t>fewer wavecrests per second =&gt; lower frequency!</a:t>
              </a:r>
            </a:p>
          </p:txBody>
        </p:sp>
        <p:sp>
          <p:nvSpPr>
            <p:cNvPr id="15416" name="Oval 73"/>
            <p:cNvSpPr>
              <a:spLocks noChangeArrowheads="1"/>
            </p:cNvSpPr>
            <p:nvPr/>
          </p:nvSpPr>
          <p:spPr bwMode="auto">
            <a:xfrm>
              <a:off x="4713" y="3889"/>
              <a:ext cx="175" cy="175"/>
            </a:xfrm>
            <a:prstGeom prst="ellips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cs typeface="Times New Roman" pitchFamily="18" charset="0"/>
              </a:endParaRPr>
            </a:p>
          </p:txBody>
        </p:sp>
      </p:grpSp>
      <p:grpSp>
        <p:nvGrpSpPr>
          <p:cNvPr id="4" name="Group 77"/>
          <p:cNvGrpSpPr>
            <a:grpSpLocks/>
          </p:cNvGrpSpPr>
          <p:nvPr/>
        </p:nvGrpSpPr>
        <p:grpSpPr bwMode="auto">
          <a:xfrm>
            <a:off x="525463" y="4008438"/>
            <a:ext cx="9551987" cy="1600200"/>
            <a:chOff x="331" y="2525"/>
            <a:chExt cx="6017" cy="1008"/>
          </a:xfrm>
        </p:grpSpPr>
        <p:sp>
          <p:nvSpPr>
            <p:cNvPr id="15367" name="Freeform 26"/>
            <p:cNvSpPr>
              <a:spLocks noChangeArrowheads="1"/>
            </p:cNvSpPr>
            <p:nvPr/>
          </p:nvSpPr>
          <p:spPr bwMode="auto">
            <a:xfrm>
              <a:off x="352" y="2966"/>
              <a:ext cx="202" cy="86"/>
            </a:xfrm>
            <a:custGeom>
              <a:avLst/>
              <a:gdLst>
                <a:gd name="T0" fmla="*/ 0 w 892"/>
                <a:gd name="T1" fmla="*/ 0 h 380"/>
                <a:gd name="T2" fmla="*/ 445 w 892"/>
                <a:gd name="T3" fmla="*/ 76 h 380"/>
                <a:gd name="T4" fmla="*/ 880 w 892"/>
                <a:gd name="T5" fmla="*/ 379 h 380"/>
                <a:gd name="T6" fmla="*/ 0 60000 65536"/>
                <a:gd name="T7" fmla="*/ 0 60000 65536"/>
                <a:gd name="T8" fmla="*/ 0 60000 65536"/>
                <a:gd name="T9" fmla="*/ 0 w 892"/>
                <a:gd name="T10" fmla="*/ 0 h 380"/>
                <a:gd name="T11" fmla="*/ 892 w 892"/>
                <a:gd name="T12" fmla="*/ 380 h 3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92" h="380">
                  <a:moveTo>
                    <a:pt x="0" y="0"/>
                  </a:moveTo>
                  <a:lnTo>
                    <a:pt x="445" y="76"/>
                  </a:lnTo>
                  <a:cubicBezTo>
                    <a:pt x="891" y="152"/>
                    <a:pt x="880" y="379"/>
                    <a:pt x="880" y="379"/>
                  </a:cubicBezTo>
                </a:path>
              </a:pathLst>
            </a:custGeom>
            <a:noFill/>
            <a:ln w="936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Times New Roman" pitchFamily="18" charset="0"/>
              </a:endParaRPr>
            </a:p>
          </p:txBody>
        </p:sp>
        <p:sp>
          <p:nvSpPr>
            <p:cNvPr id="15368" name="Line 38"/>
            <p:cNvSpPr>
              <a:spLocks noChangeShapeType="1"/>
            </p:cNvSpPr>
            <p:nvPr/>
          </p:nvSpPr>
          <p:spPr bwMode="auto">
            <a:xfrm flipV="1">
              <a:off x="4739" y="3006"/>
              <a:ext cx="238" cy="29"/>
            </a:xfrm>
            <a:prstGeom prst="line">
              <a:avLst/>
            </a:prstGeom>
            <a:noFill/>
            <a:ln w="936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69" name="Text Box 42"/>
            <p:cNvSpPr txBox="1">
              <a:spLocks noChangeArrowheads="1"/>
            </p:cNvSpPr>
            <p:nvPr/>
          </p:nvSpPr>
          <p:spPr bwMode="auto">
            <a:xfrm>
              <a:off x="2481" y="3378"/>
              <a:ext cx="73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eaLnBrk="1">
                <a:buSzPct val="4400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600">
                  <a:solidFill>
                    <a:srgbClr val="FFFFFF"/>
                  </a:solidFill>
                  <a:cs typeface="Times New Roman" pitchFamily="18" charset="0"/>
                </a:rPr>
                <a:t>velocity v</a:t>
              </a:r>
              <a:r>
                <a:rPr lang="en-GB" sz="1600" baseline="-20000">
                  <a:solidFill>
                    <a:srgbClr val="FFFFFF"/>
                  </a:solidFill>
                  <a:cs typeface="Times New Roman" pitchFamily="18" charset="0"/>
                </a:rPr>
                <a:t>1</a:t>
              </a:r>
              <a:r>
                <a:rPr lang="en-GB" sz="1600">
                  <a:solidFill>
                    <a:srgbClr val="FFFFFF"/>
                  </a:solidFill>
                  <a:cs typeface="Times New Roman" pitchFamily="18" charset="0"/>
                </a:rPr>
                <a:t> </a:t>
              </a:r>
            </a:p>
          </p:txBody>
        </p:sp>
        <p:sp>
          <p:nvSpPr>
            <p:cNvPr id="15370" name="Line 64"/>
            <p:cNvSpPr>
              <a:spLocks noChangeShapeType="1"/>
            </p:cNvSpPr>
            <p:nvPr/>
          </p:nvSpPr>
          <p:spPr bwMode="auto">
            <a:xfrm>
              <a:off x="4854" y="2953"/>
              <a:ext cx="1" cy="236"/>
            </a:xfrm>
            <a:prstGeom prst="line">
              <a:avLst/>
            </a:prstGeom>
            <a:noFill/>
            <a:ln w="936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1" name="Line 23"/>
            <p:cNvSpPr>
              <a:spLocks noChangeShapeType="1"/>
            </p:cNvSpPr>
            <p:nvPr/>
          </p:nvSpPr>
          <p:spPr bwMode="auto">
            <a:xfrm flipH="1">
              <a:off x="380" y="3290"/>
              <a:ext cx="204" cy="1"/>
            </a:xfrm>
            <a:prstGeom prst="line">
              <a:avLst/>
            </a:prstGeom>
            <a:noFill/>
            <a:ln w="936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2" name="Line 24"/>
            <p:cNvSpPr>
              <a:spLocks noChangeShapeType="1"/>
            </p:cNvSpPr>
            <p:nvPr/>
          </p:nvSpPr>
          <p:spPr bwMode="auto">
            <a:xfrm>
              <a:off x="489" y="3007"/>
              <a:ext cx="1" cy="283"/>
            </a:xfrm>
            <a:prstGeom prst="line">
              <a:avLst/>
            </a:prstGeom>
            <a:noFill/>
            <a:ln w="936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3" name="Line 25"/>
            <p:cNvSpPr>
              <a:spLocks noChangeShapeType="1"/>
            </p:cNvSpPr>
            <p:nvPr/>
          </p:nvSpPr>
          <p:spPr bwMode="auto">
            <a:xfrm flipV="1">
              <a:off x="331" y="2837"/>
              <a:ext cx="1" cy="144"/>
            </a:xfrm>
            <a:prstGeom prst="line">
              <a:avLst/>
            </a:prstGeom>
            <a:noFill/>
            <a:ln w="936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4" name="Freeform 27"/>
            <p:cNvSpPr>
              <a:spLocks noChangeArrowheads="1"/>
            </p:cNvSpPr>
            <p:nvPr/>
          </p:nvSpPr>
          <p:spPr bwMode="auto">
            <a:xfrm>
              <a:off x="353" y="2804"/>
              <a:ext cx="188" cy="52"/>
            </a:xfrm>
            <a:custGeom>
              <a:avLst/>
              <a:gdLst>
                <a:gd name="T0" fmla="*/ 0 w 830"/>
                <a:gd name="T1" fmla="*/ 229 h 230"/>
                <a:gd name="T2" fmla="*/ 414 w 830"/>
                <a:gd name="T3" fmla="*/ 183 h 230"/>
                <a:gd name="T4" fmla="*/ 819 w 830"/>
                <a:gd name="T5" fmla="*/ 0 h 230"/>
                <a:gd name="T6" fmla="*/ 0 60000 65536"/>
                <a:gd name="T7" fmla="*/ 0 60000 65536"/>
                <a:gd name="T8" fmla="*/ 0 60000 65536"/>
                <a:gd name="T9" fmla="*/ 0 w 830"/>
                <a:gd name="T10" fmla="*/ 0 h 230"/>
                <a:gd name="T11" fmla="*/ 830 w 830"/>
                <a:gd name="T12" fmla="*/ 230 h 23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30" h="230">
                  <a:moveTo>
                    <a:pt x="0" y="229"/>
                  </a:moveTo>
                  <a:lnTo>
                    <a:pt x="414" y="183"/>
                  </a:lnTo>
                  <a:cubicBezTo>
                    <a:pt x="829" y="136"/>
                    <a:pt x="819" y="0"/>
                    <a:pt x="819" y="0"/>
                  </a:cubicBezTo>
                </a:path>
              </a:pathLst>
            </a:custGeom>
            <a:noFill/>
            <a:ln w="936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Times New Roman" pitchFamily="18" charset="0"/>
              </a:endParaRPr>
            </a:p>
          </p:txBody>
        </p:sp>
        <p:sp>
          <p:nvSpPr>
            <p:cNvPr id="15375" name="Line 28"/>
            <p:cNvSpPr>
              <a:spLocks noChangeShapeType="1"/>
            </p:cNvSpPr>
            <p:nvPr/>
          </p:nvSpPr>
          <p:spPr bwMode="auto">
            <a:xfrm flipV="1">
              <a:off x="547" y="2797"/>
              <a:ext cx="1" cy="231"/>
            </a:xfrm>
            <a:prstGeom prst="line">
              <a:avLst/>
            </a:prstGeom>
            <a:noFill/>
            <a:ln w="936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6" name="Line 29"/>
            <p:cNvSpPr>
              <a:spLocks noChangeShapeType="1"/>
            </p:cNvSpPr>
            <p:nvPr/>
          </p:nvSpPr>
          <p:spPr bwMode="auto">
            <a:xfrm flipV="1">
              <a:off x="604" y="2750"/>
              <a:ext cx="144" cy="82"/>
            </a:xfrm>
            <a:prstGeom prst="line">
              <a:avLst/>
            </a:prstGeom>
            <a:noFill/>
            <a:ln w="936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7" name="Line 30"/>
            <p:cNvSpPr>
              <a:spLocks noChangeShapeType="1"/>
            </p:cNvSpPr>
            <p:nvPr/>
          </p:nvSpPr>
          <p:spPr bwMode="auto">
            <a:xfrm>
              <a:off x="611" y="2919"/>
              <a:ext cx="166" cy="1"/>
            </a:xfrm>
            <a:prstGeom prst="line">
              <a:avLst/>
            </a:prstGeom>
            <a:noFill/>
            <a:ln w="936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8" name="Line 31"/>
            <p:cNvSpPr>
              <a:spLocks noChangeShapeType="1"/>
            </p:cNvSpPr>
            <p:nvPr/>
          </p:nvSpPr>
          <p:spPr bwMode="auto">
            <a:xfrm>
              <a:off x="611" y="3020"/>
              <a:ext cx="173" cy="54"/>
            </a:xfrm>
            <a:prstGeom prst="line">
              <a:avLst/>
            </a:prstGeom>
            <a:noFill/>
            <a:ln w="936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9" name="Freeform 32"/>
            <p:cNvSpPr>
              <a:spLocks noChangeArrowheads="1"/>
            </p:cNvSpPr>
            <p:nvPr/>
          </p:nvSpPr>
          <p:spPr bwMode="auto">
            <a:xfrm>
              <a:off x="1529" y="2525"/>
              <a:ext cx="494" cy="456"/>
            </a:xfrm>
            <a:custGeom>
              <a:avLst/>
              <a:gdLst>
                <a:gd name="T0" fmla="*/ 0 w 2179"/>
                <a:gd name="T1" fmla="*/ 1938 h 2012"/>
                <a:gd name="T2" fmla="*/ 2178 w 2179"/>
                <a:gd name="T3" fmla="*/ 2011 h 2012"/>
                <a:gd name="T4" fmla="*/ 0 60000 65536"/>
                <a:gd name="T5" fmla="*/ 0 60000 65536"/>
                <a:gd name="T6" fmla="*/ 0 w 2179"/>
                <a:gd name="T7" fmla="*/ 0 h 2012"/>
                <a:gd name="T8" fmla="*/ 2179 w 2179"/>
                <a:gd name="T9" fmla="*/ 2012 h 201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179" h="2012">
                  <a:moveTo>
                    <a:pt x="0" y="1938"/>
                  </a:moveTo>
                  <a:cubicBezTo>
                    <a:pt x="1233" y="0"/>
                    <a:pt x="2178" y="2011"/>
                    <a:pt x="2178" y="2011"/>
                  </a:cubicBezTo>
                </a:path>
              </a:pathLst>
            </a:custGeom>
            <a:noFill/>
            <a:ln w="936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Times New Roman" pitchFamily="18" charset="0"/>
              </a:endParaRPr>
            </a:p>
          </p:txBody>
        </p:sp>
        <p:sp>
          <p:nvSpPr>
            <p:cNvPr id="15380" name="Freeform 33"/>
            <p:cNvSpPr>
              <a:spLocks noChangeArrowheads="1"/>
            </p:cNvSpPr>
            <p:nvPr/>
          </p:nvSpPr>
          <p:spPr bwMode="auto">
            <a:xfrm>
              <a:off x="2023" y="2957"/>
              <a:ext cx="494" cy="461"/>
            </a:xfrm>
            <a:custGeom>
              <a:avLst/>
              <a:gdLst>
                <a:gd name="T0" fmla="*/ 2179 w 2180"/>
                <a:gd name="T1" fmla="*/ 120 h 2034"/>
                <a:gd name="T2" fmla="*/ 0 w 2180"/>
                <a:gd name="T3" fmla="*/ 0 h 2034"/>
                <a:gd name="T4" fmla="*/ 0 60000 65536"/>
                <a:gd name="T5" fmla="*/ 0 60000 65536"/>
                <a:gd name="T6" fmla="*/ 0 w 2180"/>
                <a:gd name="T7" fmla="*/ 0 h 2034"/>
                <a:gd name="T8" fmla="*/ 2180 w 2180"/>
                <a:gd name="T9" fmla="*/ 2034 h 203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180" h="2034">
                  <a:moveTo>
                    <a:pt x="2179" y="120"/>
                  </a:moveTo>
                  <a:cubicBezTo>
                    <a:pt x="900" y="2033"/>
                    <a:pt x="0" y="0"/>
                    <a:pt x="0" y="0"/>
                  </a:cubicBezTo>
                </a:path>
              </a:pathLst>
            </a:custGeom>
            <a:noFill/>
            <a:ln w="936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Times New Roman" pitchFamily="18" charset="0"/>
              </a:endParaRPr>
            </a:p>
          </p:txBody>
        </p:sp>
        <p:sp>
          <p:nvSpPr>
            <p:cNvPr id="15381" name="Freeform 34"/>
            <p:cNvSpPr>
              <a:spLocks noChangeArrowheads="1"/>
            </p:cNvSpPr>
            <p:nvPr/>
          </p:nvSpPr>
          <p:spPr bwMode="auto">
            <a:xfrm>
              <a:off x="2517" y="2555"/>
              <a:ext cx="494" cy="456"/>
            </a:xfrm>
            <a:custGeom>
              <a:avLst/>
              <a:gdLst>
                <a:gd name="T0" fmla="*/ 0 w 2180"/>
                <a:gd name="T1" fmla="*/ 1938 h 2012"/>
                <a:gd name="T2" fmla="*/ 2179 w 2180"/>
                <a:gd name="T3" fmla="*/ 2011 h 2012"/>
                <a:gd name="T4" fmla="*/ 0 60000 65536"/>
                <a:gd name="T5" fmla="*/ 0 60000 65536"/>
                <a:gd name="T6" fmla="*/ 0 w 2180"/>
                <a:gd name="T7" fmla="*/ 0 h 2012"/>
                <a:gd name="T8" fmla="*/ 2180 w 2180"/>
                <a:gd name="T9" fmla="*/ 2012 h 201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180" h="2012">
                  <a:moveTo>
                    <a:pt x="0" y="1938"/>
                  </a:moveTo>
                  <a:cubicBezTo>
                    <a:pt x="1234" y="0"/>
                    <a:pt x="2179" y="2011"/>
                    <a:pt x="2179" y="2011"/>
                  </a:cubicBezTo>
                </a:path>
              </a:pathLst>
            </a:custGeom>
            <a:noFill/>
            <a:ln w="936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Times New Roman" pitchFamily="18" charset="0"/>
              </a:endParaRPr>
            </a:p>
          </p:txBody>
        </p:sp>
        <p:sp>
          <p:nvSpPr>
            <p:cNvPr id="15382" name="Freeform 35"/>
            <p:cNvSpPr>
              <a:spLocks noChangeArrowheads="1"/>
            </p:cNvSpPr>
            <p:nvPr/>
          </p:nvSpPr>
          <p:spPr bwMode="auto">
            <a:xfrm>
              <a:off x="3016" y="3015"/>
              <a:ext cx="494" cy="461"/>
            </a:xfrm>
            <a:custGeom>
              <a:avLst/>
              <a:gdLst>
                <a:gd name="T0" fmla="*/ 2178 w 2179"/>
                <a:gd name="T1" fmla="*/ 120 h 2034"/>
                <a:gd name="T2" fmla="*/ 0 w 2179"/>
                <a:gd name="T3" fmla="*/ 0 h 2034"/>
                <a:gd name="T4" fmla="*/ 0 60000 65536"/>
                <a:gd name="T5" fmla="*/ 0 60000 65536"/>
                <a:gd name="T6" fmla="*/ 0 w 2179"/>
                <a:gd name="T7" fmla="*/ 0 h 2034"/>
                <a:gd name="T8" fmla="*/ 2179 w 2179"/>
                <a:gd name="T9" fmla="*/ 2034 h 203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179" h="2034">
                  <a:moveTo>
                    <a:pt x="2178" y="120"/>
                  </a:moveTo>
                  <a:cubicBezTo>
                    <a:pt x="900" y="2033"/>
                    <a:pt x="0" y="0"/>
                    <a:pt x="0" y="0"/>
                  </a:cubicBezTo>
                </a:path>
              </a:pathLst>
            </a:custGeom>
            <a:noFill/>
            <a:ln w="936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Times New Roman" pitchFamily="18" charset="0"/>
              </a:endParaRPr>
            </a:p>
          </p:txBody>
        </p:sp>
        <p:sp>
          <p:nvSpPr>
            <p:cNvPr id="15383" name="Freeform 36"/>
            <p:cNvSpPr>
              <a:spLocks noChangeArrowheads="1"/>
            </p:cNvSpPr>
            <p:nvPr/>
          </p:nvSpPr>
          <p:spPr bwMode="auto">
            <a:xfrm>
              <a:off x="3509" y="2603"/>
              <a:ext cx="494" cy="456"/>
            </a:xfrm>
            <a:custGeom>
              <a:avLst/>
              <a:gdLst>
                <a:gd name="T0" fmla="*/ 0 w 2179"/>
                <a:gd name="T1" fmla="*/ 1937 h 2011"/>
                <a:gd name="T2" fmla="*/ 2178 w 2179"/>
                <a:gd name="T3" fmla="*/ 2010 h 2011"/>
                <a:gd name="T4" fmla="*/ 0 60000 65536"/>
                <a:gd name="T5" fmla="*/ 0 60000 65536"/>
                <a:gd name="T6" fmla="*/ 0 w 2179"/>
                <a:gd name="T7" fmla="*/ 0 h 2011"/>
                <a:gd name="T8" fmla="*/ 2179 w 2179"/>
                <a:gd name="T9" fmla="*/ 2011 h 201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179" h="2011">
                  <a:moveTo>
                    <a:pt x="0" y="1937"/>
                  </a:moveTo>
                  <a:cubicBezTo>
                    <a:pt x="1233" y="0"/>
                    <a:pt x="2178" y="2010"/>
                    <a:pt x="2178" y="2010"/>
                  </a:cubicBezTo>
                </a:path>
              </a:pathLst>
            </a:custGeom>
            <a:noFill/>
            <a:ln w="936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Times New Roman" pitchFamily="18" charset="0"/>
              </a:endParaRPr>
            </a:p>
          </p:txBody>
        </p:sp>
        <p:sp>
          <p:nvSpPr>
            <p:cNvPr id="15384" name="Line 39"/>
            <p:cNvSpPr>
              <a:spLocks noChangeShapeType="1"/>
            </p:cNvSpPr>
            <p:nvPr/>
          </p:nvSpPr>
          <p:spPr bwMode="auto">
            <a:xfrm>
              <a:off x="4861" y="3189"/>
              <a:ext cx="108" cy="115"/>
            </a:xfrm>
            <a:prstGeom prst="line">
              <a:avLst/>
            </a:prstGeom>
            <a:noFill/>
            <a:ln w="936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5" name="Line 40"/>
            <p:cNvSpPr>
              <a:spLocks noChangeShapeType="1"/>
            </p:cNvSpPr>
            <p:nvPr/>
          </p:nvSpPr>
          <p:spPr bwMode="auto">
            <a:xfrm flipH="1">
              <a:off x="4767" y="3196"/>
              <a:ext cx="81" cy="67"/>
            </a:xfrm>
            <a:prstGeom prst="line">
              <a:avLst/>
            </a:prstGeom>
            <a:noFill/>
            <a:ln w="936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6" name="Line 41"/>
            <p:cNvSpPr>
              <a:spLocks noChangeShapeType="1"/>
            </p:cNvSpPr>
            <p:nvPr/>
          </p:nvSpPr>
          <p:spPr bwMode="auto">
            <a:xfrm flipH="1" flipV="1">
              <a:off x="4760" y="3255"/>
              <a:ext cx="102" cy="124"/>
            </a:xfrm>
            <a:prstGeom prst="line">
              <a:avLst/>
            </a:prstGeom>
            <a:noFill/>
            <a:ln w="936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7" name="Line 44"/>
            <p:cNvSpPr>
              <a:spLocks noChangeShapeType="1"/>
            </p:cNvSpPr>
            <p:nvPr/>
          </p:nvSpPr>
          <p:spPr bwMode="auto">
            <a:xfrm>
              <a:off x="2562" y="3318"/>
              <a:ext cx="518" cy="1"/>
            </a:xfrm>
            <a:prstGeom prst="line">
              <a:avLst/>
            </a:prstGeom>
            <a:noFill/>
            <a:ln w="9360">
              <a:solidFill>
                <a:srgbClr val="FFFF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8" name="Line 45"/>
            <p:cNvSpPr>
              <a:spLocks noChangeShapeType="1"/>
            </p:cNvSpPr>
            <p:nvPr/>
          </p:nvSpPr>
          <p:spPr bwMode="auto">
            <a:xfrm flipH="1">
              <a:off x="4400" y="3094"/>
              <a:ext cx="376" cy="1"/>
            </a:xfrm>
            <a:prstGeom prst="line">
              <a:avLst/>
            </a:prstGeom>
            <a:noFill/>
            <a:ln w="9360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9" name="Text Box 46"/>
            <p:cNvSpPr txBox="1">
              <a:spLocks noChangeArrowheads="1"/>
            </p:cNvSpPr>
            <p:nvPr/>
          </p:nvSpPr>
          <p:spPr bwMode="auto">
            <a:xfrm>
              <a:off x="4092" y="3155"/>
              <a:ext cx="58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eaLnBrk="1">
                <a:buSzPct val="4400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600">
                  <a:solidFill>
                    <a:srgbClr val="FFFF66"/>
                  </a:solidFill>
                  <a:cs typeface="Times New Roman" pitchFamily="18" charset="0"/>
                </a:rPr>
                <a:t>velocity v</a:t>
              </a:r>
              <a:r>
                <a:rPr lang="en-GB" sz="1600" baseline="-33000">
                  <a:solidFill>
                    <a:srgbClr val="FFFF66"/>
                  </a:solidFill>
                  <a:cs typeface="Times New Roman" pitchFamily="18" charset="0"/>
                </a:rPr>
                <a:t>2</a:t>
              </a:r>
              <a:r>
                <a:rPr lang="en-GB" sz="1600">
                  <a:solidFill>
                    <a:srgbClr val="FFFF66"/>
                  </a:solidFill>
                  <a:cs typeface="Times New Roman" pitchFamily="18" charset="0"/>
                </a:rPr>
                <a:t> </a:t>
              </a:r>
            </a:p>
          </p:txBody>
        </p:sp>
        <p:sp>
          <p:nvSpPr>
            <p:cNvPr id="15390" name="Text Box 47"/>
            <p:cNvSpPr txBox="1">
              <a:spLocks noChangeArrowheads="1"/>
            </p:cNvSpPr>
            <p:nvPr/>
          </p:nvSpPr>
          <p:spPr bwMode="auto">
            <a:xfrm>
              <a:off x="5199" y="2697"/>
              <a:ext cx="1149" cy="7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eaLnBrk="1">
                <a:buSzPct val="4500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2000">
                  <a:solidFill>
                    <a:srgbClr val="FFFF66"/>
                  </a:solidFill>
                  <a:cs typeface="Times New Roman" pitchFamily="18" charset="0"/>
                </a:rPr>
                <a:t>you encounter more wavecrests per second =&gt; higher frequency!</a:t>
              </a:r>
            </a:p>
          </p:txBody>
        </p:sp>
        <p:sp>
          <p:nvSpPr>
            <p:cNvPr id="15391" name="Oval 74"/>
            <p:cNvSpPr>
              <a:spLocks noChangeArrowheads="1"/>
            </p:cNvSpPr>
            <p:nvPr/>
          </p:nvSpPr>
          <p:spPr bwMode="auto">
            <a:xfrm>
              <a:off x="4756" y="2777"/>
              <a:ext cx="175" cy="175"/>
            </a:xfrm>
            <a:prstGeom prst="ellips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cs typeface="Times New Roman" pitchFamily="18" charset="0"/>
              </a:endParaRPr>
            </a:p>
          </p:txBody>
        </p:sp>
      </p:grp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96F1C1-4DB2-42BE-9DD3-8EB9C916A7CB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313" y="1725613"/>
            <a:ext cx="8124825" cy="571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239713" y="808038"/>
            <a:ext cx="9372600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SzPct val="45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>
                <a:solidFill>
                  <a:srgbClr val="FFFFFF"/>
                </a:solidFill>
                <a:cs typeface="Times New Roman" pitchFamily="18" charset="0"/>
              </a:rPr>
              <a:t>Applies to all waves – not just radiation.  The frequency or wavelength of a wave depends on the relative motion of the source and the observer.</a:t>
            </a:r>
          </a:p>
        </p:txBody>
      </p:sp>
      <p:pic>
        <p:nvPicPr>
          <p:cNvPr id="14340" name="Picture 6" descr="doppler_t_200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97713" y="4694238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7" descr="doppler_rest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97713" y="1874838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Text Box 8"/>
          <p:cNvSpPr txBox="1">
            <a:spLocks noChangeArrowheads="1"/>
          </p:cNvSpPr>
          <p:nvPr/>
        </p:nvSpPr>
        <p:spPr bwMode="auto">
          <a:xfrm>
            <a:off x="1916113" y="274638"/>
            <a:ext cx="5659437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1">
              <a:buSzPct val="43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800">
                <a:solidFill>
                  <a:srgbClr val="FFFF66"/>
                </a:solidFill>
                <a:cs typeface="Times New Roman" pitchFamily="18" charset="0"/>
              </a:rPr>
              <a:t>The Doppler Effect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96F1C1-4DB2-42BE-9DD3-8EB9C916A7CB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"/>
          <p:cNvSpPr txBox="1">
            <a:spLocks noChangeArrowheads="1"/>
          </p:cNvSpPr>
          <p:nvPr/>
        </p:nvSpPr>
        <p:spPr bwMode="auto">
          <a:xfrm>
            <a:off x="639763" y="738188"/>
            <a:ext cx="64817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SzPct val="45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>
                <a:solidFill>
                  <a:srgbClr val="FFFF00"/>
                </a:solidFill>
                <a:cs typeface="Times New Roman" pitchFamily="18" charset="0"/>
              </a:rPr>
              <a:t>Radiation travels as </a:t>
            </a:r>
            <a:r>
              <a:rPr lang="en-GB" u="sng" dirty="0">
                <a:solidFill>
                  <a:srgbClr val="FFFF00"/>
                </a:solidFill>
                <a:cs typeface="Times New Roman" pitchFamily="18" charset="0"/>
              </a:rPr>
              <a:t>Electromagnetic</a:t>
            </a:r>
            <a:r>
              <a:rPr lang="en-GB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GB" dirty="0" smtClean="0">
                <a:solidFill>
                  <a:srgbClr val="FFFF00"/>
                </a:solidFill>
                <a:cs typeface="Times New Roman" pitchFamily="18" charset="0"/>
              </a:rPr>
              <a:t>waves:</a:t>
            </a:r>
            <a:endParaRPr lang="en-GB" dirty="0">
              <a:solidFill>
                <a:srgbClr val="FFFF00"/>
              </a:solidFill>
              <a:cs typeface="Times New Roman" pitchFamily="18" charset="0"/>
            </a:endParaRPr>
          </a:p>
        </p:txBody>
      </p:sp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615950" y="1252538"/>
            <a:ext cx="87074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SzPct val="45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 smtClean="0">
                <a:solidFill>
                  <a:srgbClr val="FFFFFF"/>
                </a:solidFill>
                <a:cs typeface="Times New Roman" pitchFamily="18" charset="0"/>
              </a:rPr>
              <a:t>waves </a:t>
            </a:r>
            <a:r>
              <a:rPr lang="en-GB" dirty="0">
                <a:solidFill>
                  <a:srgbClr val="FFFFFF"/>
                </a:solidFill>
                <a:cs typeface="Times New Roman" pitchFamily="18" charset="0"/>
              </a:rPr>
              <a:t>of electric and magnetic fields traveling together.</a:t>
            </a:r>
          </a:p>
        </p:txBody>
      </p:sp>
      <p:sp>
        <p:nvSpPr>
          <p:cNvPr id="3076" name="Text Box 3"/>
          <p:cNvSpPr txBox="1">
            <a:spLocks noChangeArrowheads="1"/>
          </p:cNvSpPr>
          <p:nvPr/>
        </p:nvSpPr>
        <p:spPr bwMode="auto">
          <a:xfrm>
            <a:off x="696913" y="2643188"/>
            <a:ext cx="60928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SzPct val="45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>
                <a:solidFill>
                  <a:srgbClr val="FFFFFF"/>
                </a:solidFill>
                <a:cs typeface="Times New Roman" pitchFamily="18" charset="0"/>
              </a:rPr>
              <a:t>Examples of objects with magnetic fields:</a:t>
            </a:r>
          </a:p>
        </p:txBody>
      </p:sp>
      <p:sp>
        <p:nvSpPr>
          <p:cNvPr id="3077" name="Text Box 4"/>
          <p:cNvSpPr txBox="1">
            <a:spLocks noChangeArrowheads="1"/>
          </p:cNvSpPr>
          <p:nvPr/>
        </p:nvSpPr>
        <p:spPr bwMode="auto">
          <a:xfrm>
            <a:off x="2751138" y="3328988"/>
            <a:ext cx="2930525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SzPct val="45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>
                <a:solidFill>
                  <a:srgbClr val="FFFFFF"/>
                </a:solidFill>
                <a:cs typeface="Times New Roman" pitchFamily="18" charset="0"/>
              </a:rPr>
              <a:t>a magnet</a:t>
            </a:r>
          </a:p>
          <a:p>
            <a:pPr eaLnBrk="1">
              <a:buSzPct val="45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>
                <a:solidFill>
                  <a:srgbClr val="FFFFFF"/>
                </a:solidFill>
                <a:cs typeface="Times New Roman" pitchFamily="18" charset="0"/>
              </a:rPr>
              <a:t>the Earth</a:t>
            </a:r>
          </a:p>
        </p:txBody>
      </p:sp>
      <p:sp>
        <p:nvSpPr>
          <p:cNvPr id="3078" name="Text Box 5"/>
          <p:cNvSpPr txBox="1">
            <a:spLocks noChangeArrowheads="1"/>
          </p:cNvSpPr>
          <p:nvPr/>
        </p:nvSpPr>
        <p:spPr bwMode="auto">
          <a:xfrm>
            <a:off x="685800" y="4676775"/>
            <a:ext cx="60928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SzPct val="45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>
                <a:solidFill>
                  <a:srgbClr val="FFFFFF"/>
                </a:solidFill>
                <a:cs typeface="Times New Roman" pitchFamily="18" charset="0"/>
              </a:rPr>
              <a:t>Examples of objects with electric fields:</a:t>
            </a:r>
          </a:p>
        </p:txBody>
      </p:sp>
      <p:sp>
        <p:nvSpPr>
          <p:cNvPr id="3079" name="Text Box 6"/>
          <p:cNvSpPr txBox="1">
            <a:spLocks noChangeArrowheads="1"/>
          </p:cNvSpPr>
          <p:nvPr/>
        </p:nvSpPr>
        <p:spPr bwMode="auto">
          <a:xfrm>
            <a:off x="2832100" y="5543550"/>
            <a:ext cx="1195388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SzPct val="45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>
                <a:solidFill>
                  <a:srgbClr val="FFFFFF"/>
                </a:solidFill>
                <a:cs typeface="Times New Roman" pitchFamily="18" charset="0"/>
              </a:rPr>
              <a:t>protons</a:t>
            </a:r>
          </a:p>
          <a:p>
            <a:pPr eaLnBrk="1">
              <a:buSzPct val="45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>
                <a:solidFill>
                  <a:srgbClr val="FFFFFF"/>
                </a:solidFill>
                <a:cs typeface="Times New Roman" pitchFamily="18" charset="0"/>
              </a:rPr>
              <a:t>electrons</a:t>
            </a:r>
          </a:p>
        </p:txBody>
      </p:sp>
      <p:sp>
        <p:nvSpPr>
          <p:cNvPr id="3080" name="Text Box 7"/>
          <p:cNvSpPr txBox="1">
            <a:spLocks noChangeArrowheads="1"/>
          </p:cNvSpPr>
          <p:nvPr/>
        </p:nvSpPr>
        <p:spPr bwMode="auto">
          <a:xfrm>
            <a:off x="4270375" y="5521325"/>
            <a:ext cx="38576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SzPct val="44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4800">
                <a:solidFill>
                  <a:srgbClr val="FFFFFF"/>
                </a:solidFill>
                <a:latin typeface="Times" pitchFamily="16" charset="0"/>
              </a:rPr>
              <a:t>}</a:t>
            </a:r>
          </a:p>
        </p:txBody>
      </p:sp>
      <p:sp>
        <p:nvSpPr>
          <p:cNvPr id="3081" name="Text Box 8"/>
          <p:cNvSpPr txBox="1">
            <a:spLocks noChangeArrowheads="1"/>
          </p:cNvSpPr>
          <p:nvPr/>
        </p:nvSpPr>
        <p:spPr bwMode="auto">
          <a:xfrm>
            <a:off x="5068888" y="5608638"/>
            <a:ext cx="2519362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SzPct val="45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>
                <a:solidFill>
                  <a:srgbClr val="FFFFFF"/>
                </a:solidFill>
                <a:cs typeface="Times New Roman" pitchFamily="18" charset="0"/>
              </a:rPr>
              <a:t>"charged" particles that make up atoms.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696912" y="6446837"/>
            <a:ext cx="60928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SzPct val="45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 smtClean="0">
                <a:solidFill>
                  <a:srgbClr val="FFFFFF"/>
                </a:solidFill>
                <a:cs typeface="Times New Roman" pitchFamily="18" charset="0"/>
              </a:rPr>
              <a:t>Fields have a direction.</a:t>
            </a:r>
            <a:endParaRPr lang="en-GB" dirty="0">
              <a:solidFill>
                <a:srgbClr val="FFFFFF"/>
              </a:solidFill>
              <a:cs typeface="Times New Roman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96F1C1-4DB2-42BE-9DD3-8EB9C916A7C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1441450" y="531813"/>
            <a:ext cx="7358063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SzPct val="45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 smtClean="0">
                <a:solidFill>
                  <a:srgbClr val="FFFF66"/>
                </a:solidFill>
                <a:cs typeface="Times New Roman" pitchFamily="18" charset="0"/>
              </a:rPr>
              <a:t>James </a:t>
            </a:r>
            <a:r>
              <a:rPr lang="en-GB" dirty="0">
                <a:solidFill>
                  <a:srgbClr val="FFFF66"/>
                </a:solidFill>
                <a:cs typeface="Times New Roman" pitchFamily="18" charset="0"/>
              </a:rPr>
              <a:t>Clerk Maxwell showed in 1865 that waves of </a:t>
            </a:r>
            <a:r>
              <a:rPr lang="en-GB" dirty="0" smtClean="0">
                <a:solidFill>
                  <a:srgbClr val="FFFF66"/>
                </a:solidFill>
                <a:cs typeface="Times New Roman" pitchFamily="18" charset="0"/>
              </a:rPr>
              <a:t>weak electric </a:t>
            </a:r>
            <a:r>
              <a:rPr lang="en-GB" dirty="0">
                <a:solidFill>
                  <a:srgbClr val="FFFF66"/>
                </a:solidFill>
                <a:cs typeface="Times New Roman" pitchFamily="18" charset="0"/>
              </a:rPr>
              <a:t>and magnetic fields travel together =&gt; traveling “electromagnetic” waves.</a:t>
            </a:r>
          </a:p>
        </p:txBody>
      </p:sp>
      <p:pic>
        <p:nvPicPr>
          <p:cNvPr id="4099" name="Picture 4" descr="emwav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06513" y="2027238"/>
            <a:ext cx="7315200" cy="458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96F1C1-4DB2-42BE-9DD3-8EB9C916A7C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"/>
          <p:cNvSpPr txBox="1">
            <a:spLocks noChangeArrowheads="1"/>
          </p:cNvSpPr>
          <p:nvPr/>
        </p:nvSpPr>
        <p:spPr bwMode="auto">
          <a:xfrm>
            <a:off x="525463" y="728663"/>
            <a:ext cx="8707437" cy="37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SzPct val="45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>
                <a:solidFill>
                  <a:srgbClr val="FFFFFF"/>
                </a:solidFill>
                <a:cs typeface="Times New Roman" pitchFamily="18" charset="0"/>
              </a:rPr>
              <a:t>The speed of all electromagnetic waves is the </a:t>
            </a:r>
            <a:r>
              <a:rPr lang="en-GB" u="sng">
                <a:solidFill>
                  <a:srgbClr val="FFFFFF"/>
                </a:solidFill>
                <a:cs typeface="Times New Roman" pitchFamily="18" charset="0"/>
              </a:rPr>
              <a:t>speed of light</a:t>
            </a:r>
            <a:r>
              <a:rPr lang="en-GB">
                <a:solidFill>
                  <a:srgbClr val="FFFFFF"/>
                </a:solidFill>
                <a:cs typeface="Times New Roman" pitchFamily="18" charset="0"/>
              </a:rPr>
              <a:t>.</a:t>
            </a:r>
          </a:p>
        </p:txBody>
      </p:sp>
      <p:sp>
        <p:nvSpPr>
          <p:cNvPr id="5123" name="Text Box 2"/>
          <p:cNvSpPr txBox="1">
            <a:spLocks noChangeArrowheads="1"/>
          </p:cNvSpPr>
          <p:nvPr/>
        </p:nvSpPr>
        <p:spPr bwMode="auto">
          <a:xfrm>
            <a:off x="1519238" y="1433513"/>
            <a:ext cx="3616325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SzPct val="45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>
                <a:solidFill>
                  <a:srgbClr val="FFFFFF"/>
                </a:solidFill>
                <a:cs typeface="Times New Roman" pitchFamily="18" charset="0"/>
              </a:rPr>
              <a:t>      c = 3 x 10 </a:t>
            </a:r>
            <a:r>
              <a:rPr lang="en-GB" baseline="25000">
                <a:solidFill>
                  <a:srgbClr val="FFFFFF"/>
                </a:solidFill>
                <a:cs typeface="Times New Roman" pitchFamily="18" charset="0"/>
              </a:rPr>
              <a:t>8</a:t>
            </a:r>
            <a:r>
              <a:rPr lang="en-GB">
                <a:solidFill>
                  <a:srgbClr val="FFFFFF"/>
                </a:solidFill>
                <a:cs typeface="Times New Roman" pitchFamily="18" charset="0"/>
              </a:rPr>
              <a:t>   m / s</a:t>
            </a:r>
          </a:p>
          <a:p>
            <a:pPr eaLnBrk="1">
              <a:buSzPct val="45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>
                <a:solidFill>
                  <a:srgbClr val="FFFFFF"/>
                </a:solidFill>
                <a:cs typeface="Times New Roman" pitchFamily="18" charset="0"/>
              </a:rPr>
              <a:t>or   c = 3 x 10 </a:t>
            </a:r>
            <a:r>
              <a:rPr lang="en-GB" baseline="25000">
                <a:solidFill>
                  <a:srgbClr val="FFFFFF"/>
                </a:solidFill>
                <a:cs typeface="Times New Roman" pitchFamily="18" charset="0"/>
              </a:rPr>
              <a:t>5</a:t>
            </a:r>
            <a:r>
              <a:rPr lang="en-GB">
                <a:solidFill>
                  <a:srgbClr val="FFFFFF"/>
                </a:solidFill>
                <a:cs typeface="Times New Roman" pitchFamily="18" charset="0"/>
              </a:rPr>
              <a:t>   km / s</a:t>
            </a:r>
          </a:p>
        </p:txBody>
      </p:sp>
      <p:sp>
        <p:nvSpPr>
          <p:cNvPr id="5124" name="Text Box 5"/>
          <p:cNvSpPr txBox="1">
            <a:spLocks noChangeArrowheads="1"/>
          </p:cNvSpPr>
          <p:nvPr/>
        </p:nvSpPr>
        <p:spPr bwMode="auto">
          <a:xfrm>
            <a:off x="1230313" y="4541838"/>
            <a:ext cx="647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1">
              <a:buSzPct val="45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>
                <a:solidFill>
                  <a:srgbClr val="FF0000"/>
                </a:solidFill>
                <a:cs typeface="Times New Roman" pitchFamily="18" charset="0"/>
              </a:rPr>
              <a:t>Sun</a:t>
            </a:r>
          </a:p>
        </p:txBody>
      </p:sp>
      <p:sp>
        <p:nvSpPr>
          <p:cNvPr id="5125" name="Text Box 6"/>
          <p:cNvSpPr txBox="1">
            <a:spLocks noChangeArrowheads="1"/>
          </p:cNvSpPr>
          <p:nvPr/>
        </p:nvSpPr>
        <p:spPr bwMode="auto">
          <a:xfrm>
            <a:off x="5719763" y="4110038"/>
            <a:ext cx="13096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1">
              <a:buSzPct val="45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>
                <a:solidFill>
                  <a:srgbClr val="00FFFF"/>
                </a:solidFill>
                <a:cs typeface="Times New Roman" pitchFamily="18" charset="0"/>
              </a:rPr>
              <a:t>Earth</a:t>
            </a:r>
          </a:p>
        </p:txBody>
      </p:sp>
      <p:sp>
        <p:nvSpPr>
          <p:cNvPr id="5126" name="Line 7"/>
          <p:cNvSpPr>
            <a:spLocks noChangeShapeType="1"/>
          </p:cNvSpPr>
          <p:nvPr/>
        </p:nvSpPr>
        <p:spPr bwMode="auto">
          <a:xfrm rot="-60000">
            <a:off x="2525936" y="3649662"/>
            <a:ext cx="3252788" cy="53974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5127" name="Text Box 8"/>
          <p:cNvSpPr txBox="1">
            <a:spLocks noChangeArrowheads="1"/>
          </p:cNvSpPr>
          <p:nvPr/>
        </p:nvSpPr>
        <p:spPr bwMode="auto">
          <a:xfrm>
            <a:off x="2740025" y="3060700"/>
            <a:ext cx="28162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1">
              <a:buSzPct val="45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>
                <a:solidFill>
                  <a:srgbClr val="FFFF66"/>
                </a:solidFill>
                <a:cs typeface="Times New Roman" pitchFamily="18" charset="0"/>
              </a:rPr>
              <a:t>light takes 8 minutes</a:t>
            </a:r>
          </a:p>
        </p:txBody>
      </p:sp>
      <p:sp>
        <p:nvSpPr>
          <p:cNvPr id="5128" name="Text Box 9"/>
          <p:cNvSpPr txBox="1">
            <a:spLocks noChangeArrowheads="1"/>
          </p:cNvSpPr>
          <p:nvPr/>
        </p:nvSpPr>
        <p:spPr bwMode="auto">
          <a:xfrm>
            <a:off x="673100" y="5297488"/>
            <a:ext cx="8445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SzPct val="45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>
                <a:solidFill>
                  <a:srgbClr val="FFFFFF"/>
                </a:solidFill>
                <a:cs typeface="Times New Roman" pitchFamily="18" charset="0"/>
              </a:rPr>
              <a:t>     c = </a:t>
            </a:r>
          </a:p>
        </p:txBody>
      </p:sp>
      <p:sp>
        <p:nvSpPr>
          <p:cNvPr id="5129" name="Text Box 10"/>
          <p:cNvSpPr txBox="1">
            <a:spLocks noChangeArrowheads="1"/>
          </p:cNvSpPr>
          <p:nvPr/>
        </p:nvSpPr>
        <p:spPr bwMode="auto">
          <a:xfrm>
            <a:off x="1689100" y="5297488"/>
            <a:ext cx="909638" cy="37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lnSpc>
                <a:spcPct val="111000"/>
              </a:lnSpc>
              <a:buSzPct val="45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l-GR">
                <a:solidFill>
                  <a:srgbClr val="FFFFFF"/>
                </a:solidFill>
                <a:cs typeface="Times New Roman" pitchFamily="18" charset="0"/>
              </a:rPr>
              <a:t>λν</a:t>
            </a:r>
            <a:endParaRPr lang="en-GB">
              <a:solidFill>
                <a:srgbClr val="FFFFFF"/>
              </a:solidFill>
              <a:cs typeface="Times New Roman" pitchFamily="18" charset="0"/>
            </a:endParaRPr>
          </a:p>
        </p:txBody>
      </p:sp>
      <p:sp>
        <p:nvSpPr>
          <p:cNvPr id="5130" name="Text Box 11"/>
          <p:cNvSpPr txBox="1">
            <a:spLocks noChangeArrowheads="1"/>
          </p:cNvSpPr>
          <p:nvPr/>
        </p:nvSpPr>
        <p:spPr bwMode="auto">
          <a:xfrm>
            <a:off x="2738438" y="5267325"/>
            <a:ext cx="43116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SzPct val="45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>
                <a:solidFill>
                  <a:srgbClr val="FFFFFF"/>
                </a:solidFill>
                <a:cs typeface="Times New Roman" pitchFamily="18" charset="0"/>
              </a:rPr>
              <a:t>or, bigger </a:t>
            </a:r>
            <a:r>
              <a:rPr lang="el-GR">
                <a:solidFill>
                  <a:srgbClr val="FFFFFF"/>
                </a:solidFill>
                <a:cs typeface="Times New Roman" pitchFamily="18" charset="0"/>
              </a:rPr>
              <a:t>λ</a:t>
            </a:r>
            <a:r>
              <a:rPr lang="en-GB">
                <a:solidFill>
                  <a:srgbClr val="FFFFFF"/>
                </a:solidFill>
                <a:cs typeface="Times New Roman" pitchFamily="18" charset="0"/>
              </a:rPr>
              <a:t>  means smaller </a:t>
            </a:r>
            <a:r>
              <a:rPr lang="el-GR">
                <a:solidFill>
                  <a:srgbClr val="FFFFFF"/>
                </a:solidFill>
                <a:cs typeface="Times New Roman" pitchFamily="18" charset="0"/>
              </a:rPr>
              <a:t>ν</a:t>
            </a:r>
            <a:r>
              <a:rPr lang="en-GB">
                <a:solidFill>
                  <a:srgbClr val="FFFFFF"/>
                </a:solidFill>
                <a:cs typeface="Times New Roman" pitchFamily="18" charset="0"/>
              </a:rPr>
              <a:t> </a:t>
            </a:r>
          </a:p>
        </p:txBody>
      </p:sp>
      <p:pic>
        <p:nvPicPr>
          <p:cNvPr id="5131" name="Picture 13" descr="MCj0232172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9313" y="2865438"/>
            <a:ext cx="1620837" cy="161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2" name="Picture 14" descr="MCj0311452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54713" y="3330575"/>
            <a:ext cx="75723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96F1C1-4DB2-42BE-9DD3-8EB9C916A7C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6625" y="1233488"/>
            <a:ext cx="8124825" cy="571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ext Box 2"/>
          <p:cNvSpPr txBox="1">
            <a:spLocks noChangeArrowheads="1"/>
          </p:cNvSpPr>
          <p:nvPr/>
        </p:nvSpPr>
        <p:spPr bwMode="auto">
          <a:xfrm>
            <a:off x="5057775" y="7021513"/>
            <a:ext cx="8651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lnSpc>
                <a:spcPct val="111000"/>
              </a:lnSpc>
              <a:buSzPct val="45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>
                <a:solidFill>
                  <a:srgbClr val="FFFFFF"/>
                </a:solidFill>
                <a:latin typeface="Symbol" pitchFamily="18" charset="2"/>
              </a:rPr>
              <a:t>l n</a:t>
            </a:r>
          </a:p>
        </p:txBody>
      </p:sp>
      <p:sp>
        <p:nvSpPr>
          <p:cNvPr id="6148" name="Text Box 3"/>
          <p:cNvSpPr txBox="1">
            <a:spLocks noChangeArrowheads="1"/>
          </p:cNvSpPr>
          <p:nvPr/>
        </p:nvSpPr>
        <p:spPr bwMode="auto">
          <a:xfrm>
            <a:off x="4543425" y="7042150"/>
            <a:ext cx="533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SzPct val="45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>
                <a:solidFill>
                  <a:srgbClr val="FFFFFF"/>
                </a:solidFill>
                <a:cs typeface="Times New Roman" pitchFamily="18" charset="0"/>
              </a:rPr>
              <a:t>c =</a:t>
            </a:r>
          </a:p>
        </p:txBody>
      </p:sp>
      <p:sp>
        <p:nvSpPr>
          <p:cNvPr id="6149" name="Text Box 4"/>
          <p:cNvSpPr txBox="1">
            <a:spLocks noChangeArrowheads="1"/>
          </p:cNvSpPr>
          <p:nvPr/>
        </p:nvSpPr>
        <p:spPr bwMode="auto">
          <a:xfrm>
            <a:off x="5845175" y="758825"/>
            <a:ext cx="39576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SzPct val="45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>
                <a:solidFill>
                  <a:srgbClr val="FFFFFF"/>
                </a:solidFill>
                <a:cs typeface="Times New Roman" pitchFamily="18" charset="0"/>
              </a:rPr>
              <a:t>1 nm = 10</a:t>
            </a:r>
            <a:r>
              <a:rPr lang="en-GB" sz="1800" baseline="25000">
                <a:solidFill>
                  <a:srgbClr val="FFFFFF"/>
                </a:solidFill>
                <a:cs typeface="Times New Roman" pitchFamily="18" charset="0"/>
              </a:rPr>
              <a:t> -9</a:t>
            </a:r>
            <a:r>
              <a:rPr lang="en-GB" sz="1800">
                <a:solidFill>
                  <a:srgbClr val="FFFFFF"/>
                </a:solidFill>
                <a:cs typeface="Times New Roman" pitchFamily="18" charset="0"/>
              </a:rPr>
              <a:t> m ,  1 Angstrom = 10</a:t>
            </a:r>
            <a:r>
              <a:rPr lang="en-GB" sz="1800" baseline="33000">
                <a:solidFill>
                  <a:srgbClr val="FFFFFF"/>
                </a:solidFill>
                <a:cs typeface="Times New Roman" pitchFamily="18" charset="0"/>
              </a:rPr>
              <a:t> -10</a:t>
            </a:r>
            <a:r>
              <a:rPr lang="en-GB" sz="1800">
                <a:solidFill>
                  <a:srgbClr val="FFFFFF"/>
                </a:solidFill>
                <a:cs typeface="Times New Roman" pitchFamily="18" charset="0"/>
              </a:rPr>
              <a:t> m</a:t>
            </a:r>
          </a:p>
        </p:txBody>
      </p:sp>
      <p:sp>
        <p:nvSpPr>
          <p:cNvPr id="6150" name="Text Box 5"/>
          <p:cNvSpPr txBox="1">
            <a:spLocks noChangeArrowheads="1"/>
          </p:cNvSpPr>
          <p:nvPr/>
        </p:nvSpPr>
        <p:spPr bwMode="auto">
          <a:xfrm>
            <a:off x="1677988" y="128588"/>
            <a:ext cx="65944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1">
              <a:buSzPct val="45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>
                <a:solidFill>
                  <a:srgbClr val="FFFF66"/>
                </a:solidFill>
                <a:cs typeface="Times New Roman" pitchFamily="18" charset="0"/>
              </a:rPr>
              <a:t>The Electromagnetic Spectrum</a:t>
            </a:r>
          </a:p>
        </p:txBody>
      </p:sp>
      <p:sp>
        <p:nvSpPr>
          <p:cNvPr id="6151" name="Line 6"/>
          <p:cNvSpPr>
            <a:spLocks noChangeShapeType="1"/>
          </p:cNvSpPr>
          <p:nvPr/>
        </p:nvSpPr>
        <p:spPr bwMode="auto">
          <a:xfrm>
            <a:off x="6484938" y="984250"/>
            <a:ext cx="433387" cy="1412875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1839913" y="3779838"/>
            <a:ext cx="6172200" cy="990600"/>
          </a:xfrm>
          <a:prstGeom prst="rect">
            <a:avLst/>
          </a:prstGeom>
          <a:solidFill>
            <a:srgbClr val="00B8FF">
              <a:alpha val="0"/>
            </a:srgbClr>
          </a:solidFill>
          <a:ln w="508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3" name="Rectangle 9"/>
          <p:cNvSpPr>
            <a:spLocks noChangeArrowheads="1"/>
          </p:cNvSpPr>
          <p:nvPr/>
        </p:nvSpPr>
        <p:spPr bwMode="auto">
          <a:xfrm>
            <a:off x="1839912" y="1417638"/>
            <a:ext cx="6172200" cy="3352800"/>
          </a:xfrm>
          <a:prstGeom prst="rect">
            <a:avLst/>
          </a:prstGeom>
          <a:solidFill>
            <a:srgbClr val="00B8FF">
              <a:alpha val="0"/>
            </a:srgbClr>
          </a:solidFill>
          <a:ln w="508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5497513" y="1341438"/>
            <a:ext cx="2209800" cy="1600200"/>
          </a:xfrm>
          <a:prstGeom prst="rect">
            <a:avLst/>
          </a:prstGeom>
          <a:solidFill>
            <a:srgbClr val="00B8FF">
              <a:alpha val="0"/>
            </a:srgbClr>
          </a:solidFill>
          <a:ln w="508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5" name="Rectangle 11"/>
          <p:cNvSpPr>
            <a:spLocks noChangeArrowheads="1"/>
          </p:cNvSpPr>
          <p:nvPr/>
        </p:nvSpPr>
        <p:spPr bwMode="auto">
          <a:xfrm>
            <a:off x="1839913" y="5684837"/>
            <a:ext cx="6172200" cy="1066801"/>
          </a:xfrm>
          <a:prstGeom prst="rect">
            <a:avLst/>
          </a:prstGeom>
          <a:solidFill>
            <a:srgbClr val="00B8FF">
              <a:alpha val="0"/>
            </a:srgbClr>
          </a:solidFill>
          <a:ln w="508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96F1C1-4DB2-42BE-9DD3-8EB9C916A7C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2" grpId="0" animBg="1"/>
      <p:bldP spid="11273" grpId="0" animBg="1"/>
      <p:bldP spid="11273" grpId="1" animBg="1"/>
      <p:bldP spid="11274" grpId="0" animBg="1"/>
      <p:bldP spid="11274" grpId="1" animBg="1"/>
      <p:bldP spid="1127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4888" y="1798638"/>
            <a:ext cx="8124825" cy="571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ext Box 2"/>
          <p:cNvSpPr txBox="1">
            <a:spLocks noChangeArrowheads="1"/>
          </p:cNvSpPr>
          <p:nvPr/>
        </p:nvSpPr>
        <p:spPr bwMode="auto">
          <a:xfrm>
            <a:off x="604838" y="884238"/>
            <a:ext cx="8878887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SzPct val="45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>
                <a:solidFill>
                  <a:srgbClr val="FFFFFF"/>
                </a:solidFill>
                <a:cs typeface="Times New Roman" pitchFamily="18" charset="0"/>
              </a:rPr>
              <a:t>All waves bend when they pass through materials of different densities.  When you bend light, bending angle depends on wavelength, or color.</a:t>
            </a:r>
          </a:p>
        </p:txBody>
      </p:sp>
      <p:sp>
        <p:nvSpPr>
          <p:cNvPr id="7172" name="Text Box 3"/>
          <p:cNvSpPr txBox="1">
            <a:spLocks noChangeArrowheads="1"/>
          </p:cNvSpPr>
          <p:nvPr/>
        </p:nvSpPr>
        <p:spPr bwMode="auto">
          <a:xfrm>
            <a:off x="1998663" y="246063"/>
            <a:ext cx="56372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1">
              <a:buSzPct val="45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>
                <a:solidFill>
                  <a:srgbClr val="FFFF66"/>
                </a:solidFill>
                <a:cs typeface="Times New Roman" pitchFamily="18" charset="0"/>
              </a:rPr>
              <a:t>Refraction of light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96F1C1-4DB2-42BE-9DD3-8EB9C916A7C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2188" y="663575"/>
            <a:ext cx="8124825" cy="571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ext Box 2"/>
          <p:cNvSpPr txBox="1">
            <a:spLocks noChangeArrowheads="1"/>
          </p:cNvSpPr>
          <p:nvPr/>
        </p:nvSpPr>
        <p:spPr bwMode="auto">
          <a:xfrm>
            <a:off x="925513" y="171450"/>
            <a:ext cx="8331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1">
              <a:buSzPct val="45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>
                <a:solidFill>
                  <a:srgbClr val="FFFF66"/>
                </a:solidFill>
                <a:cs typeface="Times New Roman" pitchFamily="18" charset="0"/>
              </a:rPr>
              <a:t>The "Inverse-Square" Law Applies to Radiation</a:t>
            </a:r>
          </a:p>
        </p:txBody>
      </p:sp>
      <p:sp>
        <p:nvSpPr>
          <p:cNvPr id="8196" name="Text Box 3"/>
          <p:cNvSpPr txBox="1">
            <a:spLocks noChangeArrowheads="1"/>
          </p:cNvSpPr>
          <p:nvPr/>
        </p:nvSpPr>
        <p:spPr bwMode="auto">
          <a:xfrm>
            <a:off x="446088" y="6640513"/>
            <a:ext cx="27717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SzPct val="45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>
                <a:solidFill>
                  <a:srgbClr val="FFFFFF"/>
                </a:solidFill>
                <a:cs typeface="Times New Roman" pitchFamily="18" charset="0"/>
              </a:rPr>
              <a:t>apparent brightness  </a:t>
            </a:r>
            <a:r>
              <a:rPr lang="el-GR">
                <a:solidFill>
                  <a:srgbClr val="FFFFFF"/>
                </a:solidFill>
                <a:cs typeface="Times New Roman" pitchFamily="18" charset="0"/>
              </a:rPr>
              <a:t>α</a:t>
            </a:r>
            <a:endParaRPr lang="en-GB">
              <a:solidFill>
                <a:srgbClr val="FFFFFF"/>
              </a:solidFill>
              <a:cs typeface="Times New Roman" pitchFamily="18" charset="0"/>
            </a:endParaRPr>
          </a:p>
        </p:txBody>
      </p:sp>
      <p:sp>
        <p:nvSpPr>
          <p:cNvPr id="8197" name="Text Box 4"/>
          <p:cNvSpPr txBox="1">
            <a:spLocks noChangeArrowheads="1"/>
          </p:cNvSpPr>
          <p:nvPr/>
        </p:nvSpPr>
        <p:spPr bwMode="auto">
          <a:xfrm>
            <a:off x="3462338" y="6516688"/>
            <a:ext cx="750887" cy="76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SzPct val="45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>
                <a:solidFill>
                  <a:srgbClr val="FFFFFF"/>
                </a:solidFill>
                <a:cs typeface="Times New Roman" pitchFamily="18" charset="0"/>
              </a:rPr>
              <a:t>1</a:t>
            </a:r>
          </a:p>
          <a:p>
            <a:pPr eaLnBrk="1">
              <a:buSzPct val="45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>
                <a:solidFill>
                  <a:srgbClr val="FFFFFF"/>
                </a:solidFill>
                <a:cs typeface="Times New Roman" pitchFamily="18" charset="0"/>
              </a:rPr>
              <a:t>D</a:t>
            </a:r>
            <a:r>
              <a:rPr lang="en-GB" baseline="25000">
                <a:solidFill>
                  <a:srgbClr val="FFFFFF"/>
                </a:solidFill>
                <a:cs typeface="Times New Roman" pitchFamily="18" charset="0"/>
              </a:rPr>
              <a:t>2</a:t>
            </a:r>
          </a:p>
        </p:txBody>
      </p:sp>
      <p:sp>
        <p:nvSpPr>
          <p:cNvPr id="8198" name="Line 5"/>
          <p:cNvSpPr>
            <a:spLocks noChangeShapeType="1"/>
          </p:cNvSpPr>
          <p:nvPr/>
        </p:nvSpPr>
        <p:spPr bwMode="auto">
          <a:xfrm>
            <a:off x="3370263" y="6865938"/>
            <a:ext cx="457200" cy="1587"/>
          </a:xfrm>
          <a:prstGeom prst="line">
            <a:avLst/>
          </a:prstGeom>
          <a:noFill/>
          <a:ln w="936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9" name="Text Box 6"/>
          <p:cNvSpPr txBox="1">
            <a:spLocks noChangeArrowheads="1"/>
          </p:cNvSpPr>
          <p:nvPr/>
        </p:nvSpPr>
        <p:spPr bwMode="auto">
          <a:xfrm>
            <a:off x="4202113" y="6599238"/>
            <a:ext cx="58785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SzPct val="45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 smtClean="0">
                <a:solidFill>
                  <a:srgbClr val="FFFFFF"/>
                </a:solidFill>
                <a:cs typeface="Times New Roman" pitchFamily="18" charset="0"/>
              </a:rPr>
              <a:t>D </a:t>
            </a:r>
            <a:r>
              <a:rPr lang="en-GB" dirty="0">
                <a:solidFill>
                  <a:srgbClr val="FFFFFF"/>
                </a:solidFill>
                <a:cs typeface="Times New Roman" pitchFamily="18" charset="0"/>
              </a:rPr>
              <a:t>is the distance between source and observer.</a:t>
            </a:r>
          </a:p>
        </p:txBody>
      </p:sp>
      <p:sp>
        <p:nvSpPr>
          <p:cNvPr id="8200" name="Text Box 7"/>
          <p:cNvSpPr txBox="1">
            <a:spLocks noChangeArrowheads="1"/>
          </p:cNvSpPr>
          <p:nvPr/>
        </p:nvSpPr>
        <p:spPr bwMode="auto">
          <a:xfrm>
            <a:off x="2146300" y="4794250"/>
            <a:ext cx="2116138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>
                <a:solidFill>
                  <a:srgbClr val="FFFF00"/>
                </a:solidFill>
              </a:rPr>
              <a:t>Each square gets 1/9 of the light</a:t>
            </a:r>
          </a:p>
        </p:txBody>
      </p:sp>
      <p:sp>
        <p:nvSpPr>
          <p:cNvPr id="8201" name="Text Box 8"/>
          <p:cNvSpPr txBox="1">
            <a:spLocks noChangeArrowheads="1"/>
          </p:cNvSpPr>
          <p:nvPr/>
        </p:nvSpPr>
        <p:spPr bwMode="auto">
          <a:xfrm>
            <a:off x="2130425" y="3875088"/>
            <a:ext cx="2116138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>
                <a:solidFill>
                  <a:srgbClr val="FFFF00"/>
                </a:solidFill>
              </a:rPr>
              <a:t>Each square gets 1/4 of the light</a:t>
            </a:r>
          </a:p>
        </p:txBody>
      </p:sp>
      <p:sp>
        <p:nvSpPr>
          <p:cNvPr id="8202" name="Line 9"/>
          <p:cNvSpPr>
            <a:spLocks noChangeShapeType="1"/>
          </p:cNvSpPr>
          <p:nvPr/>
        </p:nvSpPr>
        <p:spPr bwMode="auto">
          <a:xfrm>
            <a:off x="3938588" y="4229100"/>
            <a:ext cx="887412" cy="1588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03" name="Line 10"/>
          <p:cNvSpPr>
            <a:spLocks noChangeShapeType="1"/>
          </p:cNvSpPr>
          <p:nvPr/>
        </p:nvSpPr>
        <p:spPr bwMode="auto">
          <a:xfrm flipV="1">
            <a:off x="3729038" y="4891088"/>
            <a:ext cx="887412" cy="325437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96F1C1-4DB2-42BE-9DD3-8EB9C916A7C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"/>
          <p:cNvSpPr txBox="1">
            <a:spLocks noChangeArrowheads="1"/>
          </p:cNvSpPr>
          <p:nvPr/>
        </p:nvSpPr>
        <p:spPr bwMode="auto">
          <a:xfrm>
            <a:off x="565150" y="779463"/>
            <a:ext cx="7599363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SzPct val="45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>
                <a:solidFill>
                  <a:srgbClr val="FFFFFF"/>
                </a:solidFill>
                <a:cs typeface="Times New Roman" pitchFamily="18" charset="0"/>
              </a:rPr>
              <a:t>We form a "spectrum" by spreading out radiation according to its wavelength (e.g. using a prism for light).</a:t>
            </a:r>
          </a:p>
          <a:p>
            <a:pPr eaLnBrk="1">
              <a:buSzPct val="45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>
              <a:solidFill>
                <a:srgbClr val="FFFFFF"/>
              </a:solidFill>
              <a:cs typeface="Times New Roman" pitchFamily="18" charset="0"/>
            </a:endParaRPr>
          </a:p>
        </p:txBody>
      </p:sp>
      <p:sp>
        <p:nvSpPr>
          <p:cNvPr id="9223" name="Freeform 6"/>
          <p:cNvSpPr>
            <a:spLocks noChangeArrowheads="1"/>
          </p:cNvSpPr>
          <p:nvPr/>
        </p:nvSpPr>
        <p:spPr bwMode="auto">
          <a:xfrm>
            <a:off x="3619500" y="7416800"/>
            <a:ext cx="53975" cy="71438"/>
          </a:xfrm>
          <a:custGeom>
            <a:avLst/>
            <a:gdLst>
              <a:gd name="T0" fmla="*/ 150 w 151"/>
              <a:gd name="T1" fmla="*/ 0 h 200"/>
              <a:gd name="T2" fmla="*/ 0 w 151"/>
              <a:gd name="T3" fmla="*/ 196 h 200"/>
              <a:gd name="T4" fmla="*/ 0 w 151"/>
              <a:gd name="T5" fmla="*/ 199 h 200"/>
              <a:gd name="T6" fmla="*/ 0 60000 65536"/>
              <a:gd name="T7" fmla="*/ 0 60000 65536"/>
              <a:gd name="T8" fmla="*/ 0 60000 65536"/>
              <a:gd name="T9" fmla="*/ 0 w 151"/>
              <a:gd name="T10" fmla="*/ 0 h 200"/>
              <a:gd name="T11" fmla="*/ 151 w 151"/>
              <a:gd name="T12" fmla="*/ 200 h 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1" h="200">
                <a:moveTo>
                  <a:pt x="150" y="0"/>
                </a:moveTo>
                <a:lnTo>
                  <a:pt x="0" y="196"/>
                </a:lnTo>
                <a:lnTo>
                  <a:pt x="0" y="199"/>
                </a:lnTo>
              </a:path>
            </a:pathLst>
          </a:custGeom>
          <a:noFill/>
          <a:ln w="936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639763" y="6667500"/>
            <a:ext cx="67548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SzPct val="45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>
                <a:solidFill>
                  <a:srgbClr val="FFFFFF"/>
                </a:solidFill>
                <a:cs typeface="Times New Roman" pitchFamily="18" charset="0"/>
              </a:rPr>
              <a:t>also known as the Planck spectrum.</a:t>
            </a:r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544513" y="1922463"/>
            <a:ext cx="88392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SzPct val="45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>
                <a:solidFill>
                  <a:srgbClr val="FFFFFF"/>
                </a:solidFill>
                <a:cs typeface="Times New Roman" pitchFamily="18" charset="0"/>
              </a:rPr>
              <a:t>What does the spectrum of an astronomical object's radiation look like?</a:t>
            </a:r>
          </a:p>
          <a:p>
            <a:pPr eaLnBrk="1">
              <a:buSzPct val="45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>
              <a:solidFill>
                <a:srgbClr val="FFFFFF"/>
              </a:solidFill>
              <a:cs typeface="Times New Roman" pitchFamily="18" charset="0"/>
            </a:endParaRPr>
          </a:p>
          <a:p>
            <a:pPr eaLnBrk="1">
              <a:buSzPct val="45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>
                <a:solidFill>
                  <a:srgbClr val="FFFFFF"/>
                </a:solidFill>
                <a:cs typeface="Times New Roman" pitchFamily="18" charset="0"/>
              </a:rPr>
              <a:t>Many objects (e.g. stars) have roughly a "Black-body" spectrum:</a:t>
            </a:r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6945313" y="3932238"/>
            <a:ext cx="2919389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sz="1800" dirty="0"/>
              <a:t> Asymmetric shape</a:t>
            </a:r>
          </a:p>
          <a:p>
            <a:endParaRPr lang="en-US" sz="1800" dirty="0"/>
          </a:p>
          <a:p>
            <a:pPr>
              <a:buFontTx/>
              <a:buChar char="•"/>
            </a:pPr>
            <a:r>
              <a:rPr lang="en-US" sz="1800" dirty="0"/>
              <a:t> Broad range of wavelengths</a:t>
            </a:r>
          </a:p>
          <a:p>
            <a:r>
              <a:rPr lang="en-US" sz="1800" dirty="0"/>
              <a:t>or frequencies</a:t>
            </a:r>
          </a:p>
          <a:p>
            <a:endParaRPr lang="en-US" sz="1800" dirty="0"/>
          </a:p>
          <a:p>
            <a:pPr>
              <a:buFontTx/>
              <a:buChar char="•"/>
            </a:pPr>
            <a:r>
              <a:rPr lang="en-US" sz="1800" dirty="0"/>
              <a:t> Has a </a:t>
            </a:r>
            <a:r>
              <a:rPr lang="en-US" sz="1800" dirty="0" smtClean="0"/>
              <a:t>peak, depending on</a:t>
            </a:r>
          </a:p>
          <a:p>
            <a:r>
              <a:rPr lang="en-US" sz="1800" dirty="0"/>
              <a:t>o</a:t>
            </a:r>
            <a:r>
              <a:rPr lang="en-US" sz="1800" dirty="0" smtClean="0"/>
              <a:t>bject’s temperature</a:t>
            </a:r>
            <a:endParaRPr lang="en-US" sz="1800" dirty="0"/>
          </a:p>
        </p:txBody>
      </p:sp>
      <p:sp>
        <p:nvSpPr>
          <p:cNvPr id="9228" name="Text Box 13"/>
          <p:cNvSpPr txBox="1">
            <a:spLocks noChangeArrowheads="1"/>
          </p:cNvSpPr>
          <p:nvPr/>
        </p:nvSpPr>
        <p:spPr bwMode="auto">
          <a:xfrm>
            <a:off x="1230312" y="198438"/>
            <a:ext cx="77452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Why </a:t>
            </a:r>
            <a:r>
              <a:rPr lang="en-US" dirty="0" smtClean="0">
                <a:solidFill>
                  <a:srgbClr val="FFFF00"/>
                </a:solidFill>
              </a:rPr>
              <a:t>does </a:t>
            </a:r>
            <a:r>
              <a:rPr lang="en-US" dirty="0">
                <a:solidFill>
                  <a:srgbClr val="FFFF00"/>
                </a:solidFill>
              </a:rPr>
              <a:t>the Sun </a:t>
            </a:r>
            <a:r>
              <a:rPr lang="en-US" dirty="0" smtClean="0">
                <a:solidFill>
                  <a:srgbClr val="FFFF00"/>
                </a:solidFill>
              </a:rPr>
              <a:t>have its color?  </a:t>
            </a:r>
            <a:r>
              <a:rPr lang="en-US" dirty="0">
                <a:solidFill>
                  <a:srgbClr val="FFFF00"/>
                </a:solidFill>
              </a:rPr>
              <a:t>The Black-Body Spectrum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512" y="3261203"/>
            <a:ext cx="4875024" cy="3261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96F1C1-4DB2-42BE-9DD3-8EB9C916A7C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4" grpId="0"/>
      <p:bldP spid="14347" grpId="0"/>
      <p:bldP spid="14348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10147</TotalTime>
  <Words>796</Words>
  <Application>Microsoft Office PowerPoint</Application>
  <PresentationFormat>Custom</PresentationFormat>
  <Paragraphs>178</Paragraphs>
  <Slides>23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Rich</cp:lastModifiedBy>
  <cp:revision>75</cp:revision>
  <dcterms:modified xsi:type="dcterms:W3CDTF">2014-06-02T16:26:07Z</dcterms:modified>
</cp:coreProperties>
</file>