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4" r:id="rId2"/>
    <p:sldMasterId id="2147483660" r:id="rId3"/>
  </p:sldMasterIdLst>
  <p:notesMasterIdLst>
    <p:notesMasterId r:id="rId35"/>
  </p:notes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10080625" cy="7559675"/>
  <p:notesSz cx="6881813" cy="9296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056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0"/>
        <p:guide pos="191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931863"/>
            <a:ext cx="4243387" cy="3184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1036" y="4425175"/>
            <a:ext cx="4783974" cy="353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234045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256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1388" y="4425321"/>
            <a:ext cx="4782024" cy="184666"/>
          </a:xfrm>
          <a:noFill/>
          <a:ln/>
        </p:spPr>
        <p:txBody>
          <a:bodyPr>
            <a:spAutoFit/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266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1388" y="4425321"/>
            <a:ext cx="4782024" cy="184666"/>
          </a:xfrm>
          <a:noFill/>
          <a:ln/>
        </p:spPr>
        <p:txBody>
          <a:bodyPr>
            <a:spAutoFit/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276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1388" y="4425321"/>
            <a:ext cx="4782024" cy="184666"/>
          </a:xfrm>
          <a:noFill/>
          <a:ln/>
        </p:spPr>
        <p:txBody>
          <a:bodyPr>
            <a:spAutoFit/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8500"/>
            <a:ext cx="46466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2969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1388" y="4425321"/>
            <a:ext cx="4782024" cy="184666"/>
          </a:xfrm>
          <a:noFill/>
          <a:ln/>
        </p:spPr>
        <p:txBody>
          <a:bodyPr>
            <a:spAutoFit/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3174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1388" y="4425321"/>
            <a:ext cx="4782024" cy="184666"/>
          </a:xfrm>
          <a:noFill/>
          <a:ln/>
        </p:spPr>
        <p:txBody>
          <a:bodyPr>
            <a:sp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3277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1388" y="4425321"/>
            <a:ext cx="4782024" cy="184666"/>
          </a:xfrm>
          <a:noFill/>
          <a:ln/>
        </p:spPr>
        <p:txBody>
          <a:bodyPr>
            <a:spAutoFit/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337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1388" y="4425321"/>
            <a:ext cx="4782024" cy="184666"/>
          </a:xfrm>
          <a:noFill/>
          <a:ln/>
        </p:spPr>
        <p:txBody>
          <a:bodyPr>
            <a:spAutoFit/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3481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1388" y="4425321"/>
            <a:ext cx="4782024" cy="184666"/>
          </a:xfrm>
          <a:noFill/>
          <a:ln/>
        </p:spPr>
        <p:txBody>
          <a:bodyPr>
            <a:spAutoFit/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3584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1388" y="4425321"/>
            <a:ext cx="4782024" cy="184666"/>
          </a:xfrm>
          <a:noFill/>
          <a:ln/>
        </p:spPr>
        <p:txBody>
          <a:bodyPr>
            <a:spAutoFit/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3686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1388" y="4425321"/>
            <a:ext cx="4782024" cy="184666"/>
          </a:xfrm>
          <a:noFill/>
          <a:ln/>
        </p:spPr>
        <p:txBody>
          <a:bodyPr>
            <a:spAutoFit/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3789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1388" y="4425321"/>
            <a:ext cx="4782024" cy="184666"/>
          </a:xfrm>
          <a:noFill/>
          <a:ln/>
        </p:spPr>
        <p:txBody>
          <a:bodyPr>
            <a:spAutoFit/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389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1388" y="4425321"/>
            <a:ext cx="4782024" cy="184666"/>
          </a:xfrm>
          <a:noFill/>
          <a:ln/>
        </p:spPr>
        <p:txBody>
          <a:bodyPr>
            <a:spAutoFit/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3993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1388" y="4425321"/>
            <a:ext cx="4782024" cy="184666"/>
          </a:xfrm>
          <a:noFill/>
          <a:ln/>
        </p:spPr>
        <p:txBody>
          <a:bodyPr>
            <a:spAutoFit/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409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1388" y="4425321"/>
            <a:ext cx="4782024" cy="184666"/>
          </a:xfrm>
          <a:noFill/>
          <a:ln/>
        </p:spPr>
        <p:txBody>
          <a:bodyPr>
            <a:spAutoFit/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419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1388" y="4425321"/>
            <a:ext cx="4782024" cy="184666"/>
          </a:xfrm>
          <a:noFill/>
          <a:ln/>
        </p:spPr>
        <p:txBody>
          <a:bodyPr>
            <a:spAutoFit/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430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1388" y="4425321"/>
            <a:ext cx="4782024" cy="184666"/>
          </a:xfrm>
          <a:noFill/>
          <a:ln/>
        </p:spPr>
        <p:txBody>
          <a:bodyPr>
            <a:spAutoFit/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440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1388" y="4425321"/>
            <a:ext cx="4782024" cy="184666"/>
          </a:xfrm>
          <a:noFill/>
          <a:ln/>
        </p:spPr>
        <p:txBody>
          <a:bodyPr>
            <a:spAutoFit/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450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1388" y="4425321"/>
            <a:ext cx="4782024" cy="184666"/>
          </a:xfrm>
          <a:noFill/>
          <a:ln/>
        </p:spPr>
        <p:txBody>
          <a:bodyPr>
            <a:spAutoFit/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4608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1388" y="4425321"/>
            <a:ext cx="4782024" cy="184666"/>
          </a:xfrm>
          <a:noFill/>
          <a:ln/>
        </p:spPr>
        <p:txBody>
          <a:bodyPr>
            <a:spAutoFit/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245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1388" y="4425321"/>
            <a:ext cx="4782024" cy="184666"/>
          </a:xfrm>
          <a:noFill/>
          <a:ln/>
        </p:spPr>
        <p:txBody>
          <a:bodyPr>
            <a:spAutoFit/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92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64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7584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60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73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3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314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57586A-1B38-4071-9E0D-C2771BC3C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66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57586A-1B38-4071-9E0D-C2771BC3C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42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9591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1391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0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268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659E-B3DA-4C04-B81C-8B1489CA7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755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659E-B3DA-4C04-B81C-8B1489CA7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74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659E-B3DA-4C04-B81C-8B1489CA7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5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659E-B3DA-4C04-B81C-8B1489CA7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15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659E-B3DA-4C04-B81C-8B1489CA7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978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659E-B3DA-4C04-B81C-8B1489CA7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876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659E-B3DA-4C04-B81C-8B1489CA7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632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659E-B3DA-4C04-B81C-8B1489CA7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486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659E-B3DA-4C04-B81C-8B1489CA7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451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659E-B3DA-4C04-B81C-8B1489CA7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423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659E-B3DA-4C04-B81C-8B1489CA7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2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57586A-1B38-4071-9E0D-C2771BC3C4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57586A-1B38-4071-9E0D-C2771BC3C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14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57586A-1B38-4071-9E0D-C2771BC3C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4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00000"/>
            </a:gs>
            <a:gs pos="50000">
              <a:srgbClr val="000080"/>
            </a:gs>
            <a:gs pos="100000">
              <a:srgbClr val="800000"/>
            </a:gs>
          </a:gsLst>
          <a:lin ang="36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0B57586A-1B38-4071-9E0D-C2771BC3C4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3" r:id="rId8"/>
    <p:sldLayoutId id="2147483672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2pPr>
      <a:lvl3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3pPr>
      <a:lvl4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4pPr>
      <a:lvl5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5pPr>
      <a:lvl6pPr marL="18970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6pPr>
      <a:lvl7pPr marL="23542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7pPr>
      <a:lvl8pPr marL="28114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8pPr>
      <a:lvl9pPr marL="32686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431800" indent="-323850" algn="l" defTabSz="457200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</a:defRPr>
      </a:lvl2pPr>
      <a:lvl3pPr marL="12954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</a:defRPr>
      </a:lvl3pPr>
      <a:lvl4pPr marL="17272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</a:defRPr>
      </a:lvl4pPr>
      <a:lvl5pPr marL="21590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5pPr>
      <a:lvl6pPr marL="26162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800000"/>
            </a:gs>
            <a:gs pos="50000">
              <a:srgbClr val="000080"/>
            </a:gs>
            <a:gs pos="100000">
              <a:srgbClr val="800000"/>
            </a:gs>
          </a:gsLst>
          <a:lin ang="36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7586A-1B38-4071-9E0D-C2771BC3C4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2pPr>
      <a:lvl3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3pPr>
      <a:lvl4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4pPr>
      <a:lvl5pPr algn="ctr" defTabSz="457200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" pitchFamily="16" charset="0"/>
        </a:defRPr>
      </a:lvl5pPr>
      <a:lvl6pPr marL="18970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6pPr>
      <a:lvl7pPr marL="23542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7pPr>
      <a:lvl8pPr marL="28114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8pPr>
      <a:lvl9pPr marL="3268663" algn="l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4400">
          <a:solidFill>
            <a:srgbClr val="000000"/>
          </a:solidFill>
          <a:latin typeface="Times New Roman" pitchFamily="18" charset="0"/>
        </a:defRPr>
      </a:lvl9pPr>
    </p:titleStyle>
    <p:bodyStyle>
      <a:lvl1pPr marL="431800" indent="-323850" algn="l" defTabSz="457200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StarSymbol" charset="0"/>
        <a:buChar char="●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57200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tarSymbol" charset="0"/>
        <a:buChar char="–"/>
        <a:defRPr sz="2800">
          <a:solidFill>
            <a:srgbClr val="000000"/>
          </a:solidFill>
          <a:latin typeface="+mn-lt"/>
        </a:defRPr>
      </a:lvl2pPr>
      <a:lvl3pPr marL="12954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StarSymbol" charset="0"/>
        <a:buChar char="●"/>
        <a:defRPr sz="2400">
          <a:solidFill>
            <a:srgbClr val="000000"/>
          </a:solidFill>
          <a:latin typeface="+mn-lt"/>
        </a:defRPr>
      </a:lvl3pPr>
      <a:lvl4pPr marL="17272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tarSymbol" charset="0"/>
        <a:buChar char="–"/>
        <a:defRPr sz="2000">
          <a:solidFill>
            <a:srgbClr val="000000"/>
          </a:solidFill>
          <a:latin typeface="+mn-lt"/>
        </a:defRPr>
      </a:lvl4pPr>
      <a:lvl5pPr marL="2159000" indent="-215900" algn="l" defTabSz="457200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5pPr>
      <a:lvl6pPr marL="26162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StarSymbol" charset="0"/>
        <a:buChar char="●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6659E-B3DA-4C04-B81C-8B1489CA7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3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3.jpeg"/><Relationship Id="rId7" Type="http://schemas.openxmlformats.org/officeDocument/2006/relationships/hyperlink" Target="http://www.youtube.com/watch?v=CUZOXczMfMo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arthobservatory.nasa.gov/IOTD/view.php?id=541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7.wmf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Rich\My%20Documents\ppt\a101\moonphases.mpeg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stro.unl.edu/naap/lps/animations/lps.sw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2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ms.und.edu/index_LunarEclipse.php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hyperlink" Target="http://elvis.rowan.edu/astronomy/observe/obsles08/precession_of_moon_orbit.htm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VyGlkDNTbiyuzM&amp;tbnid=UA1Gyfx8xmQt3M:&amp;ved=0CAUQjRw&amp;url=http%3A%2F%2Fsenzomatsuo.deviantart.com%2Fart%2FCollab-Eratosthenes-196988268&amp;ei=Og_1U9qbEtK4ogTr8YKAAQ&amp;psig=AFQjCNHTcs2csJD1XSL23R65RUfdXwD7Ag&amp;ust=1408655515263331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ZTs26MkE3nxFqM&amp;tbnid=WOBg4aPvPJimdM:&amp;ved=0CAUQjRw&amp;url=http://www.clarksvilleonline.com/2012/04/01/nasa-hubble-space-telescope-spies-a-spiral-galaxy-edge-on/&amp;ei=NP2IU8npBYb-oQTmqICICg&amp;psig=AFQjCNGXp5M0bUdlmI9IDMQbMARzv39GuQ&amp;ust=140157298797114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"/>
          <p:cNvSpPr txBox="1">
            <a:spLocks noChangeArrowheads="1"/>
          </p:cNvSpPr>
          <p:nvPr/>
        </p:nvSpPr>
        <p:spPr bwMode="auto">
          <a:xfrm>
            <a:off x="957263" y="274637"/>
            <a:ext cx="82613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3600" u="sng" dirty="0">
                <a:solidFill>
                  <a:srgbClr val="FFFF66"/>
                </a:solidFill>
              </a:rPr>
              <a:t>Foundations of Astronomy</a:t>
            </a:r>
          </a:p>
        </p:txBody>
      </p:sp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2090738" y="960437"/>
            <a:ext cx="5741987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800" dirty="0">
                <a:solidFill>
                  <a:srgbClr val="FFFFFF"/>
                </a:solidFill>
              </a:rPr>
              <a:t>The Metric System</a:t>
            </a:r>
          </a:p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800" dirty="0">
                <a:solidFill>
                  <a:srgbClr val="FFFFFF"/>
                </a:solidFill>
              </a:rPr>
              <a:t>(used by scientists and foreigners)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620712" y="1951037"/>
            <a:ext cx="8024812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u="sng" dirty="0">
                <a:solidFill>
                  <a:srgbClr val="FFFFFF"/>
                </a:solidFill>
              </a:rPr>
              <a:t>Mass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u="sng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1 kilogram (kg) = 1000 grams (g)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100 kg = 220 lbs</a:t>
            </a: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We tend to use mass and weight interchangeably, but weight depends on gravity.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20712" y="5376822"/>
            <a:ext cx="8763000" cy="1538883"/>
            <a:chOff x="620712" y="5376822"/>
            <a:chExt cx="8763000" cy="1538883"/>
          </a:xfrm>
        </p:grpSpPr>
        <p:sp>
          <p:nvSpPr>
            <p:cNvPr id="5" name="Text Box 1"/>
            <p:cNvSpPr txBox="1">
              <a:spLocks noChangeArrowheads="1"/>
            </p:cNvSpPr>
            <p:nvPr/>
          </p:nvSpPr>
          <p:spPr bwMode="auto">
            <a:xfrm>
              <a:off x="620712" y="5380037"/>
              <a:ext cx="4572000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</a:pPr>
              <a:r>
                <a:rPr lang="en-GB" sz="2800" u="sng" dirty="0">
                  <a:solidFill>
                    <a:srgbClr val="FFFFFF"/>
                  </a:solidFill>
                </a:rPr>
                <a:t>Distance</a:t>
              </a:r>
            </a:p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</a:pPr>
              <a:endParaRPr lang="en-GB" u="sng" dirty="0">
                <a:solidFill>
                  <a:srgbClr val="FFFFFF"/>
                </a:solidFill>
              </a:endParaRPr>
            </a:p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</a:pPr>
              <a:r>
                <a:rPr lang="en-GB" dirty="0">
                  <a:solidFill>
                    <a:srgbClr val="FFFFFF"/>
                  </a:solidFill>
                </a:rPr>
                <a:t>1 meter (m) = 100 </a:t>
              </a:r>
              <a:r>
                <a:rPr lang="en-GB" dirty="0" err="1">
                  <a:solidFill>
                    <a:srgbClr val="FFFFFF"/>
                  </a:solidFill>
                </a:rPr>
                <a:t>centimeters</a:t>
              </a:r>
              <a:r>
                <a:rPr lang="en-GB" dirty="0">
                  <a:solidFill>
                    <a:srgbClr val="FFFFFF"/>
                  </a:solidFill>
                </a:rPr>
                <a:t> (cm</a:t>
              </a:r>
              <a:r>
                <a:rPr lang="en-GB" dirty="0" smtClean="0">
                  <a:solidFill>
                    <a:srgbClr val="FFFFFF"/>
                  </a:solidFill>
                </a:rPr>
                <a:t>)</a:t>
              </a:r>
              <a:endParaRPr lang="en-GB" dirty="0">
                <a:solidFill>
                  <a:srgbClr val="FFFFFF"/>
                </a:solidFill>
              </a:endParaRPr>
            </a:p>
          </p:txBody>
        </p:sp>
        <p:sp>
          <p:nvSpPr>
            <p:cNvPr id="6" name="Text Box 1"/>
            <p:cNvSpPr txBox="1">
              <a:spLocks noChangeArrowheads="1"/>
            </p:cNvSpPr>
            <p:nvPr/>
          </p:nvSpPr>
          <p:spPr bwMode="auto">
            <a:xfrm>
              <a:off x="5268912" y="5376822"/>
              <a:ext cx="4114800" cy="1538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</a:pPr>
              <a:r>
                <a:rPr lang="en-GB" sz="2800" u="sng" dirty="0" smtClean="0">
                  <a:solidFill>
                    <a:srgbClr val="FFFFFF"/>
                  </a:solidFill>
                </a:rPr>
                <a:t>Volume</a:t>
              </a:r>
              <a:endParaRPr lang="en-GB" sz="2800" u="sng" dirty="0">
                <a:solidFill>
                  <a:srgbClr val="FFFFFF"/>
                </a:solidFill>
              </a:endParaRPr>
            </a:p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</a:pPr>
              <a:endParaRPr lang="en-GB" u="sng" dirty="0">
                <a:solidFill>
                  <a:srgbClr val="FFFFFF"/>
                </a:solidFill>
              </a:endParaRPr>
            </a:p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</a:pPr>
              <a:r>
                <a:rPr lang="en-GB" dirty="0">
                  <a:solidFill>
                    <a:srgbClr val="FFFFFF"/>
                  </a:solidFill>
                </a:rPr>
                <a:t>1 cubic </a:t>
              </a:r>
              <a:r>
                <a:rPr lang="en-GB" dirty="0" err="1">
                  <a:solidFill>
                    <a:srgbClr val="FFFFFF"/>
                  </a:solidFill>
                </a:rPr>
                <a:t>centimeter</a:t>
              </a:r>
              <a:r>
                <a:rPr lang="en-GB" dirty="0">
                  <a:solidFill>
                    <a:srgbClr val="FFFFFF"/>
                  </a:solidFill>
                </a:rPr>
                <a:t> or 1 </a:t>
              </a:r>
              <a:r>
                <a:rPr lang="en-GB" dirty="0" smtClean="0">
                  <a:solidFill>
                    <a:srgbClr val="FFFFFF"/>
                  </a:solidFill>
                </a:rPr>
                <a:t>cm</a:t>
              </a:r>
              <a:r>
                <a:rPr lang="en-GB" baseline="33000" dirty="0" smtClean="0">
                  <a:solidFill>
                    <a:srgbClr val="FFFFFF"/>
                  </a:solidFill>
                </a:rPr>
                <a:t>3</a:t>
              </a:r>
              <a:endParaRPr lang="en-GB" dirty="0">
                <a:solidFill>
                  <a:srgbClr val="FFFFFF"/>
                </a:solidFill>
              </a:endParaRPr>
            </a:p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</a:tabLst>
              </a:pPr>
              <a:r>
                <a:rPr lang="en-GB" dirty="0">
                  <a:solidFill>
                    <a:srgbClr val="FFFFFF"/>
                  </a:solidFill>
                </a:rPr>
                <a:t>(about the size of a sugar cube)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57586A-1B38-4071-9E0D-C2771BC3C4F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1374775" y="107950"/>
            <a:ext cx="73294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000000"/>
              </a:buClr>
              <a:buSzPct val="33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3200">
                <a:solidFill>
                  <a:srgbClr val="FFFF66"/>
                </a:solidFill>
                <a:cs typeface="Times New Roman" pitchFamily="18" charset="0"/>
              </a:rPr>
              <a:t>The Celestial Sphere</a:t>
            </a: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239712" y="3856037"/>
            <a:ext cx="3429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buClr>
                <a:srgbClr val="000000"/>
              </a:buClr>
              <a:buSzPct val="54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Features:</a:t>
            </a:r>
          </a:p>
          <a:p>
            <a:pPr>
              <a:buClr>
                <a:srgbClr val="000000"/>
              </a:buClr>
              <a:buSzPct val="54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- Does not rotate with Earth</a:t>
            </a:r>
          </a:p>
          <a:p>
            <a:pPr>
              <a:buClr>
                <a:srgbClr val="000000"/>
              </a:buClr>
              <a:buSzPct val="54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- Poles, Equator</a:t>
            </a:r>
          </a:p>
          <a:p>
            <a:pPr>
              <a:buClr>
                <a:srgbClr val="000000"/>
              </a:buClr>
              <a:buSzPct val="54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- Coordinate System</a:t>
            </a: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456237"/>
            <a:ext cx="3363912" cy="196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63512" y="596582"/>
            <a:ext cx="300037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54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An ancient concept, as if all objects at same distance.</a:t>
            </a:r>
          </a:p>
          <a:p>
            <a:pPr>
              <a:buClr>
                <a:srgbClr val="000000"/>
              </a:buClr>
              <a:buSzPct val="54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en-GB" dirty="0">
              <a:solidFill>
                <a:srgbClr val="FFFFFF"/>
              </a:solidFill>
              <a:cs typeface="Times New Roman" pitchFamily="18" charset="0"/>
            </a:endParaRPr>
          </a:p>
          <a:p>
            <a:pPr>
              <a:buClr>
                <a:srgbClr val="000000"/>
              </a:buClr>
              <a:buSzPct val="54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But to find things on sky, don't need to know their distance, so still useful today.</a:t>
            </a:r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2050" y="579437"/>
            <a:ext cx="5300662" cy="558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polestaranim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8646" y="4800599"/>
            <a:ext cx="3691979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>
            <a:off x="8138160" y="6705598"/>
            <a:ext cx="228600" cy="228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527925" y="107950"/>
            <a:ext cx="2352675" cy="401638"/>
          </a:xfrm>
        </p:spPr>
        <p:txBody>
          <a:bodyPr/>
          <a:lstStyle/>
          <a:p>
            <a:fld id="{DFA7CA54-1F05-4C9E-A067-BDADDD670C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1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461963" y="388938"/>
            <a:ext cx="77914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38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800">
                <a:solidFill>
                  <a:srgbClr val="FFFF66"/>
                </a:solidFill>
                <a:cs typeface="Times New Roman" pitchFamily="18" charset="0"/>
              </a:rPr>
              <a:t>The "Solar Day" and the "Sidereal Day"</a:t>
            </a:r>
            <a:r>
              <a:rPr lang="en-GB" sz="3200">
                <a:solidFill>
                  <a:srgbClr val="FFFF66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554038" y="1201738"/>
            <a:ext cx="7723187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u="sng" dirty="0">
                <a:solidFill>
                  <a:srgbClr val="FFFFFF"/>
                </a:solidFill>
                <a:cs typeface="Times New Roman" pitchFamily="18" charset="0"/>
              </a:rPr>
              <a:t>Solar Day</a:t>
            </a:r>
          </a:p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GB" u="sng" dirty="0">
              <a:solidFill>
                <a:srgbClr val="FFFFFF"/>
              </a:solidFill>
              <a:cs typeface="Times New Roman" pitchFamily="18" charset="0"/>
            </a:endParaRPr>
          </a:p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      How long it takes for the Sun to return to the same position in the sky (24 hours).</a:t>
            </a:r>
          </a:p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GB" dirty="0">
              <a:solidFill>
                <a:srgbClr val="FFFFFF"/>
              </a:solidFill>
              <a:cs typeface="Times New Roman" pitchFamily="18" charset="0"/>
            </a:endParaRPr>
          </a:p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u="sng" dirty="0">
                <a:solidFill>
                  <a:srgbClr val="FFFFFF"/>
                </a:solidFill>
                <a:cs typeface="Times New Roman" pitchFamily="18" charset="0"/>
              </a:rPr>
              <a:t>Sidereal Day</a:t>
            </a:r>
          </a:p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GB" u="sng" dirty="0">
              <a:solidFill>
                <a:srgbClr val="FFFFFF"/>
              </a:solidFill>
              <a:cs typeface="Times New Roman" pitchFamily="18" charset="0"/>
            </a:endParaRPr>
          </a:p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      How long it takes for the Earth to rotate 360</a:t>
            </a:r>
            <a:r>
              <a:rPr lang="en-GB" baseline="33000" dirty="0">
                <a:solidFill>
                  <a:srgbClr val="FFFFFF"/>
                </a:solidFill>
                <a:cs typeface="Times New Roman" pitchFamily="18" charset="0"/>
              </a:rPr>
              <a:t>o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 on its axis.</a:t>
            </a:r>
          </a:p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GB" dirty="0">
              <a:solidFill>
                <a:srgbClr val="FFFFFF"/>
              </a:solidFill>
              <a:cs typeface="Times New Roman" pitchFamily="18" charset="0"/>
            </a:endParaRPr>
          </a:p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GB" u="sng" dirty="0">
              <a:solidFill>
                <a:srgbClr val="FFFFFF"/>
              </a:solidFill>
              <a:cs typeface="Times New Roman" pitchFamily="18" charset="0"/>
            </a:endParaRPr>
          </a:p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u="sng" dirty="0">
                <a:solidFill>
                  <a:srgbClr val="FF0000"/>
                </a:solidFill>
                <a:cs typeface="Times New Roman" pitchFamily="18" charset="0"/>
              </a:rPr>
              <a:t>These are not the same!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A7CA54-1F05-4C9E-A067-BDADDD670C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5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0" y="350837"/>
            <a:ext cx="7348538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001712" y="5761037"/>
            <a:ext cx="89471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One solar day later, the Earth has rotated slightly more than 360</a:t>
            </a:r>
            <a:r>
              <a:rPr lang="en-GB" baseline="33000" dirty="0">
                <a:solidFill>
                  <a:srgbClr val="FFFFFF"/>
                </a:solidFill>
                <a:cs typeface="Times New Roman" pitchFamily="18" charset="0"/>
              </a:rPr>
              <a:t>o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 .</a:t>
            </a:r>
          </a:p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A solar day is longer than a sidereal day by 3.9 minutes</a:t>
            </a:r>
          </a:p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(</a:t>
            </a:r>
            <a:r>
              <a:rPr lang="en-GB" dirty="0">
                <a:solidFill>
                  <a:srgbClr val="FFFF66"/>
                </a:solidFill>
                <a:cs typeface="Times New Roman" pitchFamily="18" charset="0"/>
              </a:rPr>
              <a:t>24 hours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   vs.   </a:t>
            </a:r>
            <a:r>
              <a:rPr lang="en-GB" dirty="0">
                <a:solidFill>
                  <a:srgbClr val="FFFF66"/>
                </a:solidFill>
                <a:cs typeface="Times New Roman" pitchFamily="18" charset="0"/>
              </a:rPr>
              <a:t>23 hours 56 minutes 4.091 seconds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A7CA54-1F05-4C9E-A067-BDADDD670C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3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946150" y="476250"/>
            <a:ext cx="8045450" cy="7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08160">
              <a:buClr>
                <a:srgbClr val="000000"/>
              </a:buClr>
              <a:buSzPct val="45000"/>
              <a:tabLst>
                <a:tab pos="718956" algn="l"/>
                <a:tab pos="1437918" algn="l"/>
                <a:tab pos="2156886" algn="l"/>
                <a:tab pos="2875853" algn="l"/>
                <a:tab pos="3594814" algn="l"/>
                <a:tab pos="4313782" algn="l"/>
                <a:tab pos="5032746" algn="l"/>
                <a:tab pos="5751710" algn="l"/>
                <a:tab pos="6470671" algn="l"/>
                <a:tab pos="7189637" algn="l"/>
                <a:tab pos="7908598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The Earth's rotation axis is </a:t>
            </a:r>
            <a:r>
              <a:rPr lang="en-GB" u="sng" dirty="0">
                <a:solidFill>
                  <a:srgbClr val="FFFFFF"/>
                </a:solidFill>
                <a:cs typeface="Times New Roman" pitchFamily="18" charset="0"/>
              </a:rPr>
              <a:t>tilted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 with respect to its orbit around the Sun  =&gt;  </a:t>
            </a:r>
            <a:r>
              <a:rPr lang="en-GB" u="sng" dirty="0">
                <a:solidFill>
                  <a:srgbClr val="FF0000"/>
                </a:solidFill>
                <a:cs typeface="Times New Roman" pitchFamily="18" charset="0"/>
              </a:rPr>
              <a:t>seasons</a:t>
            </a:r>
            <a:r>
              <a:rPr lang="en-GB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15" name="Picture 2" descr="http://worth.sohonet.com/files/15366.jpg"/>
          <p:cNvPicPr>
            <a:picLocks noChangeAspect="1" noChangeArrowheads="1"/>
          </p:cNvPicPr>
          <p:nvPr/>
        </p:nvPicPr>
        <p:blipFill>
          <a:blip r:embed="rId3"/>
          <a:srcRect l="2143" t="4950" r="90000" b="89109"/>
          <a:stretch>
            <a:fillRect/>
          </a:stretch>
        </p:blipFill>
        <p:spPr bwMode="auto">
          <a:xfrm>
            <a:off x="7935913" y="2941644"/>
            <a:ext cx="990600" cy="227209"/>
          </a:xfrm>
          <a:prstGeom prst="rect">
            <a:avLst/>
          </a:prstGeom>
          <a:noFill/>
        </p:spPr>
      </p:pic>
      <p:pic>
        <p:nvPicPr>
          <p:cNvPr id="20" name="Picture 2" descr="http://worth.sohonet.com/files/15366.jpg"/>
          <p:cNvPicPr>
            <a:picLocks noChangeAspect="1" noChangeArrowheads="1"/>
          </p:cNvPicPr>
          <p:nvPr/>
        </p:nvPicPr>
        <p:blipFill>
          <a:blip r:embed="rId3"/>
          <a:srcRect l="2143" t="4950" r="90000" b="89109"/>
          <a:stretch>
            <a:fillRect/>
          </a:stretch>
        </p:blipFill>
        <p:spPr bwMode="auto">
          <a:xfrm>
            <a:off x="7097712" y="4008439"/>
            <a:ext cx="1044789" cy="261056"/>
          </a:xfrm>
          <a:prstGeom prst="rect">
            <a:avLst/>
          </a:prstGeom>
          <a:noFill/>
        </p:spPr>
      </p:pic>
      <p:pic>
        <p:nvPicPr>
          <p:cNvPr id="21" name="Picture 2" descr="http://worth.sohonet.com/files/15366.jpg"/>
          <p:cNvPicPr>
            <a:picLocks noChangeAspect="1" noChangeArrowheads="1"/>
          </p:cNvPicPr>
          <p:nvPr/>
        </p:nvPicPr>
        <p:blipFill>
          <a:blip r:embed="rId3"/>
          <a:srcRect l="2143" t="4950" r="90000" b="89109"/>
          <a:stretch>
            <a:fillRect/>
          </a:stretch>
        </p:blipFill>
        <p:spPr bwMode="auto">
          <a:xfrm>
            <a:off x="8164512" y="3017844"/>
            <a:ext cx="1044789" cy="261056"/>
          </a:xfrm>
          <a:prstGeom prst="rect">
            <a:avLst/>
          </a:prstGeom>
          <a:noFill/>
        </p:spPr>
      </p:pic>
      <p:sp>
        <p:nvSpPr>
          <p:cNvPr id="22" name="Text Box 1"/>
          <p:cNvSpPr txBox="1">
            <a:spLocks noChangeArrowheads="1"/>
          </p:cNvSpPr>
          <p:nvPr/>
        </p:nvSpPr>
        <p:spPr bwMode="auto">
          <a:xfrm>
            <a:off x="3211513" y="6294437"/>
            <a:ext cx="3733800" cy="37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908160">
              <a:buClr>
                <a:srgbClr val="000000"/>
              </a:buClr>
              <a:buSzPct val="45000"/>
              <a:tabLst>
                <a:tab pos="718956" algn="l"/>
                <a:tab pos="1437918" algn="l"/>
                <a:tab pos="2156886" algn="l"/>
                <a:tab pos="2875853" algn="l"/>
                <a:tab pos="3594814" algn="l"/>
                <a:tab pos="4313782" algn="l"/>
                <a:tab pos="5032746" algn="l"/>
                <a:tab pos="5751710" algn="l"/>
                <a:tab pos="6470671" algn="l"/>
                <a:tab pos="7189637" algn="l"/>
                <a:tab pos="7908598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Inclined view of Earth’s orbit</a:t>
            </a:r>
            <a:endParaRPr lang="en-GB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1026" name="Picture 2" descr="http://ebooks.bfwpub.com/universe9e/figures/2_12_bi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27" y="2015914"/>
            <a:ext cx="9337458" cy="36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0" y="3417075"/>
            <a:ext cx="1260078" cy="1118730"/>
            <a:chOff x="0" y="3170237"/>
            <a:chExt cx="1524000" cy="1417253"/>
          </a:xfrm>
        </p:grpSpPr>
        <p:pic>
          <p:nvPicPr>
            <p:cNvPr id="3" name="Picture 6" descr="http://www.skyguide.org.uk/constellations/scorpius/scorpius.gif"/>
            <p:cNvPicPr>
              <a:picLocks noChangeAspect="1" noChangeArrowheads="1"/>
            </p:cNvPicPr>
            <p:nvPr/>
          </p:nvPicPr>
          <p:blipFill>
            <a:blip r:embed="rId5">
              <a:lum bright="32000" contrast="37000"/>
            </a:blip>
            <a:srcRect l="14644" t="26182" r="11390"/>
            <a:stretch>
              <a:fillRect/>
            </a:stretch>
          </p:blipFill>
          <p:spPr bwMode="auto">
            <a:xfrm>
              <a:off x="0" y="3170237"/>
              <a:ext cx="1524000" cy="1417253"/>
            </a:xfrm>
            <a:prstGeom prst="rect">
              <a:avLst/>
            </a:prstGeom>
            <a:noFill/>
          </p:spPr>
        </p:pic>
        <p:sp>
          <p:nvSpPr>
            <p:cNvPr id="5" name="Text Box 28"/>
            <p:cNvSpPr txBox="1">
              <a:spLocks noChangeArrowheads="1"/>
            </p:cNvSpPr>
            <p:nvPr/>
          </p:nvSpPr>
          <p:spPr bwMode="auto">
            <a:xfrm>
              <a:off x="73024" y="3170237"/>
              <a:ext cx="1078975" cy="331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defTabSz="908160">
                <a:buClr>
                  <a:srgbClr val="000000"/>
                </a:buClr>
                <a:buSzPct val="67000"/>
                <a:tabLst>
                  <a:tab pos="718956" algn="l"/>
                </a:tabLst>
              </a:pPr>
              <a:r>
                <a:rPr lang="en-GB" sz="1700" dirty="0" err="1">
                  <a:solidFill>
                    <a:srgbClr val="FFFF00"/>
                  </a:solidFill>
                  <a:cs typeface="Times New Roman" pitchFamily="18" charset="0"/>
                </a:rPr>
                <a:t>Scorpius</a:t>
              </a:r>
              <a:endParaRPr lang="en-GB" sz="1700" dirty="0">
                <a:solidFill>
                  <a:srgbClr val="FFFF00"/>
                </a:solidFill>
                <a:cs typeface="Times New Roman" pitchFamily="18" charset="0"/>
              </a:endParaRPr>
            </a:p>
          </p:txBody>
        </p:sp>
      </p:grpSp>
      <p:pic>
        <p:nvPicPr>
          <p:cNvPr id="60420" name="Picture 4" descr="http://www.liverpoolmuseums.org.uk/nof/sun/images/high_low_sun.gif"/>
          <p:cNvPicPr>
            <a:picLocks noChangeAspect="1" noChangeArrowheads="1"/>
          </p:cNvPicPr>
          <p:nvPr/>
        </p:nvPicPr>
        <p:blipFill>
          <a:blip r:embed="rId6"/>
          <a:srcRect b="52218"/>
          <a:stretch>
            <a:fillRect/>
          </a:stretch>
        </p:blipFill>
        <p:spPr bwMode="auto">
          <a:xfrm>
            <a:off x="1" y="3446828"/>
            <a:ext cx="1465860" cy="836988"/>
          </a:xfrm>
          <a:prstGeom prst="rect">
            <a:avLst/>
          </a:prstGeom>
          <a:noFill/>
        </p:spPr>
      </p:pic>
      <p:pic>
        <p:nvPicPr>
          <p:cNvPr id="60422" name="Picture 6" descr="http://www.liverpoolmuseums.org.uk/nof/sun/images/high_low_sun.gif"/>
          <p:cNvPicPr>
            <a:picLocks noChangeAspect="1" noChangeArrowheads="1"/>
          </p:cNvPicPr>
          <p:nvPr/>
        </p:nvPicPr>
        <p:blipFill>
          <a:blip r:embed="rId6"/>
          <a:srcRect t="52218"/>
          <a:stretch>
            <a:fillRect/>
          </a:stretch>
        </p:blipFill>
        <p:spPr bwMode="auto">
          <a:xfrm>
            <a:off x="8686907" y="3359856"/>
            <a:ext cx="1393717" cy="795795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9072562" y="3107867"/>
            <a:ext cx="959106" cy="1481995"/>
            <a:chOff x="8770090" y="3398837"/>
            <a:chExt cx="1310535" cy="1741415"/>
          </a:xfrm>
        </p:grpSpPr>
        <p:pic>
          <p:nvPicPr>
            <p:cNvPr id="4" name="Picture 4" descr="http://www.phys.ncku.edu.tw/~astrolab/mirrors/apod_e/image/0302/orion_spinelli_c1.jpg"/>
            <p:cNvPicPr>
              <a:picLocks noChangeAspect="1" noChangeArrowheads="1"/>
            </p:cNvPicPr>
            <p:nvPr/>
          </p:nvPicPr>
          <p:blipFill>
            <a:blip r:embed="rId7"/>
            <a:srcRect l="23772" t="13889" r="26149" b="8333"/>
            <a:stretch>
              <a:fillRect/>
            </a:stretch>
          </p:blipFill>
          <p:spPr bwMode="auto">
            <a:xfrm>
              <a:off x="8770090" y="3398837"/>
              <a:ext cx="1310535" cy="1741415"/>
            </a:xfrm>
            <a:prstGeom prst="rect">
              <a:avLst/>
            </a:prstGeom>
            <a:noFill/>
          </p:spPr>
        </p:pic>
        <p:sp>
          <p:nvSpPr>
            <p:cNvPr id="6" name="Text Box 29"/>
            <p:cNvSpPr txBox="1">
              <a:spLocks noChangeArrowheads="1"/>
            </p:cNvSpPr>
            <p:nvPr/>
          </p:nvSpPr>
          <p:spPr bwMode="auto">
            <a:xfrm>
              <a:off x="8926512" y="3533775"/>
              <a:ext cx="1038225" cy="307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 defTabSz="908160">
                <a:buClr>
                  <a:srgbClr val="000000"/>
                </a:buClr>
                <a:buSzPct val="67000"/>
                <a:tabLst>
                  <a:tab pos="718956" algn="l"/>
                </a:tabLst>
              </a:pPr>
              <a:r>
                <a:rPr lang="en-GB" sz="1700" dirty="0">
                  <a:solidFill>
                    <a:srgbClr val="FFFF00"/>
                  </a:solidFill>
                  <a:cs typeface="Times New Roman" pitchFamily="18" charset="0"/>
                </a:rPr>
                <a:t>Orion</a:t>
              </a:r>
            </a:p>
          </p:txBody>
        </p:sp>
      </p:grpSp>
      <p:sp>
        <p:nvSpPr>
          <p:cNvPr id="9" name="Text Box 41"/>
          <p:cNvSpPr txBox="1">
            <a:spLocks noChangeArrowheads="1"/>
          </p:cNvSpPr>
          <p:nvPr/>
        </p:nvSpPr>
        <p:spPr bwMode="auto">
          <a:xfrm>
            <a:off x="2930130" y="3359856"/>
            <a:ext cx="2026177" cy="93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806" tIns="45405" rIns="90806" bIns="45405">
            <a:spAutoFit/>
          </a:bodyPr>
          <a:lstStyle/>
          <a:p>
            <a:pPr defTabSz="908160"/>
            <a:r>
              <a:rPr lang="en-US" sz="1800" dirty="0">
                <a:solidFill>
                  <a:srgbClr val="FFFF00"/>
                </a:solidFill>
              </a:rPr>
              <a:t>Sun high in northern sky,</a:t>
            </a:r>
          </a:p>
          <a:p>
            <a:pPr defTabSz="908160"/>
            <a:r>
              <a:rPr lang="en-US" sz="1800" dirty="0">
                <a:solidFill>
                  <a:srgbClr val="FFFF00"/>
                </a:solidFill>
              </a:rPr>
              <a:t>daytime longer</a:t>
            </a:r>
          </a:p>
        </p:txBody>
      </p:sp>
      <p:sp>
        <p:nvSpPr>
          <p:cNvPr id="10" name="Text Box 42"/>
          <p:cNvSpPr txBox="1">
            <a:spLocks noChangeArrowheads="1"/>
          </p:cNvSpPr>
          <p:nvPr/>
        </p:nvSpPr>
        <p:spPr bwMode="auto">
          <a:xfrm>
            <a:off x="6297746" y="3377879"/>
            <a:ext cx="1682749" cy="92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806" tIns="45405" rIns="90806" bIns="45405">
            <a:spAutoFit/>
          </a:bodyPr>
          <a:lstStyle/>
          <a:p>
            <a:pPr defTabSz="908160"/>
            <a:r>
              <a:rPr lang="en-US" sz="1800" dirty="0">
                <a:solidFill>
                  <a:srgbClr val="FFFF00"/>
                </a:solidFill>
              </a:rPr>
              <a:t>Sun low in northern sky, daytime shorter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A7CA54-1F05-4C9E-A067-BDADDD670C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9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1" y="655637"/>
            <a:ext cx="919771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488237" y="7188199"/>
            <a:ext cx="2352675" cy="401638"/>
          </a:xfrm>
        </p:spPr>
        <p:txBody>
          <a:bodyPr/>
          <a:lstStyle/>
          <a:p>
            <a:fld id="{DFA7CA54-1F05-4C9E-A067-BDADDD670C4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0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3287712" y="5684837"/>
            <a:ext cx="419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Inclined view of the Earth’s orbit</a:t>
            </a:r>
            <a:endParaRPr lang="en-GB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15" name="Picture 2" descr="http://worth.sohonet.com/files/15366.jpg"/>
          <p:cNvPicPr>
            <a:picLocks noChangeAspect="1" noChangeArrowheads="1"/>
          </p:cNvPicPr>
          <p:nvPr/>
        </p:nvPicPr>
        <p:blipFill>
          <a:blip r:embed="rId3"/>
          <a:srcRect l="2143" t="4950" r="90000" b="89109"/>
          <a:stretch>
            <a:fillRect/>
          </a:stretch>
        </p:blipFill>
        <p:spPr bwMode="auto">
          <a:xfrm>
            <a:off x="7935912" y="2941637"/>
            <a:ext cx="990600" cy="227209"/>
          </a:xfrm>
          <a:prstGeom prst="rect">
            <a:avLst/>
          </a:prstGeom>
          <a:noFill/>
        </p:spPr>
      </p:pic>
      <p:grpSp>
        <p:nvGrpSpPr>
          <p:cNvPr id="2" name="Group 16"/>
          <p:cNvGrpSpPr/>
          <p:nvPr/>
        </p:nvGrpSpPr>
        <p:grpSpPr>
          <a:xfrm>
            <a:off x="544511" y="1646237"/>
            <a:ext cx="9372601" cy="4419600"/>
            <a:chOff x="1018776" y="2130237"/>
            <a:chExt cx="8886479" cy="3846576"/>
          </a:xfrm>
        </p:grpSpPr>
        <p:pic>
          <p:nvPicPr>
            <p:cNvPr id="60418" name="Picture 2" descr="http://worth.sohonet.com/files/15366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18776" y="2130237"/>
              <a:ext cx="8886479" cy="3846576"/>
            </a:xfrm>
            <a:prstGeom prst="rect">
              <a:avLst/>
            </a:prstGeom>
            <a:noFill/>
          </p:spPr>
        </p:pic>
        <p:pic>
          <p:nvPicPr>
            <p:cNvPr id="11" name="Picture 2" descr="http://worth.sohonet.com/files/15366.jpg"/>
            <p:cNvPicPr>
              <a:picLocks noChangeAspect="1" noChangeArrowheads="1"/>
            </p:cNvPicPr>
            <p:nvPr/>
          </p:nvPicPr>
          <p:blipFill>
            <a:blip r:embed="rId3"/>
            <a:srcRect l="2143" t="4950" r="90000" b="89109"/>
            <a:stretch>
              <a:fillRect/>
            </a:stretch>
          </p:blipFill>
          <p:spPr bwMode="auto">
            <a:xfrm>
              <a:off x="4792285" y="5253329"/>
              <a:ext cx="994846" cy="259243"/>
            </a:xfrm>
            <a:prstGeom prst="rect">
              <a:avLst/>
            </a:prstGeom>
            <a:noFill/>
          </p:spPr>
        </p:pic>
        <p:pic>
          <p:nvPicPr>
            <p:cNvPr id="12" name="Picture 2" descr="http://worth.sohonet.com/files/15366.jpg"/>
            <p:cNvPicPr>
              <a:picLocks noChangeAspect="1" noChangeArrowheads="1"/>
            </p:cNvPicPr>
            <p:nvPr/>
          </p:nvPicPr>
          <p:blipFill>
            <a:blip r:embed="rId3"/>
            <a:srcRect l="2143" t="4950" r="90000" b="89109"/>
            <a:stretch>
              <a:fillRect/>
            </a:stretch>
          </p:blipFill>
          <p:spPr bwMode="auto">
            <a:xfrm>
              <a:off x="6020497" y="3727961"/>
              <a:ext cx="994846" cy="325564"/>
            </a:xfrm>
            <a:prstGeom prst="rect">
              <a:avLst/>
            </a:prstGeom>
            <a:noFill/>
          </p:spPr>
        </p:pic>
        <p:pic>
          <p:nvPicPr>
            <p:cNvPr id="13" name="Picture 2" descr="http://worth.sohonet.com/files/15366.jpg"/>
            <p:cNvPicPr>
              <a:picLocks noChangeAspect="1" noChangeArrowheads="1"/>
            </p:cNvPicPr>
            <p:nvPr/>
          </p:nvPicPr>
          <p:blipFill>
            <a:blip r:embed="rId3"/>
            <a:srcRect l="2143" t="4950" r="90000" b="89109"/>
            <a:stretch>
              <a:fillRect/>
            </a:stretch>
          </p:blipFill>
          <p:spPr bwMode="auto">
            <a:xfrm>
              <a:off x="5004776" y="2648996"/>
              <a:ext cx="999099" cy="277085"/>
            </a:xfrm>
            <a:prstGeom prst="rect">
              <a:avLst/>
            </a:prstGeom>
            <a:noFill/>
          </p:spPr>
        </p:pic>
        <p:pic>
          <p:nvPicPr>
            <p:cNvPr id="14" name="Picture 2" descr="http://worth.sohonet.com/files/15366.jpg"/>
            <p:cNvPicPr>
              <a:picLocks noChangeAspect="1" noChangeArrowheads="1"/>
            </p:cNvPicPr>
            <p:nvPr/>
          </p:nvPicPr>
          <p:blipFill>
            <a:blip r:embed="rId3"/>
            <a:srcRect l="2143" t="4950" r="90000" b="89109"/>
            <a:stretch>
              <a:fillRect/>
            </a:stretch>
          </p:blipFill>
          <p:spPr bwMode="auto">
            <a:xfrm>
              <a:off x="4652036" y="3627355"/>
              <a:ext cx="990600" cy="227209"/>
            </a:xfrm>
            <a:prstGeom prst="rect">
              <a:avLst/>
            </a:prstGeom>
            <a:noFill/>
          </p:spPr>
        </p:pic>
        <p:pic>
          <p:nvPicPr>
            <p:cNvPr id="16" name="Picture 2" descr="http://worth.sohonet.com/files/15366.jpg"/>
            <p:cNvPicPr>
              <a:picLocks noChangeAspect="1" noChangeArrowheads="1"/>
            </p:cNvPicPr>
            <p:nvPr/>
          </p:nvPicPr>
          <p:blipFill>
            <a:blip r:embed="rId3"/>
            <a:srcRect l="2143" t="4950" r="90000" b="89109"/>
            <a:stretch>
              <a:fillRect/>
            </a:stretch>
          </p:blipFill>
          <p:spPr bwMode="auto">
            <a:xfrm>
              <a:off x="6976872" y="3856037"/>
              <a:ext cx="990617" cy="227209"/>
            </a:xfrm>
            <a:prstGeom prst="rect">
              <a:avLst/>
            </a:prstGeom>
            <a:noFill/>
          </p:spPr>
        </p:pic>
      </p:grpSp>
      <p:grpSp>
        <p:nvGrpSpPr>
          <p:cNvPr id="17" name="Group 17"/>
          <p:cNvGrpSpPr/>
          <p:nvPr/>
        </p:nvGrpSpPr>
        <p:grpSpPr>
          <a:xfrm>
            <a:off x="0" y="3170237"/>
            <a:ext cx="1524000" cy="1417253"/>
            <a:chOff x="0" y="3170237"/>
            <a:chExt cx="1524000" cy="1417253"/>
          </a:xfrm>
        </p:grpSpPr>
        <p:pic>
          <p:nvPicPr>
            <p:cNvPr id="3" name="Picture 6" descr="http://www.skyguide.org.uk/constellations/scorpius/scorpius.gif"/>
            <p:cNvPicPr>
              <a:picLocks noChangeAspect="1" noChangeArrowheads="1"/>
            </p:cNvPicPr>
            <p:nvPr/>
          </p:nvPicPr>
          <p:blipFill>
            <a:blip r:embed="rId4">
              <a:lum bright="32000" contrast="37000"/>
            </a:blip>
            <a:srcRect l="14644" t="26182" r="11390"/>
            <a:stretch>
              <a:fillRect/>
            </a:stretch>
          </p:blipFill>
          <p:spPr bwMode="auto">
            <a:xfrm>
              <a:off x="0" y="3170237"/>
              <a:ext cx="1524000" cy="1417253"/>
            </a:xfrm>
            <a:prstGeom prst="rect">
              <a:avLst/>
            </a:prstGeom>
            <a:noFill/>
          </p:spPr>
        </p:pic>
        <p:sp>
          <p:nvSpPr>
            <p:cNvPr id="5" name="Text Box 28"/>
            <p:cNvSpPr txBox="1">
              <a:spLocks noChangeArrowheads="1"/>
            </p:cNvSpPr>
            <p:nvPr/>
          </p:nvSpPr>
          <p:spPr bwMode="auto">
            <a:xfrm>
              <a:off x="73025" y="3170237"/>
              <a:ext cx="852487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buClr>
                  <a:srgbClr val="000000"/>
                </a:buClr>
                <a:buSzPct val="67000"/>
                <a:buFont typeface="StarBats" charset="2"/>
                <a:buNone/>
                <a:tabLst>
                  <a:tab pos="723900" algn="l"/>
                </a:tabLst>
              </a:pPr>
              <a:r>
                <a:rPr lang="en-GB" sz="1600" dirty="0" err="1">
                  <a:solidFill>
                    <a:srgbClr val="FFFF00"/>
                  </a:solidFill>
                  <a:cs typeface="Times New Roman" pitchFamily="18" charset="0"/>
                </a:rPr>
                <a:t>Scorpius</a:t>
              </a:r>
              <a:endParaRPr lang="en-GB" sz="1600" dirty="0">
                <a:solidFill>
                  <a:srgbClr val="FFFF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770090" y="3246437"/>
            <a:ext cx="1310535" cy="1741415"/>
            <a:chOff x="8770090" y="3398837"/>
            <a:chExt cx="1310535" cy="1741415"/>
          </a:xfrm>
        </p:grpSpPr>
        <p:pic>
          <p:nvPicPr>
            <p:cNvPr id="4" name="Picture 4" descr="http://www.phys.ncku.edu.tw/~astrolab/mirrors/apod_e/image/0302/orion_spinelli_c1.jpg"/>
            <p:cNvPicPr>
              <a:picLocks noChangeAspect="1" noChangeArrowheads="1"/>
            </p:cNvPicPr>
            <p:nvPr/>
          </p:nvPicPr>
          <p:blipFill>
            <a:blip r:embed="rId5"/>
            <a:srcRect l="23772" t="13889" r="26149" b="8333"/>
            <a:stretch>
              <a:fillRect/>
            </a:stretch>
          </p:blipFill>
          <p:spPr bwMode="auto">
            <a:xfrm>
              <a:off x="8770090" y="3398837"/>
              <a:ext cx="1310535" cy="1741415"/>
            </a:xfrm>
            <a:prstGeom prst="rect">
              <a:avLst/>
            </a:prstGeom>
            <a:noFill/>
          </p:spPr>
        </p:pic>
        <p:sp>
          <p:nvSpPr>
            <p:cNvPr id="6" name="Text Box 29"/>
            <p:cNvSpPr txBox="1">
              <a:spLocks noChangeArrowheads="1"/>
            </p:cNvSpPr>
            <p:nvPr/>
          </p:nvSpPr>
          <p:spPr bwMode="auto">
            <a:xfrm>
              <a:off x="8926512" y="3533775"/>
              <a:ext cx="1038225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buClr>
                  <a:srgbClr val="000000"/>
                </a:buClr>
                <a:buSzPct val="67000"/>
                <a:buFont typeface="StarBats" charset="2"/>
                <a:buNone/>
                <a:tabLst>
                  <a:tab pos="723900" algn="l"/>
                </a:tabLst>
              </a:pPr>
              <a:r>
                <a:rPr lang="en-GB" sz="1600" dirty="0">
                  <a:solidFill>
                    <a:srgbClr val="FFFF00"/>
                  </a:solidFill>
                  <a:cs typeface="Times New Roman" pitchFamily="18" charset="0"/>
                </a:rPr>
                <a:t>Orion</a:t>
              </a:r>
            </a:p>
          </p:txBody>
        </p:sp>
      </p:grpSp>
      <p:pic>
        <p:nvPicPr>
          <p:cNvPr id="20" name="Picture 2" descr="http://worth.sohonet.com/files/15366.jpg"/>
          <p:cNvPicPr>
            <a:picLocks noChangeAspect="1" noChangeArrowheads="1"/>
          </p:cNvPicPr>
          <p:nvPr/>
        </p:nvPicPr>
        <p:blipFill>
          <a:blip r:embed="rId3"/>
          <a:srcRect l="2143" t="4950" r="90000" b="89109"/>
          <a:stretch>
            <a:fillRect/>
          </a:stretch>
        </p:blipFill>
        <p:spPr bwMode="auto">
          <a:xfrm>
            <a:off x="7097712" y="4008437"/>
            <a:ext cx="1044789" cy="261056"/>
          </a:xfrm>
          <a:prstGeom prst="rect">
            <a:avLst/>
          </a:prstGeom>
          <a:noFill/>
        </p:spPr>
      </p:pic>
      <p:pic>
        <p:nvPicPr>
          <p:cNvPr id="21" name="Picture 2" descr="http://worth.sohonet.com/files/15366.jpg"/>
          <p:cNvPicPr>
            <a:picLocks noChangeAspect="1" noChangeArrowheads="1"/>
          </p:cNvPicPr>
          <p:nvPr/>
        </p:nvPicPr>
        <p:blipFill>
          <a:blip r:embed="rId3"/>
          <a:srcRect l="2143" t="4950" r="90000" b="89109"/>
          <a:stretch>
            <a:fillRect/>
          </a:stretch>
        </p:blipFill>
        <p:spPr bwMode="auto">
          <a:xfrm>
            <a:off x="8164512" y="3017837"/>
            <a:ext cx="1044789" cy="261056"/>
          </a:xfrm>
          <a:prstGeom prst="rect">
            <a:avLst/>
          </a:prstGeom>
          <a:noFill/>
        </p:spPr>
      </p:pic>
      <p:sp>
        <p:nvSpPr>
          <p:cNvPr id="22" name="Text Box 33"/>
          <p:cNvSpPr txBox="1">
            <a:spLocks noChangeArrowheads="1"/>
          </p:cNvSpPr>
          <p:nvPr/>
        </p:nvSpPr>
        <p:spPr bwMode="auto">
          <a:xfrm>
            <a:off x="2366963" y="368300"/>
            <a:ext cx="55753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000000"/>
              </a:buClr>
              <a:buSzPct val="38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800" dirty="0">
                <a:solidFill>
                  <a:srgbClr val="FFFF00"/>
                </a:solidFill>
                <a:cs typeface="Times New Roman" pitchFamily="18" charset="0"/>
              </a:rPr>
              <a:t>The Year</a:t>
            </a:r>
          </a:p>
        </p:txBody>
      </p:sp>
      <p:sp>
        <p:nvSpPr>
          <p:cNvPr id="23" name="Text Box 34"/>
          <p:cNvSpPr txBox="1">
            <a:spLocks noChangeArrowheads="1"/>
          </p:cNvSpPr>
          <p:nvPr/>
        </p:nvSpPr>
        <p:spPr bwMode="auto">
          <a:xfrm>
            <a:off x="808038" y="6472238"/>
            <a:ext cx="85756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54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The Earth revolves around the Sun in </a:t>
            </a:r>
            <a:r>
              <a:rPr lang="en-GB" dirty="0">
                <a:solidFill>
                  <a:srgbClr val="FF0000"/>
                </a:solidFill>
                <a:cs typeface="Times New Roman" pitchFamily="18" charset="0"/>
              </a:rPr>
              <a:t>365.256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 days (“sidereal year”).  But the year we use is </a:t>
            </a:r>
            <a:r>
              <a:rPr lang="en-GB" dirty="0">
                <a:solidFill>
                  <a:srgbClr val="FF0000"/>
                </a:solidFill>
                <a:cs typeface="Times New Roman" pitchFamily="18" charset="0"/>
              </a:rPr>
              <a:t>365.242 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days (“tropical year”).  Why?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A7CA54-1F05-4C9E-A067-BDADDD670C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 rot="1521824">
            <a:off x="1001712" y="5075237"/>
            <a:ext cx="1371600" cy="1295400"/>
            <a:chOff x="63500" y="-136525"/>
            <a:chExt cx="4286250" cy="4286250"/>
          </a:xfrm>
        </p:grpSpPr>
        <p:pic>
          <p:nvPicPr>
            <p:cNvPr id="30722" name="Picture 2" descr="http://www.nasastockphotos.com/images/070101011922_Earth_from_Space_LG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500" y="-136525"/>
              <a:ext cx="4286250" cy="4286250"/>
            </a:xfrm>
            <a:prstGeom prst="rect">
              <a:avLst/>
            </a:prstGeom>
            <a:noFill/>
          </p:spPr>
        </p:pic>
        <p:pic>
          <p:nvPicPr>
            <p:cNvPr id="35" name="Picture 2" descr="http://www.nasastockphotos.com/images/070101011922_Earth_from_Space_LG.jpg"/>
            <p:cNvPicPr>
              <a:picLocks noChangeAspect="1" noChangeArrowheads="1"/>
            </p:cNvPicPr>
            <p:nvPr/>
          </p:nvPicPr>
          <p:blipFill>
            <a:blip r:embed="rId3" cstate="print"/>
            <a:srcRect r="89600" b="88000"/>
            <a:stretch>
              <a:fillRect/>
            </a:stretch>
          </p:blipFill>
          <p:spPr bwMode="auto">
            <a:xfrm>
              <a:off x="3668712" y="0"/>
              <a:ext cx="445770" cy="514350"/>
            </a:xfrm>
            <a:prstGeom prst="rect">
              <a:avLst/>
            </a:prstGeom>
            <a:noFill/>
          </p:spPr>
        </p:pic>
      </p:grpSp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1963738" y="141288"/>
            <a:ext cx="57245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000000"/>
              </a:buClr>
              <a:buSzPct val="38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800">
                <a:solidFill>
                  <a:srgbClr val="FFFF66"/>
                </a:solidFill>
                <a:cs typeface="Times New Roman" pitchFamily="18" charset="0"/>
              </a:rPr>
              <a:t>Precession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73037" y="779463"/>
            <a:ext cx="977882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The Earth has a bulge.  The Moon </a:t>
            </a: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pulls on 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the side of the bulge closest to it, causing the Earth to wobble on its axis (how </a:t>
            </a: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can we observe this wobble?)  </a:t>
            </a:r>
            <a:endParaRPr lang="en-GB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8199" name="Freeform 6"/>
          <p:cNvSpPr>
            <a:spLocks noChangeArrowheads="1"/>
          </p:cNvSpPr>
          <p:nvPr/>
        </p:nvSpPr>
        <p:spPr bwMode="auto">
          <a:xfrm>
            <a:off x="1316038" y="3648075"/>
            <a:ext cx="0" cy="9525"/>
          </a:xfrm>
          <a:custGeom>
            <a:avLst/>
            <a:gdLst>
              <a:gd name="T0" fmla="*/ 0 w 1"/>
              <a:gd name="T1" fmla="*/ 29 h 30"/>
              <a:gd name="T2" fmla="*/ 0 w 1"/>
              <a:gd name="T3" fmla="*/ 29 h 30"/>
              <a:gd name="T4" fmla="*/ 0 w 1"/>
              <a:gd name="T5" fmla="*/ 29 h 30"/>
              <a:gd name="T6" fmla="*/ 0 w 1"/>
              <a:gd name="T7" fmla="*/ 29 h 30"/>
              <a:gd name="T8" fmla="*/ 0 w 1"/>
              <a:gd name="T9" fmla="*/ 28 h 30"/>
              <a:gd name="T10" fmla="*/ 0 w 1"/>
              <a:gd name="T11" fmla="*/ 28 h 30"/>
              <a:gd name="T12" fmla="*/ 0 w 1"/>
              <a:gd name="T13" fmla="*/ 28 h 30"/>
              <a:gd name="T14" fmla="*/ 0 w 1"/>
              <a:gd name="T15" fmla="*/ 27 h 30"/>
              <a:gd name="T16" fmla="*/ 0 w 1"/>
              <a:gd name="T17" fmla="*/ 27 h 30"/>
              <a:gd name="T18" fmla="*/ 0 w 1"/>
              <a:gd name="T19" fmla="*/ 26 h 30"/>
              <a:gd name="T20" fmla="*/ 0 w 1"/>
              <a:gd name="T21" fmla="*/ 26 h 30"/>
              <a:gd name="T22" fmla="*/ 0 w 1"/>
              <a:gd name="T23" fmla="*/ 25 h 30"/>
              <a:gd name="T24" fmla="*/ 0 w 1"/>
              <a:gd name="T25" fmla="*/ 24 h 30"/>
              <a:gd name="T26" fmla="*/ 0 w 1"/>
              <a:gd name="T27" fmla="*/ 24 h 30"/>
              <a:gd name="T28" fmla="*/ 0 w 1"/>
              <a:gd name="T29" fmla="*/ 23 h 30"/>
              <a:gd name="T30" fmla="*/ 0 w 1"/>
              <a:gd name="T31" fmla="*/ 22 h 30"/>
              <a:gd name="T32" fmla="*/ 0 w 1"/>
              <a:gd name="T33" fmla="*/ 21 h 30"/>
              <a:gd name="T34" fmla="*/ 0 w 1"/>
              <a:gd name="T35" fmla="*/ 20 h 30"/>
              <a:gd name="T36" fmla="*/ 0 w 1"/>
              <a:gd name="T37" fmla="*/ 19 h 30"/>
              <a:gd name="T38" fmla="*/ 0 w 1"/>
              <a:gd name="T39" fmla="*/ 18 h 30"/>
              <a:gd name="T40" fmla="*/ 0 w 1"/>
              <a:gd name="T41" fmla="*/ 17 h 30"/>
              <a:gd name="T42" fmla="*/ 0 w 1"/>
              <a:gd name="T43" fmla="*/ 16 h 30"/>
              <a:gd name="T44" fmla="*/ 0 w 1"/>
              <a:gd name="T45" fmla="*/ 14 h 30"/>
              <a:gd name="T46" fmla="*/ 0 w 1"/>
              <a:gd name="T47" fmla="*/ 13 h 30"/>
              <a:gd name="T48" fmla="*/ 0 w 1"/>
              <a:gd name="T49" fmla="*/ 12 h 30"/>
              <a:gd name="T50" fmla="*/ 0 w 1"/>
              <a:gd name="T51" fmla="*/ 11 h 30"/>
              <a:gd name="T52" fmla="*/ 0 w 1"/>
              <a:gd name="T53" fmla="*/ 9 h 30"/>
              <a:gd name="T54" fmla="*/ 0 w 1"/>
              <a:gd name="T55" fmla="*/ 8 h 30"/>
              <a:gd name="T56" fmla="*/ 0 w 1"/>
              <a:gd name="T57" fmla="*/ 7 h 30"/>
              <a:gd name="T58" fmla="*/ 0 w 1"/>
              <a:gd name="T59" fmla="*/ 5 h 30"/>
              <a:gd name="T60" fmla="*/ 0 w 1"/>
              <a:gd name="T61" fmla="*/ 4 h 30"/>
              <a:gd name="T62" fmla="*/ 0 w 1"/>
              <a:gd name="T63" fmla="*/ 3 h 30"/>
              <a:gd name="T64" fmla="*/ 0 w 1"/>
              <a:gd name="T65" fmla="*/ 1 h 30"/>
              <a:gd name="T66" fmla="*/ 0 w 1"/>
              <a:gd name="T67" fmla="*/ 0 h 3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"/>
              <a:gd name="T103" fmla="*/ 0 h 30"/>
              <a:gd name="T104" fmla="*/ 0 w 1"/>
              <a:gd name="T105" fmla="*/ 30 h 3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" h="30">
                <a:moveTo>
                  <a:pt x="0" y="29"/>
                </a:moveTo>
                <a:lnTo>
                  <a:pt x="0" y="29"/>
                </a:lnTo>
                <a:lnTo>
                  <a:pt x="0" y="28"/>
                </a:lnTo>
                <a:lnTo>
                  <a:pt x="0" y="27"/>
                </a:lnTo>
                <a:lnTo>
                  <a:pt x="0" y="26"/>
                </a:lnTo>
                <a:lnTo>
                  <a:pt x="0" y="25"/>
                </a:lnTo>
                <a:lnTo>
                  <a:pt x="0" y="24"/>
                </a:lnTo>
                <a:lnTo>
                  <a:pt x="0" y="23"/>
                </a:lnTo>
                <a:lnTo>
                  <a:pt x="0" y="22"/>
                </a:lnTo>
                <a:lnTo>
                  <a:pt x="0" y="21"/>
                </a:lnTo>
                <a:lnTo>
                  <a:pt x="0" y="20"/>
                </a:lnTo>
                <a:lnTo>
                  <a:pt x="0" y="19"/>
                </a:lnTo>
                <a:lnTo>
                  <a:pt x="0" y="18"/>
                </a:lnTo>
                <a:lnTo>
                  <a:pt x="0" y="17"/>
                </a:lnTo>
                <a:lnTo>
                  <a:pt x="0" y="16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9"/>
                </a:lnTo>
                <a:lnTo>
                  <a:pt x="0" y="8"/>
                </a:lnTo>
                <a:lnTo>
                  <a:pt x="0" y="7"/>
                </a:lnTo>
                <a:lnTo>
                  <a:pt x="0" y="5"/>
                </a:lnTo>
                <a:lnTo>
                  <a:pt x="0" y="4"/>
                </a:lnTo>
                <a:lnTo>
                  <a:pt x="0" y="3"/>
                </a:lnTo>
                <a:lnTo>
                  <a:pt x="0" y="1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5726422" y="1570037"/>
            <a:ext cx="3885890" cy="2846387"/>
            <a:chOff x="5726422" y="1570037"/>
            <a:chExt cx="3885890" cy="2846387"/>
          </a:xfrm>
        </p:grpSpPr>
        <p:grpSp>
          <p:nvGrpSpPr>
            <p:cNvPr id="37" name="Group 36"/>
            <p:cNvGrpSpPr/>
            <p:nvPr/>
          </p:nvGrpSpPr>
          <p:grpSpPr>
            <a:xfrm rot="1464733">
              <a:off x="6640512" y="1998902"/>
              <a:ext cx="2971800" cy="2286000"/>
              <a:chOff x="63500" y="-136525"/>
              <a:chExt cx="4286250" cy="4286250"/>
            </a:xfrm>
          </p:grpSpPr>
          <p:pic>
            <p:nvPicPr>
              <p:cNvPr id="38" name="Picture 2" descr="http://www.nasastockphotos.com/images/070101011922_Earth_from_Space_LG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3500" y="-136525"/>
                <a:ext cx="4286250" cy="4286250"/>
              </a:xfrm>
              <a:prstGeom prst="rect">
                <a:avLst/>
              </a:prstGeom>
              <a:noFill/>
            </p:spPr>
          </p:pic>
          <p:pic>
            <p:nvPicPr>
              <p:cNvPr id="39" name="Picture 2" descr="http://www.nasastockphotos.com/images/070101011922_Earth_from_Space_LG.jpg"/>
              <p:cNvPicPr>
                <a:picLocks noChangeAspect="1" noChangeArrowheads="1"/>
              </p:cNvPicPr>
              <p:nvPr/>
            </p:nvPicPr>
            <p:blipFill>
              <a:blip r:embed="rId4"/>
              <a:srcRect r="89600" b="88000"/>
              <a:stretch>
                <a:fillRect/>
              </a:stretch>
            </p:blipFill>
            <p:spPr bwMode="auto">
              <a:xfrm>
                <a:off x="3668712" y="0"/>
                <a:ext cx="445770" cy="514350"/>
              </a:xfrm>
              <a:prstGeom prst="rect">
                <a:avLst/>
              </a:prstGeom>
              <a:noFill/>
            </p:spPr>
          </p:pic>
        </p:grpSp>
        <p:sp>
          <p:nvSpPr>
            <p:cNvPr id="8197" name="Line 4"/>
            <p:cNvSpPr>
              <a:spLocks noChangeShapeType="1"/>
            </p:cNvSpPr>
            <p:nvPr/>
          </p:nvSpPr>
          <p:spPr bwMode="auto">
            <a:xfrm rot="1464733" flipV="1">
              <a:off x="8150307" y="1570037"/>
              <a:ext cx="0" cy="2846387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" name="Freeform 5"/>
            <p:cNvSpPr>
              <a:spLocks noChangeArrowheads="1"/>
            </p:cNvSpPr>
            <p:nvPr/>
          </p:nvSpPr>
          <p:spPr bwMode="auto">
            <a:xfrm rot="1464733">
              <a:off x="8310494" y="1794616"/>
              <a:ext cx="587375" cy="312737"/>
            </a:xfrm>
            <a:custGeom>
              <a:avLst/>
              <a:gdLst>
                <a:gd name="T0" fmla="*/ 192 w 1635"/>
                <a:gd name="T1" fmla="*/ 25 h 871"/>
                <a:gd name="T2" fmla="*/ 142 w 1635"/>
                <a:gd name="T3" fmla="*/ 66 h 871"/>
                <a:gd name="T4" fmla="*/ 100 w 1635"/>
                <a:gd name="T5" fmla="*/ 110 h 871"/>
                <a:gd name="T6" fmla="*/ 64 w 1635"/>
                <a:gd name="T7" fmla="*/ 156 h 871"/>
                <a:gd name="T8" fmla="*/ 36 w 1635"/>
                <a:gd name="T9" fmla="*/ 205 h 871"/>
                <a:gd name="T10" fmla="*/ 16 w 1635"/>
                <a:gd name="T11" fmla="*/ 254 h 871"/>
                <a:gd name="T12" fmla="*/ 4 w 1635"/>
                <a:gd name="T13" fmla="*/ 305 h 871"/>
                <a:gd name="T14" fmla="*/ 0 w 1635"/>
                <a:gd name="T15" fmla="*/ 357 h 871"/>
                <a:gd name="T16" fmla="*/ 4 w 1635"/>
                <a:gd name="T17" fmla="*/ 408 h 871"/>
                <a:gd name="T18" fmla="*/ 17 w 1635"/>
                <a:gd name="T19" fmla="*/ 459 h 871"/>
                <a:gd name="T20" fmla="*/ 37 w 1635"/>
                <a:gd name="T21" fmla="*/ 509 h 871"/>
                <a:gd name="T22" fmla="*/ 65 w 1635"/>
                <a:gd name="T23" fmla="*/ 557 h 871"/>
                <a:gd name="T24" fmla="*/ 101 w 1635"/>
                <a:gd name="T25" fmla="*/ 603 h 871"/>
                <a:gd name="T26" fmla="*/ 144 w 1635"/>
                <a:gd name="T27" fmla="*/ 647 h 871"/>
                <a:gd name="T28" fmla="*/ 193 w 1635"/>
                <a:gd name="T29" fmla="*/ 688 h 871"/>
                <a:gd name="T30" fmla="*/ 249 w 1635"/>
                <a:gd name="T31" fmla="*/ 726 h 871"/>
                <a:gd name="T32" fmla="*/ 311 w 1635"/>
                <a:gd name="T33" fmla="*/ 759 h 871"/>
                <a:gd name="T34" fmla="*/ 377 w 1635"/>
                <a:gd name="T35" fmla="*/ 789 h 871"/>
                <a:gd name="T36" fmla="*/ 448 w 1635"/>
                <a:gd name="T37" fmla="*/ 815 h 871"/>
                <a:gd name="T38" fmla="*/ 523 w 1635"/>
                <a:gd name="T39" fmla="*/ 836 h 871"/>
                <a:gd name="T40" fmla="*/ 601 w 1635"/>
                <a:gd name="T41" fmla="*/ 852 h 871"/>
                <a:gd name="T42" fmla="*/ 681 w 1635"/>
                <a:gd name="T43" fmla="*/ 863 h 871"/>
                <a:gd name="T44" fmla="*/ 762 w 1635"/>
                <a:gd name="T45" fmla="*/ 869 h 871"/>
                <a:gd name="T46" fmla="*/ 843 w 1635"/>
                <a:gd name="T47" fmla="*/ 870 h 871"/>
                <a:gd name="T48" fmla="*/ 925 w 1635"/>
                <a:gd name="T49" fmla="*/ 865 h 871"/>
                <a:gd name="T50" fmla="*/ 1005 w 1635"/>
                <a:gd name="T51" fmla="*/ 856 h 871"/>
                <a:gd name="T52" fmla="*/ 1084 w 1635"/>
                <a:gd name="T53" fmla="*/ 842 h 871"/>
                <a:gd name="T54" fmla="*/ 1160 w 1635"/>
                <a:gd name="T55" fmla="*/ 823 h 871"/>
                <a:gd name="T56" fmla="*/ 1232 w 1635"/>
                <a:gd name="T57" fmla="*/ 799 h 871"/>
                <a:gd name="T58" fmla="*/ 1300 w 1635"/>
                <a:gd name="T59" fmla="*/ 770 h 871"/>
                <a:gd name="T60" fmla="*/ 1364 w 1635"/>
                <a:gd name="T61" fmla="*/ 738 h 871"/>
                <a:gd name="T62" fmla="*/ 1422 w 1635"/>
                <a:gd name="T63" fmla="*/ 702 h 871"/>
                <a:gd name="T64" fmla="*/ 1474 w 1635"/>
                <a:gd name="T65" fmla="*/ 662 h 871"/>
                <a:gd name="T66" fmla="*/ 1519 w 1635"/>
                <a:gd name="T67" fmla="*/ 619 h 871"/>
                <a:gd name="T68" fmla="*/ 1557 w 1635"/>
                <a:gd name="T69" fmla="*/ 574 h 871"/>
                <a:gd name="T70" fmla="*/ 1588 w 1635"/>
                <a:gd name="T71" fmla="*/ 526 h 871"/>
                <a:gd name="T72" fmla="*/ 1611 w 1635"/>
                <a:gd name="T73" fmla="*/ 477 h 871"/>
                <a:gd name="T74" fmla="*/ 1626 w 1635"/>
                <a:gd name="T75" fmla="*/ 426 h 871"/>
                <a:gd name="T76" fmla="*/ 1633 w 1635"/>
                <a:gd name="T77" fmla="*/ 375 h 871"/>
                <a:gd name="T78" fmla="*/ 1632 w 1635"/>
                <a:gd name="T79" fmla="*/ 323 h 871"/>
                <a:gd name="T80" fmla="*/ 1623 w 1635"/>
                <a:gd name="T81" fmla="*/ 272 h 871"/>
                <a:gd name="T82" fmla="*/ 1606 w 1635"/>
                <a:gd name="T83" fmla="*/ 222 h 871"/>
                <a:gd name="T84" fmla="*/ 1581 w 1635"/>
                <a:gd name="T85" fmla="*/ 173 h 871"/>
                <a:gd name="T86" fmla="*/ 1548 w 1635"/>
                <a:gd name="T87" fmla="*/ 126 h 871"/>
                <a:gd name="T88" fmla="*/ 1508 w 1635"/>
                <a:gd name="T89" fmla="*/ 81 h 871"/>
                <a:gd name="T90" fmla="*/ 1460 w 1635"/>
                <a:gd name="T91" fmla="*/ 39 h 871"/>
                <a:gd name="T92" fmla="*/ 1407 w 1635"/>
                <a:gd name="T93" fmla="*/ 0 h 8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35"/>
                <a:gd name="T142" fmla="*/ 0 h 871"/>
                <a:gd name="T143" fmla="*/ 1635 w 1635"/>
                <a:gd name="T144" fmla="*/ 871 h 87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35" h="871">
                  <a:moveTo>
                    <a:pt x="219" y="6"/>
                  </a:moveTo>
                  <a:lnTo>
                    <a:pt x="192" y="25"/>
                  </a:lnTo>
                  <a:lnTo>
                    <a:pt x="166" y="45"/>
                  </a:lnTo>
                  <a:lnTo>
                    <a:pt x="142" y="66"/>
                  </a:lnTo>
                  <a:lnTo>
                    <a:pt x="120" y="88"/>
                  </a:lnTo>
                  <a:lnTo>
                    <a:pt x="100" y="110"/>
                  </a:lnTo>
                  <a:lnTo>
                    <a:pt x="81" y="133"/>
                  </a:lnTo>
                  <a:lnTo>
                    <a:pt x="64" y="156"/>
                  </a:lnTo>
                  <a:lnTo>
                    <a:pt x="49" y="180"/>
                  </a:lnTo>
                  <a:lnTo>
                    <a:pt x="36" y="205"/>
                  </a:lnTo>
                  <a:lnTo>
                    <a:pt x="25" y="229"/>
                  </a:lnTo>
                  <a:lnTo>
                    <a:pt x="16" y="254"/>
                  </a:lnTo>
                  <a:lnTo>
                    <a:pt x="9" y="280"/>
                  </a:lnTo>
                  <a:lnTo>
                    <a:pt x="4" y="305"/>
                  </a:lnTo>
                  <a:lnTo>
                    <a:pt x="1" y="331"/>
                  </a:lnTo>
                  <a:lnTo>
                    <a:pt x="0" y="357"/>
                  </a:lnTo>
                  <a:lnTo>
                    <a:pt x="1" y="382"/>
                  </a:lnTo>
                  <a:lnTo>
                    <a:pt x="4" y="408"/>
                  </a:lnTo>
                  <a:lnTo>
                    <a:pt x="9" y="434"/>
                  </a:lnTo>
                  <a:lnTo>
                    <a:pt x="17" y="459"/>
                  </a:lnTo>
                  <a:lnTo>
                    <a:pt x="26" y="484"/>
                  </a:lnTo>
                  <a:lnTo>
                    <a:pt x="37" y="509"/>
                  </a:lnTo>
                  <a:lnTo>
                    <a:pt x="50" y="533"/>
                  </a:lnTo>
                  <a:lnTo>
                    <a:pt x="65" y="557"/>
                  </a:lnTo>
                  <a:lnTo>
                    <a:pt x="82" y="580"/>
                  </a:lnTo>
                  <a:lnTo>
                    <a:pt x="101" y="603"/>
                  </a:lnTo>
                  <a:lnTo>
                    <a:pt x="121" y="626"/>
                  </a:lnTo>
                  <a:lnTo>
                    <a:pt x="144" y="647"/>
                  </a:lnTo>
                  <a:lnTo>
                    <a:pt x="168" y="668"/>
                  </a:lnTo>
                  <a:lnTo>
                    <a:pt x="193" y="688"/>
                  </a:lnTo>
                  <a:lnTo>
                    <a:pt x="220" y="707"/>
                  </a:lnTo>
                  <a:lnTo>
                    <a:pt x="249" y="726"/>
                  </a:lnTo>
                  <a:lnTo>
                    <a:pt x="279" y="743"/>
                  </a:lnTo>
                  <a:lnTo>
                    <a:pt x="311" y="759"/>
                  </a:lnTo>
                  <a:lnTo>
                    <a:pt x="343" y="775"/>
                  </a:lnTo>
                  <a:lnTo>
                    <a:pt x="377" y="789"/>
                  </a:lnTo>
                  <a:lnTo>
                    <a:pt x="412" y="803"/>
                  </a:lnTo>
                  <a:lnTo>
                    <a:pt x="448" y="815"/>
                  </a:lnTo>
                  <a:lnTo>
                    <a:pt x="485" y="826"/>
                  </a:lnTo>
                  <a:lnTo>
                    <a:pt x="523" y="836"/>
                  </a:lnTo>
                  <a:lnTo>
                    <a:pt x="562" y="844"/>
                  </a:lnTo>
                  <a:lnTo>
                    <a:pt x="601" y="852"/>
                  </a:lnTo>
                  <a:lnTo>
                    <a:pt x="640" y="858"/>
                  </a:lnTo>
                  <a:lnTo>
                    <a:pt x="681" y="863"/>
                  </a:lnTo>
                  <a:lnTo>
                    <a:pt x="721" y="866"/>
                  </a:lnTo>
                  <a:lnTo>
                    <a:pt x="762" y="869"/>
                  </a:lnTo>
                  <a:lnTo>
                    <a:pt x="803" y="870"/>
                  </a:lnTo>
                  <a:lnTo>
                    <a:pt x="843" y="870"/>
                  </a:lnTo>
                  <a:lnTo>
                    <a:pt x="884" y="868"/>
                  </a:lnTo>
                  <a:lnTo>
                    <a:pt x="925" y="865"/>
                  </a:lnTo>
                  <a:lnTo>
                    <a:pt x="965" y="861"/>
                  </a:lnTo>
                  <a:lnTo>
                    <a:pt x="1005" y="856"/>
                  </a:lnTo>
                  <a:lnTo>
                    <a:pt x="1045" y="850"/>
                  </a:lnTo>
                  <a:lnTo>
                    <a:pt x="1084" y="842"/>
                  </a:lnTo>
                  <a:lnTo>
                    <a:pt x="1122" y="833"/>
                  </a:lnTo>
                  <a:lnTo>
                    <a:pt x="1160" y="823"/>
                  </a:lnTo>
                  <a:lnTo>
                    <a:pt x="1196" y="811"/>
                  </a:lnTo>
                  <a:lnTo>
                    <a:pt x="1232" y="799"/>
                  </a:lnTo>
                  <a:lnTo>
                    <a:pt x="1267" y="785"/>
                  </a:lnTo>
                  <a:lnTo>
                    <a:pt x="1300" y="770"/>
                  </a:lnTo>
                  <a:lnTo>
                    <a:pt x="1333" y="755"/>
                  </a:lnTo>
                  <a:lnTo>
                    <a:pt x="1364" y="738"/>
                  </a:lnTo>
                  <a:lnTo>
                    <a:pt x="1393" y="720"/>
                  </a:lnTo>
                  <a:lnTo>
                    <a:pt x="1422" y="702"/>
                  </a:lnTo>
                  <a:lnTo>
                    <a:pt x="1448" y="682"/>
                  </a:lnTo>
                  <a:lnTo>
                    <a:pt x="1474" y="662"/>
                  </a:lnTo>
                  <a:lnTo>
                    <a:pt x="1497" y="641"/>
                  </a:lnTo>
                  <a:lnTo>
                    <a:pt x="1519" y="619"/>
                  </a:lnTo>
                  <a:lnTo>
                    <a:pt x="1539" y="597"/>
                  </a:lnTo>
                  <a:lnTo>
                    <a:pt x="1557" y="574"/>
                  </a:lnTo>
                  <a:lnTo>
                    <a:pt x="1574" y="550"/>
                  </a:lnTo>
                  <a:lnTo>
                    <a:pt x="1588" y="526"/>
                  </a:lnTo>
                  <a:lnTo>
                    <a:pt x="1601" y="502"/>
                  </a:lnTo>
                  <a:lnTo>
                    <a:pt x="1611" y="477"/>
                  </a:lnTo>
                  <a:lnTo>
                    <a:pt x="1620" y="452"/>
                  </a:lnTo>
                  <a:lnTo>
                    <a:pt x="1626" y="426"/>
                  </a:lnTo>
                  <a:lnTo>
                    <a:pt x="1631" y="401"/>
                  </a:lnTo>
                  <a:lnTo>
                    <a:pt x="1633" y="375"/>
                  </a:lnTo>
                  <a:lnTo>
                    <a:pt x="1634" y="349"/>
                  </a:lnTo>
                  <a:lnTo>
                    <a:pt x="1632" y="323"/>
                  </a:lnTo>
                  <a:lnTo>
                    <a:pt x="1629" y="298"/>
                  </a:lnTo>
                  <a:lnTo>
                    <a:pt x="1623" y="272"/>
                  </a:lnTo>
                  <a:lnTo>
                    <a:pt x="1615" y="247"/>
                  </a:lnTo>
                  <a:lnTo>
                    <a:pt x="1606" y="222"/>
                  </a:lnTo>
                  <a:lnTo>
                    <a:pt x="1594" y="197"/>
                  </a:lnTo>
                  <a:lnTo>
                    <a:pt x="1581" y="173"/>
                  </a:lnTo>
                  <a:lnTo>
                    <a:pt x="1565" y="149"/>
                  </a:lnTo>
                  <a:lnTo>
                    <a:pt x="1548" y="126"/>
                  </a:lnTo>
                  <a:lnTo>
                    <a:pt x="1528" y="103"/>
                  </a:lnTo>
                  <a:lnTo>
                    <a:pt x="1508" y="81"/>
                  </a:lnTo>
                  <a:lnTo>
                    <a:pt x="1485" y="60"/>
                  </a:lnTo>
                  <a:lnTo>
                    <a:pt x="1460" y="39"/>
                  </a:lnTo>
                  <a:lnTo>
                    <a:pt x="1434" y="19"/>
                  </a:lnTo>
                  <a:lnTo>
                    <a:pt x="1407" y="0"/>
                  </a:ln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Line 7"/>
            <p:cNvSpPr>
              <a:spLocks noChangeShapeType="1"/>
            </p:cNvSpPr>
            <p:nvPr/>
          </p:nvSpPr>
          <p:spPr bwMode="auto">
            <a:xfrm rot="1464733">
              <a:off x="8821430" y="1804216"/>
              <a:ext cx="34925" cy="4286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 type="triangle" w="lg" len="lg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Line 9"/>
            <p:cNvSpPr>
              <a:spLocks noChangeShapeType="1"/>
            </p:cNvSpPr>
            <p:nvPr/>
          </p:nvSpPr>
          <p:spPr bwMode="auto">
            <a:xfrm rot="1464733" flipH="1">
              <a:off x="5726422" y="2359345"/>
              <a:ext cx="1214727" cy="633011"/>
            </a:xfrm>
            <a:prstGeom prst="line">
              <a:avLst/>
            </a:prstGeom>
            <a:noFill/>
            <a:ln w="1836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Line 10"/>
            <p:cNvSpPr>
              <a:spLocks noChangeShapeType="1"/>
            </p:cNvSpPr>
            <p:nvPr/>
          </p:nvSpPr>
          <p:spPr bwMode="auto">
            <a:xfrm rot="1464733" flipH="1">
              <a:off x="8482838" y="3488702"/>
              <a:ext cx="713967" cy="219905"/>
            </a:xfrm>
            <a:prstGeom prst="line">
              <a:avLst/>
            </a:prstGeom>
            <a:noFill/>
            <a:ln w="1836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6259512" y="4313237"/>
            <a:ext cx="24114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000000"/>
              </a:buClr>
              <a:buSzPct val="67000"/>
              <a:buFont typeface="StarBats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1600" dirty="0">
                <a:solidFill>
                  <a:srgbClr val="FFFF66"/>
                </a:solidFill>
                <a:cs typeface="Times New Roman" pitchFamily="18" charset="0"/>
              </a:rPr>
              <a:t>Spin axis</a:t>
            </a:r>
          </a:p>
        </p:txBody>
      </p:sp>
      <p:sp>
        <p:nvSpPr>
          <p:cNvPr id="8207" name="Oval 15"/>
          <p:cNvSpPr>
            <a:spLocks noChangeArrowheads="1"/>
          </p:cNvSpPr>
          <p:nvPr/>
        </p:nvSpPr>
        <p:spPr bwMode="auto">
          <a:xfrm rot="1547910">
            <a:off x="1141413" y="5518150"/>
            <a:ext cx="1165225" cy="388938"/>
          </a:xfrm>
          <a:prstGeom prst="ellipse">
            <a:avLst/>
          </a:prstGeom>
          <a:noFill/>
          <a:ln w="18360">
            <a:solidFill>
              <a:srgbClr val="00FF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 flipV="1">
            <a:off x="1235075" y="4535488"/>
            <a:ext cx="1039813" cy="22828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0" y="3821113"/>
            <a:ext cx="3683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 flipV="1">
            <a:off x="3694113" y="3810000"/>
            <a:ext cx="0" cy="37496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Oval 19"/>
          <p:cNvSpPr>
            <a:spLocks noChangeArrowheads="1"/>
          </p:cNvSpPr>
          <p:nvPr/>
        </p:nvSpPr>
        <p:spPr bwMode="auto">
          <a:xfrm>
            <a:off x="1270000" y="4318000"/>
            <a:ext cx="1003300" cy="355600"/>
          </a:xfrm>
          <a:prstGeom prst="ellipse">
            <a:avLst/>
          </a:prstGeom>
          <a:noFill/>
          <a:ln w="9525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Oval 20"/>
          <p:cNvSpPr>
            <a:spLocks noChangeArrowheads="1"/>
          </p:cNvSpPr>
          <p:nvPr/>
        </p:nvSpPr>
        <p:spPr bwMode="auto">
          <a:xfrm>
            <a:off x="1236663" y="6634163"/>
            <a:ext cx="1003300" cy="355600"/>
          </a:xfrm>
          <a:prstGeom prst="ellipse">
            <a:avLst/>
          </a:prstGeom>
          <a:noFill/>
          <a:ln w="9525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 flipV="1">
            <a:off x="2309813" y="4167188"/>
            <a:ext cx="138112" cy="314325"/>
          </a:xfrm>
          <a:prstGeom prst="line">
            <a:avLst/>
          </a:prstGeom>
          <a:noFill/>
          <a:ln w="9525">
            <a:solidFill>
              <a:srgbClr val="FFFF00"/>
            </a:solidFill>
            <a:prstDash val="sysDashDot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 flipH="1" flipV="1">
            <a:off x="1108075" y="4090988"/>
            <a:ext cx="161925" cy="400050"/>
          </a:xfrm>
          <a:prstGeom prst="line">
            <a:avLst/>
          </a:prstGeom>
          <a:noFill/>
          <a:ln w="9525">
            <a:solidFill>
              <a:srgbClr val="FFFF00"/>
            </a:solidFill>
            <a:prstDash val="sysDashDot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2424113" y="3906838"/>
            <a:ext cx="28733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buFont typeface="StarBats" charset="2"/>
              <a:buNone/>
            </a:pPr>
            <a:r>
              <a:rPr lang="en-GB">
                <a:solidFill>
                  <a:srgbClr val="FFFF66"/>
                </a:solidFill>
                <a:latin typeface="Times" pitchFamily="16" charset="0"/>
              </a:rPr>
              <a:t>*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992188" y="3875088"/>
            <a:ext cx="276225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buFont typeface="StarBats" charset="2"/>
              <a:buNone/>
            </a:pPr>
            <a:r>
              <a:rPr lang="en-GB">
                <a:solidFill>
                  <a:srgbClr val="FFFF66"/>
                </a:solidFill>
                <a:latin typeface="Times" pitchFamily="16" charset="0"/>
              </a:rPr>
              <a:t>*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392113" y="3863975"/>
            <a:ext cx="61118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60000"/>
              <a:buFont typeface="StarBats" charset="2"/>
              <a:buNone/>
            </a:pPr>
            <a:r>
              <a:rPr lang="en-GB" sz="1800">
                <a:solidFill>
                  <a:srgbClr val="FFFFFF"/>
                </a:solidFill>
                <a:cs typeface="Times New Roman" pitchFamily="18" charset="0"/>
              </a:rPr>
              <a:t>Vega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2609850" y="3906838"/>
            <a:ext cx="8064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60000"/>
              <a:buFont typeface="StarBats" charset="2"/>
              <a:buNone/>
              <a:tabLst>
                <a:tab pos="723900" algn="l"/>
              </a:tabLst>
            </a:pPr>
            <a:r>
              <a:rPr lang="en-GB" sz="1800">
                <a:solidFill>
                  <a:srgbClr val="FFFFFF"/>
                </a:solidFill>
                <a:cs typeface="Times New Roman" pitchFamily="18" charset="0"/>
              </a:rPr>
              <a:t>Polaris</a:t>
            </a:r>
          </a:p>
        </p:txBody>
      </p:sp>
      <p:sp>
        <p:nvSpPr>
          <p:cNvPr id="8219" name="Freeform 27"/>
          <p:cNvSpPr>
            <a:spLocks noChangeArrowheads="1"/>
          </p:cNvSpPr>
          <p:nvPr/>
        </p:nvSpPr>
        <p:spPr bwMode="auto">
          <a:xfrm>
            <a:off x="1474788" y="4751388"/>
            <a:ext cx="581025" cy="63500"/>
          </a:xfrm>
          <a:custGeom>
            <a:avLst/>
            <a:gdLst>
              <a:gd name="T0" fmla="*/ 0 w 1619"/>
              <a:gd name="T1" fmla="*/ 0 h 181"/>
              <a:gd name="T2" fmla="*/ 25 w 1619"/>
              <a:gd name="T3" fmla="*/ 16 h 181"/>
              <a:gd name="T4" fmla="*/ 52 w 1619"/>
              <a:gd name="T5" fmla="*/ 30 h 181"/>
              <a:gd name="T6" fmla="*/ 81 w 1619"/>
              <a:gd name="T7" fmla="*/ 45 h 181"/>
              <a:gd name="T8" fmla="*/ 111 w 1619"/>
              <a:gd name="T9" fmla="*/ 59 h 181"/>
              <a:gd name="T10" fmla="*/ 144 w 1619"/>
              <a:gd name="T11" fmla="*/ 72 h 181"/>
              <a:gd name="T12" fmla="*/ 179 w 1619"/>
              <a:gd name="T13" fmla="*/ 85 h 181"/>
              <a:gd name="T14" fmla="*/ 215 w 1619"/>
              <a:gd name="T15" fmla="*/ 97 h 181"/>
              <a:gd name="T16" fmla="*/ 253 w 1619"/>
              <a:gd name="T17" fmla="*/ 108 h 181"/>
              <a:gd name="T18" fmla="*/ 292 w 1619"/>
              <a:gd name="T19" fmla="*/ 118 h 181"/>
              <a:gd name="T20" fmla="*/ 333 w 1619"/>
              <a:gd name="T21" fmla="*/ 128 h 181"/>
              <a:gd name="T22" fmla="*/ 375 w 1619"/>
              <a:gd name="T23" fmla="*/ 137 h 181"/>
              <a:gd name="T24" fmla="*/ 418 w 1619"/>
              <a:gd name="T25" fmla="*/ 145 h 181"/>
              <a:gd name="T26" fmla="*/ 462 w 1619"/>
              <a:gd name="T27" fmla="*/ 153 h 181"/>
              <a:gd name="T28" fmla="*/ 507 w 1619"/>
              <a:gd name="T29" fmla="*/ 159 h 181"/>
              <a:gd name="T30" fmla="*/ 553 w 1619"/>
              <a:gd name="T31" fmla="*/ 165 h 181"/>
              <a:gd name="T32" fmla="*/ 600 w 1619"/>
              <a:gd name="T33" fmla="*/ 170 h 181"/>
              <a:gd name="T34" fmla="*/ 647 w 1619"/>
              <a:gd name="T35" fmla="*/ 174 h 181"/>
              <a:gd name="T36" fmla="*/ 695 w 1619"/>
              <a:gd name="T37" fmla="*/ 177 h 181"/>
              <a:gd name="T38" fmla="*/ 743 w 1619"/>
              <a:gd name="T39" fmla="*/ 179 h 181"/>
              <a:gd name="T40" fmla="*/ 792 w 1619"/>
              <a:gd name="T41" fmla="*/ 180 h 181"/>
              <a:gd name="T42" fmla="*/ 840 w 1619"/>
              <a:gd name="T43" fmla="*/ 180 h 181"/>
              <a:gd name="T44" fmla="*/ 889 w 1619"/>
              <a:gd name="T45" fmla="*/ 179 h 181"/>
              <a:gd name="T46" fmla="*/ 937 w 1619"/>
              <a:gd name="T47" fmla="*/ 178 h 181"/>
              <a:gd name="T48" fmla="*/ 985 w 1619"/>
              <a:gd name="T49" fmla="*/ 175 h 181"/>
              <a:gd name="T50" fmla="*/ 1033 w 1619"/>
              <a:gd name="T51" fmla="*/ 172 h 181"/>
              <a:gd name="T52" fmla="*/ 1080 w 1619"/>
              <a:gd name="T53" fmla="*/ 167 h 181"/>
              <a:gd name="T54" fmla="*/ 1126 w 1619"/>
              <a:gd name="T55" fmla="*/ 162 h 181"/>
              <a:gd name="T56" fmla="*/ 1172 w 1619"/>
              <a:gd name="T57" fmla="*/ 156 h 181"/>
              <a:gd name="T58" fmla="*/ 1217 w 1619"/>
              <a:gd name="T59" fmla="*/ 149 h 181"/>
              <a:gd name="T60" fmla="*/ 1261 w 1619"/>
              <a:gd name="T61" fmla="*/ 141 h 181"/>
              <a:gd name="T62" fmla="*/ 1303 w 1619"/>
              <a:gd name="T63" fmla="*/ 133 h 181"/>
              <a:gd name="T64" fmla="*/ 1344 w 1619"/>
              <a:gd name="T65" fmla="*/ 123 h 181"/>
              <a:gd name="T66" fmla="*/ 1384 w 1619"/>
              <a:gd name="T67" fmla="*/ 113 h 181"/>
              <a:gd name="T68" fmla="*/ 1423 w 1619"/>
              <a:gd name="T69" fmla="*/ 102 h 181"/>
              <a:gd name="T70" fmla="*/ 1460 w 1619"/>
              <a:gd name="T71" fmla="*/ 91 h 181"/>
              <a:gd name="T72" fmla="*/ 1495 w 1619"/>
              <a:gd name="T73" fmla="*/ 78 h 181"/>
              <a:gd name="T74" fmla="*/ 1529 w 1619"/>
              <a:gd name="T75" fmla="*/ 65 h 181"/>
              <a:gd name="T76" fmla="*/ 1561 w 1619"/>
              <a:gd name="T77" fmla="*/ 52 h 181"/>
              <a:gd name="T78" fmla="*/ 1590 w 1619"/>
              <a:gd name="T79" fmla="*/ 38 h 181"/>
              <a:gd name="T80" fmla="*/ 1618 w 1619"/>
              <a:gd name="T81" fmla="*/ 23 h 18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619"/>
              <a:gd name="T124" fmla="*/ 0 h 181"/>
              <a:gd name="T125" fmla="*/ 1619 w 1619"/>
              <a:gd name="T126" fmla="*/ 181 h 18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619" h="181">
                <a:moveTo>
                  <a:pt x="0" y="0"/>
                </a:moveTo>
                <a:lnTo>
                  <a:pt x="25" y="16"/>
                </a:lnTo>
                <a:lnTo>
                  <a:pt x="52" y="30"/>
                </a:lnTo>
                <a:lnTo>
                  <a:pt x="81" y="45"/>
                </a:lnTo>
                <a:lnTo>
                  <a:pt x="111" y="59"/>
                </a:lnTo>
                <a:lnTo>
                  <a:pt x="144" y="72"/>
                </a:lnTo>
                <a:lnTo>
                  <a:pt x="179" y="85"/>
                </a:lnTo>
                <a:lnTo>
                  <a:pt x="215" y="97"/>
                </a:lnTo>
                <a:lnTo>
                  <a:pt x="253" y="108"/>
                </a:lnTo>
                <a:lnTo>
                  <a:pt x="292" y="118"/>
                </a:lnTo>
                <a:lnTo>
                  <a:pt x="333" y="128"/>
                </a:lnTo>
                <a:lnTo>
                  <a:pt x="375" y="137"/>
                </a:lnTo>
                <a:lnTo>
                  <a:pt x="418" y="145"/>
                </a:lnTo>
                <a:lnTo>
                  <a:pt x="462" y="153"/>
                </a:lnTo>
                <a:lnTo>
                  <a:pt x="507" y="159"/>
                </a:lnTo>
                <a:lnTo>
                  <a:pt x="553" y="165"/>
                </a:lnTo>
                <a:lnTo>
                  <a:pt x="600" y="170"/>
                </a:lnTo>
                <a:lnTo>
                  <a:pt x="647" y="174"/>
                </a:lnTo>
                <a:lnTo>
                  <a:pt x="695" y="177"/>
                </a:lnTo>
                <a:lnTo>
                  <a:pt x="743" y="179"/>
                </a:lnTo>
                <a:lnTo>
                  <a:pt x="792" y="180"/>
                </a:lnTo>
                <a:lnTo>
                  <a:pt x="840" y="180"/>
                </a:lnTo>
                <a:lnTo>
                  <a:pt x="889" y="179"/>
                </a:lnTo>
                <a:lnTo>
                  <a:pt x="937" y="178"/>
                </a:lnTo>
                <a:lnTo>
                  <a:pt x="985" y="175"/>
                </a:lnTo>
                <a:lnTo>
                  <a:pt x="1033" y="172"/>
                </a:lnTo>
                <a:lnTo>
                  <a:pt x="1080" y="167"/>
                </a:lnTo>
                <a:lnTo>
                  <a:pt x="1126" y="162"/>
                </a:lnTo>
                <a:lnTo>
                  <a:pt x="1172" y="156"/>
                </a:lnTo>
                <a:lnTo>
                  <a:pt x="1217" y="149"/>
                </a:lnTo>
                <a:lnTo>
                  <a:pt x="1261" y="141"/>
                </a:lnTo>
                <a:lnTo>
                  <a:pt x="1303" y="133"/>
                </a:lnTo>
                <a:lnTo>
                  <a:pt x="1344" y="123"/>
                </a:lnTo>
                <a:lnTo>
                  <a:pt x="1384" y="113"/>
                </a:lnTo>
                <a:lnTo>
                  <a:pt x="1423" y="102"/>
                </a:lnTo>
                <a:lnTo>
                  <a:pt x="1460" y="91"/>
                </a:lnTo>
                <a:lnTo>
                  <a:pt x="1495" y="78"/>
                </a:lnTo>
                <a:lnTo>
                  <a:pt x="1529" y="65"/>
                </a:lnTo>
                <a:lnTo>
                  <a:pt x="1561" y="52"/>
                </a:lnTo>
                <a:lnTo>
                  <a:pt x="1590" y="38"/>
                </a:lnTo>
                <a:lnTo>
                  <a:pt x="1618" y="23"/>
                </a:lnTo>
              </a:path>
            </a:pathLst>
          </a:cu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 flipH="1" flipV="1">
            <a:off x="1408113" y="4729163"/>
            <a:ext cx="104775" cy="333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173038" y="7165975"/>
            <a:ext cx="33004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000000"/>
              </a:buClr>
              <a:buSzPct val="60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sz="1800" dirty="0">
                <a:solidFill>
                  <a:srgbClr val="FFFFFF"/>
                </a:solidFill>
                <a:cs typeface="Times New Roman" pitchFamily="18" charset="0"/>
              </a:rPr>
              <a:t>Precession Period 26,000 years!</a:t>
            </a:r>
          </a:p>
        </p:txBody>
      </p:sp>
      <p:pic>
        <p:nvPicPr>
          <p:cNvPr id="8222" name="Picture 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7450" y="5162550"/>
            <a:ext cx="3557588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4" name="Text Box 35">
            <a:hlinkClick r:id="rId6"/>
          </p:cNvPr>
          <p:cNvSpPr txBox="1">
            <a:spLocks noChangeArrowheads="1"/>
          </p:cNvSpPr>
          <p:nvPr/>
        </p:nvSpPr>
        <p:spPr bwMode="auto">
          <a:xfrm>
            <a:off x="4354513" y="6523038"/>
            <a:ext cx="15007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chemeClr val="hlink"/>
                </a:solidFill>
                <a:hlinkClick r:id="rId7"/>
              </a:rPr>
              <a:t>Precession</a:t>
            </a:r>
            <a:endParaRPr lang="en-US" u="sng" dirty="0">
              <a:solidFill>
                <a:schemeClr val="hlink"/>
              </a:solidFill>
            </a:endParaRPr>
          </a:p>
          <a:p>
            <a:r>
              <a:rPr lang="en-US" u="sng" dirty="0">
                <a:solidFill>
                  <a:schemeClr val="hlink"/>
                </a:solidFill>
              </a:rPr>
              <a:t>animation</a:t>
            </a:r>
          </a:p>
        </p:txBody>
      </p:sp>
      <p:pic>
        <p:nvPicPr>
          <p:cNvPr id="30724" name="Picture 4" descr="http://static.howstuffworks.com/gif/moon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4512" y="2560637"/>
            <a:ext cx="868362" cy="868362"/>
          </a:xfrm>
          <a:prstGeom prst="rect">
            <a:avLst/>
          </a:prstGeom>
          <a:noFill/>
        </p:spPr>
      </p:pic>
      <p:sp>
        <p:nvSpPr>
          <p:cNvPr id="44" name="Oval 15"/>
          <p:cNvSpPr>
            <a:spLocks noChangeArrowheads="1"/>
          </p:cNvSpPr>
          <p:nvPr/>
        </p:nvSpPr>
        <p:spPr bwMode="auto">
          <a:xfrm rot="1342710">
            <a:off x="6879903" y="2694560"/>
            <a:ext cx="2492607" cy="950037"/>
          </a:xfrm>
          <a:prstGeom prst="ellipse">
            <a:avLst/>
          </a:prstGeom>
          <a:noFill/>
          <a:ln w="31750">
            <a:solidFill>
              <a:srgbClr val="00FF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688263" y="6948105"/>
            <a:ext cx="2352675" cy="401638"/>
          </a:xfrm>
        </p:spPr>
        <p:txBody>
          <a:bodyPr/>
          <a:lstStyle/>
          <a:p>
            <a:fld id="{DFA7CA54-1F05-4C9E-A067-BDADDD670C4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67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17"/>
          <p:cNvGrpSpPr/>
          <p:nvPr/>
        </p:nvGrpSpPr>
        <p:grpSpPr>
          <a:xfrm>
            <a:off x="0" y="5075237"/>
            <a:ext cx="1524000" cy="1417253"/>
            <a:chOff x="0" y="3170237"/>
            <a:chExt cx="1524000" cy="1417253"/>
          </a:xfrm>
        </p:grpSpPr>
        <p:pic>
          <p:nvPicPr>
            <p:cNvPr id="75" name="Picture 6" descr="http://www.skyguide.org.uk/constellations/scorpius/scorpius.gif"/>
            <p:cNvPicPr>
              <a:picLocks noChangeAspect="1" noChangeArrowheads="1"/>
            </p:cNvPicPr>
            <p:nvPr/>
          </p:nvPicPr>
          <p:blipFill>
            <a:blip r:embed="rId3">
              <a:lum bright="32000" contrast="37000"/>
            </a:blip>
            <a:srcRect l="14644" t="26182" r="11390"/>
            <a:stretch>
              <a:fillRect/>
            </a:stretch>
          </p:blipFill>
          <p:spPr bwMode="auto">
            <a:xfrm>
              <a:off x="0" y="3170237"/>
              <a:ext cx="1524000" cy="1417253"/>
            </a:xfrm>
            <a:prstGeom prst="rect">
              <a:avLst/>
            </a:prstGeom>
            <a:noFill/>
          </p:spPr>
        </p:pic>
        <p:sp>
          <p:nvSpPr>
            <p:cNvPr id="76" name="Text Box 28"/>
            <p:cNvSpPr txBox="1">
              <a:spLocks noChangeArrowheads="1"/>
            </p:cNvSpPr>
            <p:nvPr/>
          </p:nvSpPr>
          <p:spPr bwMode="auto">
            <a:xfrm>
              <a:off x="73025" y="3170237"/>
              <a:ext cx="852487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buClr>
                  <a:srgbClr val="000000"/>
                </a:buClr>
                <a:buSzPct val="67000"/>
                <a:buFont typeface="StarBats" charset="2"/>
                <a:buNone/>
                <a:tabLst>
                  <a:tab pos="723900" algn="l"/>
                </a:tabLst>
              </a:pPr>
              <a:r>
                <a:rPr lang="en-GB" sz="1600" dirty="0" err="1">
                  <a:solidFill>
                    <a:srgbClr val="FFFF00"/>
                  </a:solidFill>
                  <a:cs typeface="Times New Roman" pitchFamily="18" charset="0"/>
                </a:rPr>
                <a:t>Scorpius</a:t>
              </a:r>
              <a:endParaRPr lang="en-GB" sz="1600" dirty="0">
                <a:solidFill>
                  <a:srgbClr val="FFFF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71" name="Group 17"/>
          <p:cNvGrpSpPr/>
          <p:nvPr/>
        </p:nvGrpSpPr>
        <p:grpSpPr>
          <a:xfrm>
            <a:off x="0" y="1417637"/>
            <a:ext cx="1524000" cy="1417253"/>
            <a:chOff x="0" y="3170237"/>
            <a:chExt cx="1524000" cy="1417253"/>
          </a:xfrm>
        </p:grpSpPr>
        <p:pic>
          <p:nvPicPr>
            <p:cNvPr id="72" name="Picture 6" descr="http://www.skyguide.org.uk/constellations/scorpius/scorpius.gif"/>
            <p:cNvPicPr>
              <a:picLocks noChangeAspect="1" noChangeArrowheads="1"/>
            </p:cNvPicPr>
            <p:nvPr/>
          </p:nvPicPr>
          <p:blipFill>
            <a:blip r:embed="rId3">
              <a:lum bright="32000" contrast="37000"/>
            </a:blip>
            <a:srcRect l="14644" t="26182" r="11390"/>
            <a:stretch>
              <a:fillRect/>
            </a:stretch>
          </p:blipFill>
          <p:spPr bwMode="auto">
            <a:xfrm>
              <a:off x="0" y="3170237"/>
              <a:ext cx="1524000" cy="1417253"/>
            </a:xfrm>
            <a:prstGeom prst="rect">
              <a:avLst/>
            </a:prstGeom>
            <a:noFill/>
          </p:spPr>
        </p:pic>
        <p:sp>
          <p:nvSpPr>
            <p:cNvPr id="73" name="Text Box 28"/>
            <p:cNvSpPr txBox="1">
              <a:spLocks noChangeArrowheads="1"/>
            </p:cNvSpPr>
            <p:nvPr/>
          </p:nvSpPr>
          <p:spPr bwMode="auto">
            <a:xfrm>
              <a:off x="73025" y="3170237"/>
              <a:ext cx="852487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buClr>
                  <a:srgbClr val="000000"/>
                </a:buClr>
                <a:buSzPct val="67000"/>
                <a:buFont typeface="StarBats" charset="2"/>
                <a:buNone/>
                <a:tabLst>
                  <a:tab pos="723900" algn="l"/>
                </a:tabLst>
              </a:pPr>
              <a:r>
                <a:rPr lang="en-GB" sz="1600" dirty="0" err="1">
                  <a:solidFill>
                    <a:srgbClr val="FFFF00"/>
                  </a:solidFill>
                  <a:cs typeface="Times New Roman" pitchFamily="18" charset="0"/>
                </a:rPr>
                <a:t>Scorpius</a:t>
              </a:r>
              <a:endParaRPr lang="en-GB" sz="1600" dirty="0">
                <a:solidFill>
                  <a:srgbClr val="FFFF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 rot="20104227">
            <a:off x="7479238" y="5298350"/>
            <a:ext cx="901541" cy="924905"/>
            <a:chOff x="63500" y="-136525"/>
            <a:chExt cx="4286250" cy="4286250"/>
          </a:xfrm>
        </p:grpSpPr>
        <p:pic>
          <p:nvPicPr>
            <p:cNvPr id="63" name="Picture 2" descr="http://www.nasastockphotos.com/images/070101011922_Earth_from_Space_LG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00" y="-136525"/>
              <a:ext cx="4286250" cy="4286250"/>
            </a:xfrm>
            <a:prstGeom prst="rect">
              <a:avLst/>
            </a:prstGeom>
            <a:noFill/>
          </p:spPr>
        </p:pic>
        <p:pic>
          <p:nvPicPr>
            <p:cNvPr id="64" name="Picture 2" descr="http://www.nasastockphotos.com/images/070101011922_Earth_from_Space_LG.jpg"/>
            <p:cNvPicPr>
              <a:picLocks noChangeAspect="1" noChangeArrowheads="1"/>
            </p:cNvPicPr>
            <p:nvPr/>
          </p:nvPicPr>
          <p:blipFill>
            <a:blip r:embed="rId4" cstate="print"/>
            <a:srcRect r="89600" b="88000"/>
            <a:stretch>
              <a:fillRect/>
            </a:stretch>
          </p:blipFill>
          <p:spPr bwMode="auto">
            <a:xfrm>
              <a:off x="3668712" y="0"/>
              <a:ext cx="445770" cy="514350"/>
            </a:xfrm>
            <a:prstGeom prst="rect">
              <a:avLst/>
            </a:prstGeom>
            <a:noFill/>
          </p:spPr>
        </p:pic>
      </p:grpSp>
      <p:grpSp>
        <p:nvGrpSpPr>
          <p:cNvPr id="55" name="Group 54"/>
          <p:cNvGrpSpPr/>
          <p:nvPr/>
        </p:nvGrpSpPr>
        <p:grpSpPr>
          <a:xfrm rot="20104227">
            <a:off x="1916638" y="5222151"/>
            <a:ext cx="901541" cy="924905"/>
            <a:chOff x="63500" y="-136525"/>
            <a:chExt cx="4286250" cy="4286250"/>
          </a:xfrm>
        </p:grpSpPr>
        <p:pic>
          <p:nvPicPr>
            <p:cNvPr id="56" name="Picture 2" descr="http://www.nasastockphotos.com/images/070101011922_Earth_from_Space_LG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00" y="-136525"/>
              <a:ext cx="4286250" cy="4286250"/>
            </a:xfrm>
            <a:prstGeom prst="rect">
              <a:avLst/>
            </a:prstGeom>
            <a:noFill/>
          </p:spPr>
        </p:pic>
        <p:pic>
          <p:nvPicPr>
            <p:cNvPr id="57" name="Picture 2" descr="http://www.nasastockphotos.com/images/070101011922_Earth_from_Space_LG.jpg"/>
            <p:cNvPicPr>
              <a:picLocks noChangeAspect="1" noChangeArrowheads="1"/>
            </p:cNvPicPr>
            <p:nvPr/>
          </p:nvPicPr>
          <p:blipFill>
            <a:blip r:embed="rId4" cstate="print"/>
            <a:srcRect r="89600" b="88000"/>
            <a:stretch>
              <a:fillRect/>
            </a:stretch>
          </p:blipFill>
          <p:spPr bwMode="auto">
            <a:xfrm>
              <a:off x="3668712" y="0"/>
              <a:ext cx="445770" cy="514350"/>
            </a:xfrm>
            <a:prstGeom prst="rect">
              <a:avLst/>
            </a:prstGeom>
            <a:noFill/>
          </p:spPr>
        </p:pic>
      </p:grpSp>
      <p:grpSp>
        <p:nvGrpSpPr>
          <p:cNvPr id="59" name="Group 58"/>
          <p:cNvGrpSpPr/>
          <p:nvPr/>
        </p:nvGrpSpPr>
        <p:grpSpPr>
          <a:xfrm rot="1521824">
            <a:off x="7404758" y="1642354"/>
            <a:ext cx="901541" cy="924905"/>
            <a:chOff x="63500" y="-136525"/>
            <a:chExt cx="4286250" cy="4286250"/>
          </a:xfrm>
        </p:grpSpPr>
        <p:pic>
          <p:nvPicPr>
            <p:cNvPr id="60" name="Picture 2" descr="http://www.nasastockphotos.com/images/070101011922_Earth_from_Space_LG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00" y="-136525"/>
              <a:ext cx="4286250" cy="4286250"/>
            </a:xfrm>
            <a:prstGeom prst="rect">
              <a:avLst/>
            </a:prstGeom>
            <a:noFill/>
          </p:spPr>
        </p:pic>
        <p:pic>
          <p:nvPicPr>
            <p:cNvPr id="61" name="Picture 2" descr="http://www.nasastockphotos.com/images/070101011922_Earth_from_Space_LG.jpg"/>
            <p:cNvPicPr>
              <a:picLocks noChangeAspect="1" noChangeArrowheads="1"/>
            </p:cNvPicPr>
            <p:nvPr/>
          </p:nvPicPr>
          <p:blipFill>
            <a:blip r:embed="rId4" cstate="print"/>
            <a:srcRect r="89600" b="88000"/>
            <a:stretch>
              <a:fillRect/>
            </a:stretch>
          </p:blipFill>
          <p:spPr bwMode="auto">
            <a:xfrm>
              <a:off x="3668712" y="0"/>
              <a:ext cx="445770" cy="514350"/>
            </a:xfrm>
            <a:prstGeom prst="rect">
              <a:avLst/>
            </a:prstGeom>
            <a:noFill/>
          </p:spPr>
        </p:pic>
      </p:grpSp>
      <p:grpSp>
        <p:nvGrpSpPr>
          <p:cNvPr id="52" name="Group 51"/>
          <p:cNvGrpSpPr/>
          <p:nvPr/>
        </p:nvGrpSpPr>
        <p:grpSpPr>
          <a:xfrm rot="1521824">
            <a:off x="1773936" y="1581912"/>
            <a:ext cx="901541" cy="924905"/>
            <a:chOff x="63500" y="-136525"/>
            <a:chExt cx="4286250" cy="4286250"/>
          </a:xfrm>
        </p:grpSpPr>
        <p:pic>
          <p:nvPicPr>
            <p:cNvPr id="53" name="Picture 2" descr="http://www.nasastockphotos.com/images/070101011922_Earth_from_Space_LG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500" y="-136525"/>
              <a:ext cx="4286250" cy="4286250"/>
            </a:xfrm>
            <a:prstGeom prst="rect">
              <a:avLst/>
            </a:prstGeom>
            <a:noFill/>
          </p:spPr>
        </p:pic>
        <p:pic>
          <p:nvPicPr>
            <p:cNvPr id="54" name="Picture 2" descr="http://www.nasastockphotos.com/images/070101011922_Earth_from_Space_LG.jpg"/>
            <p:cNvPicPr>
              <a:picLocks noChangeAspect="1" noChangeArrowheads="1"/>
            </p:cNvPicPr>
            <p:nvPr/>
          </p:nvPicPr>
          <p:blipFill>
            <a:blip r:embed="rId4" cstate="print"/>
            <a:srcRect r="89600" b="88000"/>
            <a:stretch>
              <a:fillRect/>
            </a:stretch>
          </p:blipFill>
          <p:spPr bwMode="auto">
            <a:xfrm>
              <a:off x="3668712" y="0"/>
              <a:ext cx="445770" cy="514350"/>
            </a:xfrm>
            <a:prstGeom prst="rect">
              <a:avLst/>
            </a:prstGeom>
            <a:noFill/>
          </p:spPr>
        </p:pic>
      </p:grpSp>
      <p:sp>
        <p:nvSpPr>
          <p:cNvPr id="9221" name="Oval 5"/>
          <p:cNvSpPr>
            <a:spLocks noChangeArrowheads="1"/>
          </p:cNvSpPr>
          <p:nvPr/>
        </p:nvSpPr>
        <p:spPr bwMode="auto">
          <a:xfrm rot="1380000">
            <a:off x="1858963" y="1925638"/>
            <a:ext cx="749300" cy="301625"/>
          </a:xfrm>
          <a:prstGeom prst="ellips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 rot="-1020000">
            <a:off x="2019300" y="5561013"/>
            <a:ext cx="750888" cy="303212"/>
          </a:xfrm>
          <a:prstGeom prst="ellips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 rot="1380000">
            <a:off x="7483475" y="1925638"/>
            <a:ext cx="749300" cy="301625"/>
          </a:xfrm>
          <a:prstGeom prst="ellips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V="1">
            <a:off x="2344738" y="1265238"/>
            <a:ext cx="252412" cy="45561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 flipV="1">
            <a:off x="7600950" y="4924425"/>
            <a:ext cx="228600" cy="468313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V="1">
            <a:off x="8001000" y="1271588"/>
            <a:ext cx="254000" cy="4540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1763712" y="2425700"/>
            <a:ext cx="261938" cy="515937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8077200" y="6176963"/>
            <a:ext cx="201613" cy="457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7470775" y="2435225"/>
            <a:ext cx="254000" cy="43338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2228850" y="855663"/>
            <a:ext cx="5621338" cy="2433637"/>
          </a:xfrm>
          <a:prstGeom prst="ellips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Line 16"/>
          <p:cNvSpPr>
            <a:spLocks noChangeShapeType="1"/>
          </p:cNvSpPr>
          <p:nvPr/>
        </p:nvSpPr>
        <p:spPr bwMode="auto">
          <a:xfrm>
            <a:off x="8334375" y="1466850"/>
            <a:ext cx="23813" cy="101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2" name="Line 17"/>
          <p:cNvSpPr>
            <a:spLocks noChangeShapeType="1"/>
          </p:cNvSpPr>
          <p:nvPr/>
        </p:nvSpPr>
        <p:spPr bwMode="auto">
          <a:xfrm>
            <a:off x="3363913" y="3322638"/>
            <a:ext cx="1143000" cy="304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233" name="Line 18"/>
          <p:cNvSpPr>
            <a:spLocks noChangeShapeType="1"/>
          </p:cNvSpPr>
          <p:nvPr/>
        </p:nvSpPr>
        <p:spPr bwMode="auto">
          <a:xfrm flipV="1">
            <a:off x="6038850" y="3278188"/>
            <a:ext cx="1108075" cy="4333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234" name="Line 19"/>
          <p:cNvSpPr>
            <a:spLocks noChangeShapeType="1"/>
          </p:cNvSpPr>
          <p:nvPr/>
        </p:nvSpPr>
        <p:spPr bwMode="auto">
          <a:xfrm flipH="1" flipV="1">
            <a:off x="6534150" y="465138"/>
            <a:ext cx="1108075" cy="4984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235" name="Line 20"/>
          <p:cNvSpPr>
            <a:spLocks noChangeShapeType="1"/>
          </p:cNvSpPr>
          <p:nvPr/>
        </p:nvSpPr>
        <p:spPr bwMode="auto">
          <a:xfrm flipH="1">
            <a:off x="2955925" y="411163"/>
            <a:ext cx="1143000" cy="3889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236" name="Text Box 21"/>
          <p:cNvSpPr txBox="1">
            <a:spLocks noChangeArrowheads="1"/>
          </p:cNvSpPr>
          <p:nvPr/>
        </p:nvSpPr>
        <p:spPr bwMode="auto">
          <a:xfrm>
            <a:off x="1489075" y="6743700"/>
            <a:ext cx="2700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60000"/>
              <a:buFont typeface="StarBats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1800">
                <a:solidFill>
                  <a:srgbClr val="FFFFFF"/>
                </a:solidFill>
                <a:cs typeface="Times New Roman" pitchFamily="18" charset="0"/>
              </a:rPr>
              <a:t>Winter: July or January?</a:t>
            </a:r>
          </a:p>
        </p:txBody>
      </p:sp>
      <p:sp>
        <p:nvSpPr>
          <p:cNvPr id="9237" name="Text Box 22"/>
          <p:cNvSpPr txBox="1">
            <a:spLocks noChangeArrowheads="1"/>
          </p:cNvSpPr>
          <p:nvPr/>
        </p:nvSpPr>
        <p:spPr bwMode="auto">
          <a:xfrm>
            <a:off x="7597775" y="2943225"/>
            <a:ext cx="17891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60000"/>
              <a:buFont typeface="StarBats" charset="2"/>
              <a:buNone/>
              <a:tabLst>
                <a:tab pos="723900" algn="l"/>
                <a:tab pos="1447800" algn="l"/>
              </a:tabLst>
            </a:pPr>
            <a:r>
              <a:rPr lang="en-GB" sz="1800">
                <a:solidFill>
                  <a:srgbClr val="FFFFFF"/>
                </a:solidFill>
                <a:cs typeface="Times New Roman" pitchFamily="18" charset="0"/>
              </a:rPr>
              <a:t>Winter: January</a:t>
            </a:r>
          </a:p>
        </p:txBody>
      </p:sp>
      <p:sp>
        <p:nvSpPr>
          <p:cNvPr id="9240" name="Text Box 25"/>
          <p:cNvSpPr txBox="1">
            <a:spLocks noChangeArrowheads="1"/>
          </p:cNvSpPr>
          <p:nvPr/>
        </p:nvSpPr>
        <p:spPr bwMode="auto">
          <a:xfrm>
            <a:off x="2724150" y="1958975"/>
            <a:ext cx="598488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77000"/>
              <a:buFont typeface="StarBats" charset="2"/>
              <a:buNone/>
            </a:pPr>
            <a:r>
              <a:rPr lang="en-GB" sz="1400">
                <a:solidFill>
                  <a:srgbClr val="FFFFFF"/>
                </a:solidFill>
                <a:cs typeface="Times New Roman" pitchFamily="18" charset="0"/>
              </a:rPr>
              <a:t>Day</a:t>
            </a:r>
          </a:p>
        </p:txBody>
      </p:sp>
      <p:sp>
        <p:nvSpPr>
          <p:cNvPr id="9241" name="Text Box 26"/>
          <p:cNvSpPr txBox="1">
            <a:spLocks noChangeArrowheads="1"/>
          </p:cNvSpPr>
          <p:nvPr/>
        </p:nvSpPr>
        <p:spPr bwMode="auto">
          <a:xfrm>
            <a:off x="1143000" y="1936750"/>
            <a:ext cx="6461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buClr>
                <a:srgbClr val="000000"/>
              </a:buClr>
              <a:buSzPct val="77000"/>
              <a:buFont typeface="StarBats" charset="2"/>
              <a:buNone/>
            </a:pPr>
            <a:r>
              <a:rPr lang="en-GB" sz="1400" dirty="0">
                <a:solidFill>
                  <a:srgbClr val="FFFFFF"/>
                </a:solidFill>
                <a:cs typeface="Times New Roman" pitchFamily="18" charset="0"/>
              </a:rPr>
              <a:t>Night</a:t>
            </a:r>
          </a:p>
        </p:txBody>
      </p:sp>
      <p:sp>
        <p:nvSpPr>
          <p:cNvPr id="9242" name="Text Box 27"/>
          <p:cNvSpPr txBox="1">
            <a:spLocks noChangeArrowheads="1"/>
          </p:cNvSpPr>
          <p:nvPr/>
        </p:nvSpPr>
        <p:spPr bwMode="auto">
          <a:xfrm>
            <a:off x="6789738" y="1981200"/>
            <a:ext cx="598487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buClr>
                <a:srgbClr val="000000"/>
              </a:buClr>
              <a:buSzPct val="77000"/>
              <a:buFont typeface="StarBats" charset="2"/>
              <a:buNone/>
            </a:pPr>
            <a:r>
              <a:rPr lang="en-GB" sz="1400">
                <a:solidFill>
                  <a:srgbClr val="FFFFFF"/>
                </a:solidFill>
                <a:cs typeface="Times New Roman" pitchFamily="18" charset="0"/>
              </a:rPr>
              <a:t>Day</a:t>
            </a:r>
          </a:p>
        </p:txBody>
      </p:sp>
      <p:sp>
        <p:nvSpPr>
          <p:cNvPr id="9243" name="Text Box 28"/>
          <p:cNvSpPr txBox="1">
            <a:spLocks noChangeArrowheads="1"/>
          </p:cNvSpPr>
          <p:nvPr/>
        </p:nvSpPr>
        <p:spPr bwMode="auto">
          <a:xfrm>
            <a:off x="8278813" y="1992313"/>
            <a:ext cx="6461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77000"/>
              <a:buFont typeface="StarBats" charset="2"/>
              <a:buNone/>
            </a:pPr>
            <a:r>
              <a:rPr lang="en-GB" sz="1400">
                <a:solidFill>
                  <a:srgbClr val="FFFFFF"/>
                </a:solidFill>
                <a:cs typeface="Times New Roman" pitchFamily="18" charset="0"/>
              </a:rPr>
              <a:t>Night</a:t>
            </a:r>
          </a:p>
        </p:txBody>
      </p:sp>
      <p:sp>
        <p:nvSpPr>
          <p:cNvPr id="9244" name="Oval 29"/>
          <p:cNvSpPr>
            <a:spLocks noChangeArrowheads="1"/>
          </p:cNvSpPr>
          <p:nvPr/>
        </p:nvSpPr>
        <p:spPr bwMode="auto">
          <a:xfrm>
            <a:off x="2332038" y="4492625"/>
            <a:ext cx="5621337" cy="2433638"/>
          </a:xfrm>
          <a:prstGeom prst="ellips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7" name="Line 32"/>
          <p:cNvSpPr>
            <a:spLocks noChangeShapeType="1"/>
          </p:cNvSpPr>
          <p:nvPr/>
        </p:nvSpPr>
        <p:spPr bwMode="auto">
          <a:xfrm flipH="1" flipV="1">
            <a:off x="2024063" y="4875213"/>
            <a:ext cx="228600" cy="46831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9248" name="Line 33"/>
          <p:cNvSpPr>
            <a:spLocks noChangeShapeType="1"/>
          </p:cNvSpPr>
          <p:nvPr/>
        </p:nvSpPr>
        <p:spPr bwMode="auto">
          <a:xfrm>
            <a:off x="2530475" y="6037263"/>
            <a:ext cx="223837" cy="46831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9" name="Oval 34"/>
          <p:cNvSpPr>
            <a:spLocks noChangeArrowheads="1"/>
          </p:cNvSpPr>
          <p:nvPr/>
        </p:nvSpPr>
        <p:spPr bwMode="auto">
          <a:xfrm rot="-1020000">
            <a:off x="7585075" y="5614988"/>
            <a:ext cx="750888" cy="303212"/>
          </a:xfrm>
          <a:prstGeom prst="ellips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Line 37"/>
          <p:cNvSpPr>
            <a:spLocks noChangeShapeType="1"/>
          </p:cNvSpPr>
          <p:nvPr/>
        </p:nvSpPr>
        <p:spPr bwMode="auto">
          <a:xfrm>
            <a:off x="0" y="3929063"/>
            <a:ext cx="1008062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3" name="Text Box 40"/>
          <p:cNvSpPr txBox="1">
            <a:spLocks noChangeArrowheads="1"/>
          </p:cNvSpPr>
          <p:nvPr/>
        </p:nvSpPr>
        <p:spPr bwMode="auto">
          <a:xfrm>
            <a:off x="8240712" y="5303837"/>
            <a:ext cx="6461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77000"/>
              <a:buFont typeface="StarBats" charset="2"/>
              <a:buNone/>
            </a:pPr>
            <a:r>
              <a:rPr lang="en-GB" sz="1400" dirty="0">
                <a:solidFill>
                  <a:srgbClr val="FFFFFF"/>
                </a:solidFill>
                <a:cs typeface="Times New Roman" pitchFamily="18" charset="0"/>
              </a:rPr>
              <a:t>Night</a:t>
            </a:r>
          </a:p>
        </p:txBody>
      </p:sp>
      <p:sp>
        <p:nvSpPr>
          <p:cNvPr id="9254" name="Text Box 41"/>
          <p:cNvSpPr txBox="1">
            <a:spLocks noChangeArrowheads="1"/>
          </p:cNvSpPr>
          <p:nvPr/>
        </p:nvSpPr>
        <p:spPr bwMode="auto">
          <a:xfrm>
            <a:off x="6846888" y="5672138"/>
            <a:ext cx="598487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buClr>
                <a:srgbClr val="000000"/>
              </a:buClr>
              <a:buSzPct val="77000"/>
              <a:buFont typeface="StarBats" charset="2"/>
              <a:buNone/>
            </a:pPr>
            <a:r>
              <a:rPr lang="en-GB" sz="1400">
                <a:solidFill>
                  <a:srgbClr val="FFFFFF"/>
                </a:solidFill>
                <a:cs typeface="Times New Roman" pitchFamily="18" charset="0"/>
              </a:rPr>
              <a:t>Day</a:t>
            </a:r>
          </a:p>
        </p:txBody>
      </p:sp>
      <p:sp>
        <p:nvSpPr>
          <p:cNvPr id="9255" name="Text Box 42"/>
          <p:cNvSpPr txBox="1">
            <a:spLocks noChangeArrowheads="1"/>
          </p:cNvSpPr>
          <p:nvPr/>
        </p:nvSpPr>
        <p:spPr bwMode="auto">
          <a:xfrm>
            <a:off x="1154112" y="5595938"/>
            <a:ext cx="6461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buClr>
                <a:srgbClr val="000000"/>
              </a:buClr>
              <a:buSzPct val="77000"/>
              <a:buFont typeface="StarBats" charset="2"/>
              <a:buNone/>
            </a:pPr>
            <a:r>
              <a:rPr lang="en-GB" sz="1400" dirty="0">
                <a:solidFill>
                  <a:srgbClr val="FFFFFF"/>
                </a:solidFill>
                <a:cs typeface="Times New Roman" pitchFamily="18" charset="0"/>
              </a:rPr>
              <a:t>Night</a:t>
            </a:r>
          </a:p>
        </p:txBody>
      </p:sp>
      <p:sp>
        <p:nvSpPr>
          <p:cNvPr id="9256" name="Text Box 43"/>
          <p:cNvSpPr txBox="1">
            <a:spLocks noChangeArrowheads="1"/>
          </p:cNvSpPr>
          <p:nvPr/>
        </p:nvSpPr>
        <p:spPr bwMode="auto">
          <a:xfrm>
            <a:off x="2909888" y="5595938"/>
            <a:ext cx="598487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77000"/>
              <a:buFont typeface="StarBats" charset="2"/>
              <a:buNone/>
            </a:pPr>
            <a:r>
              <a:rPr lang="en-GB" sz="1400">
                <a:solidFill>
                  <a:srgbClr val="FFFFFF"/>
                </a:solidFill>
                <a:cs typeface="Times New Roman" pitchFamily="18" charset="0"/>
              </a:rPr>
              <a:t>Day</a:t>
            </a:r>
          </a:p>
        </p:txBody>
      </p:sp>
      <p:sp>
        <p:nvSpPr>
          <p:cNvPr id="9257" name="Text Box 44"/>
          <p:cNvSpPr txBox="1">
            <a:spLocks noChangeArrowheads="1"/>
          </p:cNvSpPr>
          <p:nvPr/>
        </p:nvSpPr>
        <p:spPr bwMode="auto">
          <a:xfrm>
            <a:off x="7273925" y="6775450"/>
            <a:ext cx="28051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60000"/>
              <a:buFont typeface="StarBats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1800">
                <a:solidFill>
                  <a:srgbClr val="FFFFFF"/>
                </a:solidFill>
                <a:cs typeface="Times New Roman" pitchFamily="18" charset="0"/>
              </a:rPr>
              <a:t>Summer: January or July?</a:t>
            </a:r>
          </a:p>
        </p:txBody>
      </p:sp>
      <p:sp>
        <p:nvSpPr>
          <p:cNvPr id="9258" name="Text Box 45"/>
          <p:cNvSpPr txBox="1">
            <a:spLocks noChangeArrowheads="1"/>
          </p:cNvSpPr>
          <p:nvPr/>
        </p:nvSpPr>
        <p:spPr bwMode="auto">
          <a:xfrm>
            <a:off x="1870075" y="2943225"/>
            <a:ext cx="1384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60000"/>
              <a:buFont typeface="StarBats" charset="2"/>
              <a:buNone/>
              <a:tabLst>
                <a:tab pos="723900" algn="l"/>
              </a:tabLst>
            </a:pPr>
            <a:r>
              <a:rPr lang="en-GB" sz="1800">
                <a:solidFill>
                  <a:srgbClr val="FFFFFF"/>
                </a:solidFill>
                <a:cs typeface="Times New Roman" pitchFamily="18" charset="0"/>
              </a:rPr>
              <a:t>Summer: July</a:t>
            </a:r>
          </a:p>
        </p:txBody>
      </p:sp>
      <p:sp>
        <p:nvSpPr>
          <p:cNvPr id="9259" name="Text Box 46"/>
          <p:cNvSpPr txBox="1">
            <a:spLocks noChangeArrowheads="1"/>
          </p:cNvSpPr>
          <p:nvPr/>
        </p:nvSpPr>
        <p:spPr bwMode="auto">
          <a:xfrm>
            <a:off x="300038" y="260350"/>
            <a:ext cx="2157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</a:tabLst>
            </a:pPr>
            <a:r>
              <a:rPr lang="en-GB" u="sng">
                <a:solidFill>
                  <a:srgbClr val="FFFFFF"/>
                </a:solidFill>
                <a:cs typeface="Times New Roman" pitchFamily="18" charset="0"/>
              </a:rPr>
              <a:t>Now</a:t>
            </a:r>
          </a:p>
        </p:txBody>
      </p:sp>
      <p:sp>
        <p:nvSpPr>
          <p:cNvPr id="9260" name="Text Box 47"/>
          <p:cNvSpPr txBox="1">
            <a:spLocks noChangeArrowheads="1"/>
          </p:cNvSpPr>
          <p:nvPr/>
        </p:nvSpPr>
        <p:spPr bwMode="auto">
          <a:xfrm>
            <a:off x="93663" y="4221163"/>
            <a:ext cx="3116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u="sng">
                <a:solidFill>
                  <a:srgbClr val="FFFFFF"/>
                </a:solidFill>
                <a:cs typeface="Times New Roman" pitchFamily="18" charset="0"/>
              </a:rPr>
              <a:t>13,000 years from now</a:t>
            </a:r>
          </a:p>
        </p:txBody>
      </p:sp>
      <p:sp>
        <p:nvSpPr>
          <p:cNvPr id="9261" name="Text Box 48"/>
          <p:cNvSpPr txBox="1">
            <a:spLocks noChangeArrowheads="1"/>
          </p:cNvSpPr>
          <p:nvPr/>
        </p:nvSpPr>
        <p:spPr bwMode="auto">
          <a:xfrm>
            <a:off x="141288" y="7208838"/>
            <a:ext cx="10080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60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1800" dirty="0">
                <a:solidFill>
                  <a:srgbClr val="FFFF00"/>
                </a:solidFill>
                <a:cs typeface="Times New Roman" pitchFamily="18" charset="0"/>
              </a:rPr>
              <a:t>We choose to keep July a summer month, but then in 13,000 years, summer occurs on other side of orbit!</a:t>
            </a:r>
          </a:p>
        </p:txBody>
      </p:sp>
      <p:sp>
        <p:nvSpPr>
          <p:cNvPr id="9262" name="Line 49"/>
          <p:cNvSpPr>
            <a:spLocks noChangeShapeType="1"/>
          </p:cNvSpPr>
          <p:nvPr/>
        </p:nvSpPr>
        <p:spPr bwMode="auto">
          <a:xfrm>
            <a:off x="0" y="7110413"/>
            <a:ext cx="10080625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3" name="Freeform 50"/>
          <p:cNvSpPr>
            <a:spLocks noChangeArrowheads="1"/>
          </p:cNvSpPr>
          <p:nvPr/>
        </p:nvSpPr>
        <p:spPr bwMode="auto">
          <a:xfrm rot="1260000">
            <a:off x="7812088" y="1439863"/>
            <a:ext cx="592137" cy="261937"/>
          </a:xfrm>
          <a:custGeom>
            <a:avLst/>
            <a:gdLst>
              <a:gd name="T0" fmla="*/ 426 w 1651"/>
              <a:gd name="T1" fmla="*/ 9 h 732"/>
              <a:gd name="T2" fmla="*/ 356 w 1651"/>
              <a:gd name="T3" fmla="*/ 29 h 732"/>
              <a:gd name="T4" fmla="*/ 290 w 1651"/>
              <a:gd name="T5" fmla="*/ 53 h 732"/>
              <a:gd name="T6" fmla="*/ 230 w 1651"/>
              <a:gd name="T7" fmla="*/ 79 h 732"/>
              <a:gd name="T8" fmla="*/ 176 w 1651"/>
              <a:gd name="T9" fmla="*/ 108 h 732"/>
              <a:gd name="T10" fmla="*/ 128 w 1651"/>
              <a:gd name="T11" fmla="*/ 140 h 732"/>
              <a:gd name="T12" fmla="*/ 88 w 1651"/>
              <a:gd name="T13" fmla="*/ 173 h 732"/>
              <a:gd name="T14" fmla="*/ 54 w 1651"/>
              <a:gd name="T15" fmla="*/ 209 h 732"/>
              <a:gd name="T16" fmla="*/ 29 w 1651"/>
              <a:gd name="T17" fmla="*/ 245 h 732"/>
              <a:gd name="T18" fmla="*/ 11 w 1651"/>
              <a:gd name="T19" fmla="*/ 283 h 732"/>
              <a:gd name="T20" fmla="*/ 2 w 1651"/>
              <a:gd name="T21" fmla="*/ 321 h 732"/>
              <a:gd name="T22" fmla="*/ 1 w 1651"/>
              <a:gd name="T23" fmla="*/ 360 h 732"/>
              <a:gd name="T24" fmla="*/ 8 w 1651"/>
              <a:gd name="T25" fmla="*/ 398 h 732"/>
              <a:gd name="T26" fmla="*/ 23 w 1651"/>
              <a:gd name="T27" fmla="*/ 436 h 732"/>
              <a:gd name="T28" fmla="*/ 46 w 1651"/>
              <a:gd name="T29" fmla="*/ 473 h 732"/>
              <a:gd name="T30" fmla="*/ 77 w 1651"/>
              <a:gd name="T31" fmla="*/ 509 h 732"/>
              <a:gd name="T32" fmla="*/ 116 w 1651"/>
              <a:gd name="T33" fmla="*/ 543 h 732"/>
              <a:gd name="T34" fmla="*/ 161 w 1651"/>
              <a:gd name="T35" fmla="*/ 575 h 732"/>
              <a:gd name="T36" fmla="*/ 214 w 1651"/>
              <a:gd name="T37" fmla="*/ 605 h 732"/>
              <a:gd name="T38" fmla="*/ 272 w 1651"/>
              <a:gd name="T39" fmla="*/ 632 h 732"/>
              <a:gd name="T40" fmla="*/ 336 w 1651"/>
              <a:gd name="T41" fmla="*/ 656 h 732"/>
              <a:gd name="T42" fmla="*/ 405 w 1651"/>
              <a:gd name="T43" fmla="*/ 677 h 732"/>
              <a:gd name="T44" fmla="*/ 478 w 1651"/>
              <a:gd name="T45" fmla="*/ 695 h 732"/>
              <a:gd name="T46" fmla="*/ 555 w 1651"/>
              <a:gd name="T47" fmla="*/ 710 h 732"/>
              <a:gd name="T48" fmla="*/ 634 w 1651"/>
              <a:gd name="T49" fmla="*/ 721 h 732"/>
              <a:gd name="T50" fmla="*/ 715 w 1651"/>
              <a:gd name="T51" fmla="*/ 728 h 732"/>
              <a:gd name="T52" fmla="*/ 798 w 1651"/>
              <a:gd name="T53" fmla="*/ 731 h 732"/>
              <a:gd name="T54" fmla="*/ 880 w 1651"/>
              <a:gd name="T55" fmla="*/ 730 h 732"/>
              <a:gd name="T56" fmla="*/ 962 w 1651"/>
              <a:gd name="T57" fmla="*/ 726 h 732"/>
              <a:gd name="T58" fmla="*/ 1043 w 1651"/>
              <a:gd name="T59" fmla="*/ 717 h 732"/>
              <a:gd name="T60" fmla="*/ 1121 w 1651"/>
              <a:gd name="T61" fmla="*/ 705 h 732"/>
              <a:gd name="T62" fmla="*/ 1197 w 1651"/>
              <a:gd name="T63" fmla="*/ 690 h 732"/>
              <a:gd name="T64" fmla="*/ 1269 w 1651"/>
              <a:gd name="T65" fmla="*/ 671 h 732"/>
              <a:gd name="T66" fmla="*/ 1336 w 1651"/>
              <a:gd name="T67" fmla="*/ 648 h 732"/>
              <a:gd name="T68" fmla="*/ 1398 w 1651"/>
              <a:gd name="T69" fmla="*/ 623 h 732"/>
              <a:gd name="T70" fmla="*/ 1455 w 1651"/>
              <a:gd name="T71" fmla="*/ 595 h 732"/>
              <a:gd name="T72" fmla="*/ 1505 w 1651"/>
              <a:gd name="T73" fmla="*/ 564 h 732"/>
              <a:gd name="T74" fmla="*/ 1548 w 1651"/>
              <a:gd name="T75" fmla="*/ 531 h 732"/>
              <a:gd name="T76" fmla="*/ 1584 w 1651"/>
              <a:gd name="T77" fmla="*/ 497 h 732"/>
              <a:gd name="T78" fmla="*/ 1613 w 1651"/>
              <a:gd name="T79" fmla="*/ 460 h 732"/>
              <a:gd name="T80" fmla="*/ 1633 w 1651"/>
              <a:gd name="T81" fmla="*/ 423 h 732"/>
              <a:gd name="T82" fmla="*/ 1646 w 1651"/>
              <a:gd name="T83" fmla="*/ 385 h 732"/>
              <a:gd name="T84" fmla="*/ 1650 w 1651"/>
              <a:gd name="T85" fmla="*/ 347 h 732"/>
              <a:gd name="T86" fmla="*/ 1646 w 1651"/>
              <a:gd name="T87" fmla="*/ 308 h 732"/>
              <a:gd name="T88" fmla="*/ 1634 w 1651"/>
              <a:gd name="T89" fmla="*/ 270 h 732"/>
              <a:gd name="T90" fmla="*/ 1613 w 1651"/>
              <a:gd name="T91" fmla="*/ 233 h 732"/>
              <a:gd name="T92" fmla="*/ 1585 w 1651"/>
              <a:gd name="T93" fmla="*/ 196 h 732"/>
              <a:gd name="T94" fmla="*/ 1549 w 1651"/>
              <a:gd name="T95" fmla="*/ 162 h 732"/>
              <a:gd name="T96" fmla="*/ 1506 w 1651"/>
              <a:gd name="T97" fmla="*/ 129 h 73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651"/>
              <a:gd name="T148" fmla="*/ 0 h 732"/>
              <a:gd name="T149" fmla="*/ 1651 w 1651"/>
              <a:gd name="T150" fmla="*/ 732 h 73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651" h="732">
                <a:moveTo>
                  <a:pt x="463" y="0"/>
                </a:moveTo>
                <a:lnTo>
                  <a:pt x="426" y="9"/>
                </a:lnTo>
                <a:lnTo>
                  <a:pt x="391" y="19"/>
                </a:lnTo>
                <a:lnTo>
                  <a:pt x="356" y="29"/>
                </a:lnTo>
                <a:lnTo>
                  <a:pt x="323" y="41"/>
                </a:lnTo>
                <a:lnTo>
                  <a:pt x="290" y="53"/>
                </a:lnTo>
                <a:lnTo>
                  <a:pt x="260" y="66"/>
                </a:lnTo>
                <a:lnTo>
                  <a:pt x="230" y="79"/>
                </a:lnTo>
                <a:lnTo>
                  <a:pt x="202" y="93"/>
                </a:lnTo>
                <a:lnTo>
                  <a:pt x="176" y="108"/>
                </a:lnTo>
                <a:lnTo>
                  <a:pt x="151" y="124"/>
                </a:lnTo>
                <a:lnTo>
                  <a:pt x="128" y="140"/>
                </a:lnTo>
                <a:lnTo>
                  <a:pt x="107" y="156"/>
                </a:lnTo>
                <a:lnTo>
                  <a:pt x="88" y="173"/>
                </a:lnTo>
                <a:lnTo>
                  <a:pt x="70" y="191"/>
                </a:lnTo>
                <a:lnTo>
                  <a:pt x="54" y="209"/>
                </a:lnTo>
                <a:lnTo>
                  <a:pt x="41" y="227"/>
                </a:lnTo>
                <a:lnTo>
                  <a:pt x="29" y="245"/>
                </a:lnTo>
                <a:lnTo>
                  <a:pt x="19" y="264"/>
                </a:lnTo>
                <a:lnTo>
                  <a:pt x="11" y="283"/>
                </a:lnTo>
                <a:lnTo>
                  <a:pt x="5" y="302"/>
                </a:lnTo>
                <a:lnTo>
                  <a:pt x="2" y="321"/>
                </a:lnTo>
                <a:lnTo>
                  <a:pt x="0" y="340"/>
                </a:lnTo>
                <a:lnTo>
                  <a:pt x="1" y="360"/>
                </a:lnTo>
                <a:lnTo>
                  <a:pt x="3" y="379"/>
                </a:lnTo>
                <a:lnTo>
                  <a:pt x="8" y="398"/>
                </a:lnTo>
                <a:lnTo>
                  <a:pt x="14" y="417"/>
                </a:lnTo>
                <a:lnTo>
                  <a:pt x="23" y="436"/>
                </a:lnTo>
                <a:lnTo>
                  <a:pt x="33" y="455"/>
                </a:lnTo>
                <a:lnTo>
                  <a:pt x="46" y="473"/>
                </a:lnTo>
                <a:lnTo>
                  <a:pt x="61" y="491"/>
                </a:lnTo>
                <a:lnTo>
                  <a:pt x="77" y="509"/>
                </a:lnTo>
                <a:lnTo>
                  <a:pt x="96" y="526"/>
                </a:lnTo>
                <a:lnTo>
                  <a:pt x="116" y="543"/>
                </a:lnTo>
                <a:lnTo>
                  <a:pt x="138" y="559"/>
                </a:lnTo>
                <a:lnTo>
                  <a:pt x="161" y="575"/>
                </a:lnTo>
                <a:lnTo>
                  <a:pt x="187" y="590"/>
                </a:lnTo>
                <a:lnTo>
                  <a:pt x="214" y="605"/>
                </a:lnTo>
                <a:lnTo>
                  <a:pt x="242" y="619"/>
                </a:lnTo>
                <a:lnTo>
                  <a:pt x="272" y="632"/>
                </a:lnTo>
                <a:lnTo>
                  <a:pt x="304" y="644"/>
                </a:lnTo>
                <a:lnTo>
                  <a:pt x="336" y="656"/>
                </a:lnTo>
                <a:lnTo>
                  <a:pt x="370" y="667"/>
                </a:lnTo>
                <a:lnTo>
                  <a:pt x="405" y="677"/>
                </a:lnTo>
                <a:lnTo>
                  <a:pt x="441" y="687"/>
                </a:lnTo>
                <a:lnTo>
                  <a:pt x="478" y="695"/>
                </a:lnTo>
                <a:lnTo>
                  <a:pt x="516" y="703"/>
                </a:lnTo>
                <a:lnTo>
                  <a:pt x="555" y="710"/>
                </a:lnTo>
                <a:lnTo>
                  <a:pt x="594" y="716"/>
                </a:lnTo>
                <a:lnTo>
                  <a:pt x="634" y="721"/>
                </a:lnTo>
                <a:lnTo>
                  <a:pt x="675" y="725"/>
                </a:lnTo>
                <a:lnTo>
                  <a:pt x="715" y="728"/>
                </a:lnTo>
                <a:lnTo>
                  <a:pt x="756" y="730"/>
                </a:lnTo>
                <a:lnTo>
                  <a:pt x="798" y="731"/>
                </a:lnTo>
                <a:lnTo>
                  <a:pt x="839" y="731"/>
                </a:lnTo>
                <a:lnTo>
                  <a:pt x="880" y="730"/>
                </a:lnTo>
                <a:lnTo>
                  <a:pt x="921" y="728"/>
                </a:lnTo>
                <a:lnTo>
                  <a:pt x="962" y="726"/>
                </a:lnTo>
                <a:lnTo>
                  <a:pt x="1003" y="722"/>
                </a:lnTo>
                <a:lnTo>
                  <a:pt x="1043" y="717"/>
                </a:lnTo>
                <a:lnTo>
                  <a:pt x="1083" y="712"/>
                </a:lnTo>
                <a:lnTo>
                  <a:pt x="1121" y="705"/>
                </a:lnTo>
                <a:lnTo>
                  <a:pt x="1160" y="698"/>
                </a:lnTo>
                <a:lnTo>
                  <a:pt x="1197" y="690"/>
                </a:lnTo>
                <a:lnTo>
                  <a:pt x="1233" y="681"/>
                </a:lnTo>
                <a:lnTo>
                  <a:pt x="1269" y="671"/>
                </a:lnTo>
                <a:lnTo>
                  <a:pt x="1303" y="660"/>
                </a:lnTo>
                <a:lnTo>
                  <a:pt x="1336" y="648"/>
                </a:lnTo>
                <a:lnTo>
                  <a:pt x="1368" y="636"/>
                </a:lnTo>
                <a:lnTo>
                  <a:pt x="1398" y="623"/>
                </a:lnTo>
                <a:lnTo>
                  <a:pt x="1427" y="609"/>
                </a:lnTo>
                <a:lnTo>
                  <a:pt x="1455" y="595"/>
                </a:lnTo>
                <a:lnTo>
                  <a:pt x="1481" y="580"/>
                </a:lnTo>
                <a:lnTo>
                  <a:pt x="1505" y="564"/>
                </a:lnTo>
                <a:lnTo>
                  <a:pt x="1527" y="548"/>
                </a:lnTo>
                <a:lnTo>
                  <a:pt x="1548" y="531"/>
                </a:lnTo>
                <a:lnTo>
                  <a:pt x="1567" y="514"/>
                </a:lnTo>
                <a:lnTo>
                  <a:pt x="1584" y="497"/>
                </a:lnTo>
                <a:lnTo>
                  <a:pt x="1599" y="479"/>
                </a:lnTo>
                <a:lnTo>
                  <a:pt x="1613" y="460"/>
                </a:lnTo>
                <a:lnTo>
                  <a:pt x="1624" y="442"/>
                </a:lnTo>
                <a:lnTo>
                  <a:pt x="1633" y="423"/>
                </a:lnTo>
                <a:lnTo>
                  <a:pt x="1641" y="404"/>
                </a:lnTo>
                <a:lnTo>
                  <a:pt x="1646" y="385"/>
                </a:lnTo>
                <a:lnTo>
                  <a:pt x="1649" y="366"/>
                </a:lnTo>
                <a:lnTo>
                  <a:pt x="1650" y="347"/>
                </a:lnTo>
                <a:lnTo>
                  <a:pt x="1649" y="327"/>
                </a:lnTo>
                <a:lnTo>
                  <a:pt x="1646" y="308"/>
                </a:lnTo>
                <a:lnTo>
                  <a:pt x="1641" y="289"/>
                </a:lnTo>
                <a:lnTo>
                  <a:pt x="1634" y="270"/>
                </a:lnTo>
                <a:lnTo>
                  <a:pt x="1625" y="251"/>
                </a:lnTo>
                <a:lnTo>
                  <a:pt x="1613" y="233"/>
                </a:lnTo>
                <a:lnTo>
                  <a:pt x="1600" y="214"/>
                </a:lnTo>
                <a:lnTo>
                  <a:pt x="1585" y="196"/>
                </a:lnTo>
                <a:lnTo>
                  <a:pt x="1568" y="179"/>
                </a:lnTo>
                <a:lnTo>
                  <a:pt x="1549" y="162"/>
                </a:lnTo>
                <a:lnTo>
                  <a:pt x="1529" y="145"/>
                </a:lnTo>
                <a:lnTo>
                  <a:pt x="1506" y="129"/>
                </a:lnTo>
                <a:lnTo>
                  <a:pt x="1482" y="113"/>
                </a:ln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4" name="Freeform 51"/>
          <p:cNvSpPr>
            <a:spLocks noChangeArrowheads="1"/>
          </p:cNvSpPr>
          <p:nvPr/>
        </p:nvSpPr>
        <p:spPr bwMode="auto">
          <a:xfrm rot="-1500000">
            <a:off x="1847850" y="4973638"/>
            <a:ext cx="592138" cy="261937"/>
          </a:xfrm>
          <a:custGeom>
            <a:avLst/>
            <a:gdLst>
              <a:gd name="T0" fmla="*/ 426 w 1651"/>
              <a:gd name="T1" fmla="*/ 9 h 732"/>
              <a:gd name="T2" fmla="*/ 356 w 1651"/>
              <a:gd name="T3" fmla="*/ 29 h 732"/>
              <a:gd name="T4" fmla="*/ 290 w 1651"/>
              <a:gd name="T5" fmla="*/ 53 h 732"/>
              <a:gd name="T6" fmla="*/ 230 w 1651"/>
              <a:gd name="T7" fmla="*/ 79 h 732"/>
              <a:gd name="T8" fmla="*/ 176 w 1651"/>
              <a:gd name="T9" fmla="*/ 108 h 732"/>
              <a:gd name="T10" fmla="*/ 128 w 1651"/>
              <a:gd name="T11" fmla="*/ 140 h 732"/>
              <a:gd name="T12" fmla="*/ 88 w 1651"/>
              <a:gd name="T13" fmla="*/ 173 h 732"/>
              <a:gd name="T14" fmla="*/ 54 w 1651"/>
              <a:gd name="T15" fmla="*/ 209 h 732"/>
              <a:gd name="T16" fmla="*/ 29 w 1651"/>
              <a:gd name="T17" fmla="*/ 245 h 732"/>
              <a:gd name="T18" fmla="*/ 11 w 1651"/>
              <a:gd name="T19" fmla="*/ 283 h 732"/>
              <a:gd name="T20" fmla="*/ 2 w 1651"/>
              <a:gd name="T21" fmla="*/ 321 h 732"/>
              <a:gd name="T22" fmla="*/ 1 w 1651"/>
              <a:gd name="T23" fmla="*/ 360 h 732"/>
              <a:gd name="T24" fmla="*/ 8 w 1651"/>
              <a:gd name="T25" fmla="*/ 398 h 732"/>
              <a:gd name="T26" fmla="*/ 23 w 1651"/>
              <a:gd name="T27" fmla="*/ 436 h 732"/>
              <a:gd name="T28" fmla="*/ 46 w 1651"/>
              <a:gd name="T29" fmla="*/ 473 h 732"/>
              <a:gd name="T30" fmla="*/ 77 w 1651"/>
              <a:gd name="T31" fmla="*/ 509 h 732"/>
              <a:gd name="T32" fmla="*/ 116 w 1651"/>
              <a:gd name="T33" fmla="*/ 543 h 732"/>
              <a:gd name="T34" fmla="*/ 161 w 1651"/>
              <a:gd name="T35" fmla="*/ 575 h 732"/>
              <a:gd name="T36" fmla="*/ 214 w 1651"/>
              <a:gd name="T37" fmla="*/ 605 h 732"/>
              <a:gd name="T38" fmla="*/ 272 w 1651"/>
              <a:gd name="T39" fmla="*/ 632 h 732"/>
              <a:gd name="T40" fmla="*/ 336 w 1651"/>
              <a:gd name="T41" fmla="*/ 656 h 732"/>
              <a:gd name="T42" fmla="*/ 405 w 1651"/>
              <a:gd name="T43" fmla="*/ 677 h 732"/>
              <a:gd name="T44" fmla="*/ 478 w 1651"/>
              <a:gd name="T45" fmla="*/ 695 h 732"/>
              <a:gd name="T46" fmla="*/ 555 w 1651"/>
              <a:gd name="T47" fmla="*/ 710 h 732"/>
              <a:gd name="T48" fmla="*/ 634 w 1651"/>
              <a:gd name="T49" fmla="*/ 721 h 732"/>
              <a:gd name="T50" fmla="*/ 715 w 1651"/>
              <a:gd name="T51" fmla="*/ 728 h 732"/>
              <a:gd name="T52" fmla="*/ 798 w 1651"/>
              <a:gd name="T53" fmla="*/ 731 h 732"/>
              <a:gd name="T54" fmla="*/ 880 w 1651"/>
              <a:gd name="T55" fmla="*/ 730 h 732"/>
              <a:gd name="T56" fmla="*/ 962 w 1651"/>
              <a:gd name="T57" fmla="*/ 726 h 732"/>
              <a:gd name="T58" fmla="*/ 1043 w 1651"/>
              <a:gd name="T59" fmla="*/ 717 h 732"/>
              <a:gd name="T60" fmla="*/ 1121 w 1651"/>
              <a:gd name="T61" fmla="*/ 705 h 732"/>
              <a:gd name="T62" fmla="*/ 1197 w 1651"/>
              <a:gd name="T63" fmla="*/ 690 h 732"/>
              <a:gd name="T64" fmla="*/ 1269 w 1651"/>
              <a:gd name="T65" fmla="*/ 671 h 732"/>
              <a:gd name="T66" fmla="*/ 1336 w 1651"/>
              <a:gd name="T67" fmla="*/ 648 h 732"/>
              <a:gd name="T68" fmla="*/ 1398 w 1651"/>
              <a:gd name="T69" fmla="*/ 623 h 732"/>
              <a:gd name="T70" fmla="*/ 1455 w 1651"/>
              <a:gd name="T71" fmla="*/ 595 h 732"/>
              <a:gd name="T72" fmla="*/ 1505 w 1651"/>
              <a:gd name="T73" fmla="*/ 564 h 732"/>
              <a:gd name="T74" fmla="*/ 1548 w 1651"/>
              <a:gd name="T75" fmla="*/ 531 h 732"/>
              <a:gd name="T76" fmla="*/ 1584 w 1651"/>
              <a:gd name="T77" fmla="*/ 497 h 732"/>
              <a:gd name="T78" fmla="*/ 1613 w 1651"/>
              <a:gd name="T79" fmla="*/ 460 h 732"/>
              <a:gd name="T80" fmla="*/ 1633 w 1651"/>
              <a:gd name="T81" fmla="*/ 423 h 732"/>
              <a:gd name="T82" fmla="*/ 1646 w 1651"/>
              <a:gd name="T83" fmla="*/ 385 h 732"/>
              <a:gd name="T84" fmla="*/ 1650 w 1651"/>
              <a:gd name="T85" fmla="*/ 347 h 732"/>
              <a:gd name="T86" fmla="*/ 1646 w 1651"/>
              <a:gd name="T87" fmla="*/ 308 h 732"/>
              <a:gd name="T88" fmla="*/ 1634 w 1651"/>
              <a:gd name="T89" fmla="*/ 270 h 732"/>
              <a:gd name="T90" fmla="*/ 1613 w 1651"/>
              <a:gd name="T91" fmla="*/ 233 h 732"/>
              <a:gd name="T92" fmla="*/ 1585 w 1651"/>
              <a:gd name="T93" fmla="*/ 196 h 732"/>
              <a:gd name="T94" fmla="*/ 1549 w 1651"/>
              <a:gd name="T95" fmla="*/ 162 h 732"/>
              <a:gd name="T96" fmla="*/ 1506 w 1651"/>
              <a:gd name="T97" fmla="*/ 129 h 73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651"/>
              <a:gd name="T148" fmla="*/ 0 h 732"/>
              <a:gd name="T149" fmla="*/ 1651 w 1651"/>
              <a:gd name="T150" fmla="*/ 732 h 73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651" h="732">
                <a:moveTo>
                  <a:pt x="463" y="0"/>
                </a:moveTo>
                <a:lnTo>
                  <a:pt x="426" y="9"/>
                </a:lnTo>
                <a:lnTo>
                  <a:pt x="391" y="19"/>
                </a:lnTo>
                <a:lnTo>
                  <a:pt x="356" y="29"/>
                </a:lnTo>
                <a:lnTo>
                  <a:pt x="323" y="41"/>
                </a:lnTo>
                <a:lnTo>
                  <a:pt x="290" y="53"/>
                </a:lnTo>
                <a:lnTo>
                  <a:pt x="260" y="66"/>
                </a:lnTo>
                <a:lnTo>
                  <a:pt x="230" y="79"/>
                </a:lnTo>
                <a:lnTo>
                  <a:pt x="202" y="93"/>
                </a:lnTo>
                <a:lnTo>
                  <a:pt x="176" y="108"/>
                </a:lnTo>
                <a:lnTo>
                  <a:pt x="151" y="124"/>
                </a:lnTo>
                <a:lnTo>
                  <a:pt x="128" y="140"/>
                </a:lnTo>
                <a:lnTo>
                  <a:pt x="107" y="156"/>
                </a:lnTo>
                <a:lnTo>
                  <a:pt x="88" y="173"/>
                </a:lnTo>
                <a:lnTo>
                  <a:pt x="70" y="191"/>
                </a:lnTo>
                <a:lnTo>
                  <a:pt x="54" y="209"/>
                </a:lnTo>
                <a:lnTo>
                  <a:pt x="41" y="227"/>
                </a:lnTo>
                <a:lnTo>
                  <a:pt x="29" y="245"/>
                </a:lnTo>
                <a:lnTo>
                  <a:pt x="19" y="264"/>
                </a:lnTo>
                <a:lnTo>
                  <a:pt x="11" y="283"/>
                </a:lnTo>
                <a:lnTo>
                  <a:pt x="5" y="302"/>
                </a:lnTo>
                <a:lnTo>
                  <a:pt x="2" y="321"/>
                </a:lnTo>
                <a:lnTo>
                  <a:pt x="0" y="340"/>
                </a:lnTo>
                <a:lnTo>
                  <a:pt x="1" y="360"/>
                </a:lnTo>
                <a:lnTo>
                  <a:pt x="3" y="379"/>
                </a:lnTo>
                <a:lnTo>
                  <a:pt x="8" y="398"/>
                </a:lnTo>
                <a:lnTo>
                  <a:pt x="14" y="417"/>
                </a:lnTo>
                <a:lnTo>
                  <a:pt x="23" y="436"/>
                </a:lnTo>
                <a:lnTo>
                  <a:pt x="33" y="455"/>
                </a:lnTo>
                <a:lnTo>
                  <a:pt x="46" y="473"/>
                </a:lnTo>
                <a:lnTo>
                  <a:pt x="61" y="491"/>
                </a:lnTo>
                <a:lnTo>
                  <a:pt x="77" y="509"/>
                </a:lnTo>
                <a:lnTo>
                  <a:pt x="96" y="526"/>
                </a:lnTo>
                <a:lnTo>
                  <a:pt x="116" y="543"/>
                </a:lnTo>
                <a:lnTo>
                  <a:pt x="138" y="559"/>
                </a:lnTo>
                <a:lnTo>
                  <a:pt x="161" y="575"/>
                </a:lnTo>
                <a:lnTo>
                  <a:pt x="187" y="590"/>
                </a:lnTo>
                <a:lnTo>
                  <a:pt x="214" y="605"/>
                </a:lnTo>
                <a:lnTo>
                  <a:pt x="242" y="619"/>
                </a:lnTo>
                <a:lnTo>
                  <a:pt x="272" y="632"/>
                </a:lnTo>
                <a:lnTo>
                  <a:pt x="304" y="644"/>
                </a:lnTo>
                <a:lnTo>
                  <a:pt x="336" y="656"/>
                </a:lnTo>
                <a:lnTo>
                  <a:pt x="370" y="667"/>
                </a:lnTo>
                <a:lnTo>
                  <a:pt x="405" y="677"/>
                </a:lnTo>
                <a:lnTo>
                  <a:pt x="441" y="687"/>
                </a:lnTo>
                <a:lnTo>
                  <a:pt x="478" y="695"/>
                </a:lnTo>
                <a:lnTo>
                  <a:pt x="516" y="703"/>
                </a:lnTo>
                <a:lnTo>
                  <a:pt x="555" y="710"/>
                </a:lnTo>
                <a:lnTo>
                  <a:pt x="594" y="716"/>
                </a:lnTo>
                <a:lnTo>
                  <a:pt x="634" y="721"/>
                </a:lnTo>
                <a:lnTo>
                  <a:pt x="675" y="725"/>
                </a:lnTo>
                <a:lnTo>
                  <a:pt x="715" y="728"/>
                </a:lnTo>
                <a:lnTo>
                  <a:pt x="756" y="730"/>
                </a:lnTo>
                <a:lnTo>
                  <a:pt x="798" y="731"/>
                </a:lnTo>
                <a:lnTo>
                  <a:pt x="839" y="731"/>
                </a:lnTo>
                <a:lnTo>
                  <a:pt x="880" y="730"/>
                </a:lnTo>
                <a:lnTo>
                  <a:pt x="921" y="728"/>
                </a:lnTo>
                <a:lnTo>
                  <a:pt x="962" y="726"/>
                </a:lnTo>
                <a:lnTo>
                  <a:pt x="1003" y="722"/>
                </a:lnTo>
                <a:lnTo>
                  <a:pt x="1043" y="717"/>
                </a:lnTo>
                <a:lnTo>
                  <a:pt x="1083" y="712"/>
                </a:lnTo>
                <a:lnTo>
                  <a:pt x="1121" y="705"/>
                </a:lnTo>
                <a:lnTo>
                  <a:pt x="1160" y="698"/>
                </a:lnTo>
                <a:lnTo>
                  <a:pt x="1197" y="690"/>
                </a:lnTo>
                <a:lnTo>
                  <a:pt x="1233" y="681"/>
                </a:lnTo>
                <a:lnTo>
                  <a:pt x="1269" y="671"/>
                </a:lnTo>
                <a:lnTo>
                  <a:pt x="1303" y="660"/>
                </a:lnTo>
                <a:lnTo>
                  <a:pt x="1336" y="648"/>
                </a:lnTo>
                <a:lnTo>
                  <a:pt x="1368" y="636"/>
                </a:lnTo>
                <a:lnTo>
                  <a:pt x="1398" y="623"/>
                </a:lnTo>
                <a:lnTo>
                  <a:pt x="1427" y="609"/>
                </a:lnTo>
                <a:lnTo>
                  <a:pt x="1455" y="595"/>
                </a:lnTo>
                <a:lnTo>
                  <a:pt x="1481" y="580"/>
                </a:lnTo>
                <a:lnTo>
                  <a:pt x="1505" y="564"/>
                </a:lnTo>
                <a:lnTo>
                  <a:pt x="1527" y="548"/>
                </a:lnTo>
                <a:lnTo>
                  <a:pt x="1548" y="531"/>
                </a:lnTo>
                <a:lnTo>
                  <a:pt x="1567" y="514"/>
                </a:lnTo>
                <a:lnTo>
                  <a:pt x="1584" y="497"/>
                </a:lnTo>
                <a:lnTo>
                  <a:pt x="1599" y="479"/>
                </a:lnTo>
                <a:lnTo>
                  <a:pt x="1613" y="460"/>
                </a:lnTo>
                <a:lnTo>
                  <a:pt x="1624" y="442"/>
                </a:lnTo>
                <a:lnTo>
                  <a:pt x="1633" y="423"/>
                </a:lnTo>
                <a:lnTo>
                  <a:pt x="1641" y="404"/>
                </a:lnTo>
                <a:lnTo>
                  <a:pt x="1646" y="385"/>
                </a:lnTo>
                <a:lnTo>
                  <a:pt x="1649" y="366"/>
                </a:lnTo>
                <a:lnTo>
                  <a:pt x="1650" y="347"/>
                </a:lnTo>
                <a:lnTo>
                  <a:pt x="1649" y="327"/>
                </a:lnTo>
                <a:lnTo>
                  <a:pt x="1646" y="308"/>
                </a:lnTo>
                <a:lnTo>
                  <a:pt x="1641" y="289"/>
                </a:lnTo>
                <a:lnTo>
                  <a:pt x="1634" y="270"/>
                </a:lnTo>
                <a:lnTo>
                  <a:pt x="1625" y="251"/>
                </a:lnTo>
                <a:lnTo>
                  <a:pt x="1613" y="233"/>
                </a:lnTo>
                <a:lnTo>
                  <a:pt x="1600" y="214"/>
                </a:lnTo>
                <a:lnTo>
                  <a:pt x="1585" y="196"/>
                </a:lnTo>
                <a:lnTo>
                  <a:pt x="1568" y="179"/>
                </a:lnTo>
                <a:lnTo>
                  <a:pt x="1549" y="162"/>
                </a:lnTo>
                <a:lnTo>
                  <a:pt x="1529" y="145"/>
                </a:lnTo>
                <a:lnTo>
                  <a:pt x="1506" y="129"/>
                </a:lnTo>
                <a:lnTo>
                  <a:pt x="1482" y="113"/>
                </a:lnTo>
              </a:path>
            </a:pathLst>
          </a:cu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65" name="Line 52"/>
          <p:cNvSpPr>
            <a:spLocks noChangeShapeType="1"/>
          </p:cNvSpPr>
          <p:nvPr/>
        </p:nvSpPr>
        <p:spPr bwMode="auto">
          <a:xfrm>
            <a:off x="2192338" y="4900613"/>
            <a:ext cx="101600" cy="1111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 type="triangle" w="lg" len="lg"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266" name="Picture 54" descr="MCj0232172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6913" y="4922838"/>
            <a:ext cx="1447800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67" name="Picture 55" descr="MCj0232172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4513" y="1341438"/>
            <a:ext cx="1447800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5" name="Group 18"/>
          <p:cNvGrpSpPr/>
          <p:nvPr/>
        </p:nvGrpSpPr>
        <p:grpSpPr>
          <a:xfrm>
            <a:off x="8770090" y="1265237"/>
            <a:ext cx="1310535" cy="1741415"/>
            <a:chOff x="8770090" y="3398837"/>
            <a:chExt cx="1310535" cy="1741415"/>
          </a:xfrm>
        </p:grpSpPr>
        <p:pic>
          <p:nvPicPr>
            <p:cNvPr id="66" name="Picture 4" descr="http://www.phys.ncku.edu.tw/~astrolab/mirrors/apod_e/image/0302/orion_spinelli_c1.jpg"/>
            <p:cNvPicPr>
              <a:picLocks noChangeAspect="1" noChangeArrowheads="1"/>
            </p:cNvPicPr>
            <p:nvPr/>
          </p:nvPicPr>
          <p:blipFill>
            <a:blip r:embed="rId6"/>
            <a:srcRect l="23772" t="13889" r="26149" b="8333"/>
            <a:stretch>
              <a:fillRect/>
            </a:stretch>
          </p:blipFill>
          <p:spPr bwMode="auto">
            <a:xfrm>
              <a:off x="8770090" y="3398837"/>
              <a:ext cx="1310535" cy="1741415"/>
            </a:xfrm>
            <a:prstGeom prst="rect">
              <a:avLst/>
            </a:prstGeom>
            <a:noFill/>
          </p:spPr>
        </p:pic>
        <p:sp>
          <p:nvSpPr>
            <p:cNvPr id="67" name="Text Box 29"/>
            <p:cNvSpPr txBox="1">
              <a:spLocks noChangeArrowheads="1"/>
            </p:cNvSpPr>
            <p:nvPr/>
          </p:nvSpPr>
          <p:spPr bwMode="auto">
            <a:xfrm>
              <a:off x="8926512" y="3533775"/>
              <a:ext cx="1038225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buClr>
                  <a:srgbClr val="000000"/>
                </a:buClr>
                <a:buSzPct val="67000"/>
                <a:buFont typeface="StarBats" charset="2"/>
                <a:buNone/>
                <a:tabLst>
                  <a:tab pos="723900" algn="l"/>
                </a:tabLst>
              </a:pPr>
              <a:r>
                <a:rPr lang="en-GB" sz="1600" dirty="0">
                  <a:solidFill>
                    <a:srgbClr val="FFFF00"/>
                  </a:solidFill>
                  <a:cs typeface="Times New Roman" pitchFamily="18" charset="0"/>
                </a:rPr>
                <a:t>Orion</a:t>
              </a:r>
            </a:p>
          </p:txBody>
        </p:sp>
      </p:grpSp>
      <p:grpSp>
        <p:nvGrpSpPr>
          <p:cNvPr id="68" name="Group 18"/>
          <p:cNvGrpSpPr/>
          <p:nvPr/>
        </p:nvGrpSpPr>
        <p:grpSpPr>
          <a:xfrm>
            <a:off x="8770090" y="4922837"/>
            <a:ext cx="1310535" cy="1741415"/>
            <a:chOff x="8770090" y="3398837"/>
            <a:chExt cx="1310535" cy="1741415"/>
          </a:xfrm>
        </p:grpSpPr>
        <p:pic>
          <p:nvPicPr>
            <p:cNvPr id="69" name="Picture 4" descr="http://www.phys.ncku.edu.tw/~astrolab/mirrors/apod_e/image/0302/orion_spinelli_c1.jpg"/>
            <p:cNvPicPr>
              <a:picLocks noChangeAspect="1" noChangeArrowheads="1"/>
            </p:cNvPicPr>
            <p:nvPr/>
          </p:nvPicPr>
          <p:blipFill>
            <a:blip r:embed="rId6"/>
            <a:srcRect l="23772" t="13889" r="26149" b="8333"/>
            <a:stretch>
              <a:fillRect/>
            </a:stretch>
          </p:blipFill>
          <p:spPr bwMode="auto">
            <a:xfrm>
              <a:off x="8770090" y="3398837"/>
              <a:ext cx="1310535" cy="1741415"/>
            </a:xfrm>
            <a:prstGeom prst="rect">
              <a:avLst/>
            </a:prstGeom>
            <a:noFill/>
          </p:spPr>
        </p:pic>
        <p:sp>
          <p:nvSpPr>
            <p:cNvPr id="70" name="Text Box 29"/>
            <p:cNvSpPr txBox="1">
              <a:spLocks noChangeArrowheads="1"/>
            </p:cNvSpPr>
            <p:nvPr/>
          </p:nvSpPr>
          <p:spPr bwMode="auto">
            <a:xfrm>
              <a:off x="8926512" y="3533775"/>
              <a:ext cx="1038225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buClr>
                  <a:srgbClr val="000000"/>
                </a:buClr>
                <a:buSzPct val="67000"/>
                <a:buFont typeface="StarBats" charset="2"/>
                <a:buNone/>
                <a:tabLst>
                  <a:tab pos="723900" algn="l"/>
                </a:tabLst>
              </a:pPr>
              <a:r>
                <a:rPr lang="en-GB" sz="1600" dirty="0">
                  <a:solidFill>
                    <a:srgbClr val="FFFF00"/>
                  </a:solidFill>
                  <a:cs typeface="Times New Roman" pitchFamily="18" charset="0"/>
                </a:rPr>
                <a:t>Orion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454330" y="75378"/>
            <a:ext cx="2352675" cy="401638"/>
          </a:xfrm>
        </p:spPr>
        <p:txBody>
          <a:bodyPr/>
          <a:lstStyle/>
          <a:p>
            <a:fld id="{DFA7CA54-1F05-4C9E-A067-BDADDD670C4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05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bodifiedpiercing.com/_uploads/p/6111-Crescent%20Moon.jpg"/>
          <p:cNvPicPr>
            <a:picLocks noChangeAspect="1" noChangeArrowheads="1"/>
          </p:cNvPicPr>
          <p:nvPr/>
        </p:nvPicPr>
        <p:blipFill>
          <a:blip r:embed="rId3"/>
          <a:srcRect l="35156" r="38086" b="7813"/>
          <a:stretch>
            <a:fillRect/>
          </a:stretch>
        </p:blipFill>
        <p:spPr bwMode="auto">
          <a:xfrm>
            <a:off x="239712" y="350837"/>
            <a:ext cx="1812077" cy="4680162"/>
          </a:xfrm>
          <a:prstGeom prst="rect">
            <a:avLst/>
          </a:prstGeom>
          <a:noFill/>
        </p:spPr>
      </p:pic>
      <p:pic>
        <p:nvPicPr>
          <p:cNvPr id="66566" name="Picture 6" descr="http://rlv.zcache.com/crescent_moon_face_postage-p172410904282262243anr4n_4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8512" y="3749675"/>
            <a:ext cx="3810000" cy="3810000"/>
          </a:xfrm>
          <a:prstGeom prst="rect">
            <a:avLst/>
          </a:prstGeom>
          <a:noFill/>
        </p:spPr>
      </p:pic>
      <p:pic>
        <p:nvPicPr>
          <p:cNvPr id="66570" name="Picture 10" descr="http://www.victorianscrapworks.com/Images2/Dresden_MoonStar075007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78512" y="3708951"/>
            <a:ext cx="3829050" cy="3850724"/>
          </a:xfrm>
          <a:prstGeom prst="rect">
            <a:avLst/>
          </a:prstGeom>
          <a:noFill/>
        </p:spPr>
      </p:pic>
      <p:pic>
        <p:nvPicPr>
          <p:cNvPr id="66572" name="Picture 12" descr="http://www.announcingbaby.com/MoonBabyShadow.jpg"/>
          <p:cNvPicPr>
            <a:picLocks noChangeAspect="1" noChangeArrowheads="1"/>
          </p:cNvPicPr>
          <p:nvPr/>
        </p:nvPicPr>
        <p:blipFill>
          <a:blip r:embed="rId6"/>
          <a:srcRect r="9600" b="10286"/>
          <a:stretch>
            <a:fillRect/>
          </a:stretch>
        </p:blipFill>
        <p:spPr bwMode="auto">
          <a:xfrm>
            <a:off x="2972737" y="122237"/>
            <a:ext cx="2524775" cy="3505200"/>
          </a:xfrm>
          <a:prstGeom prst="rect">
            <a:avLst/>
          </a:prstGeom>
          <a:noFill/>
        </p:spPr>
      </p:pic>
      <p:pic>
        <p:nvPicPr>
          <p:cNvPr id="66574" name="Picture 14" descr="http://rlv.zcache.com/crescent_moon_stars_mug-p1686510904557584293317_400.jpg"/>
          <p:cNvPicPr>
            <a:picLocks noChangeAspect="1" noChangeArrowheads="1"/>
          </p:cNvPicPr>
          <p:nvPr/>
        </p:nvPicPr>
        <p:blipFill>
          <a:blip r:embed="rId7"/>
          <a:srcRect l="4800" t="4800" r="4800" b="4800"/>
          <a:stretch>
            <a:fillRect/>
          </a:stretch>
        </p:blipFill>
        <p:spPr bwMode="auto">
          <a:xfrm>
            <a:off x="6259512" y="198437"/>
            <a:ext cx="3444240" cy="344424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699648" y="6980237"/>
            <a:ext cx="2352675" cy="401638"/>
          </a:xfrm>
        </p:spPr>
        <p:txBody>
          <a:bodyPr/>
          <a:lstStyle/>
          <a:p>
            <a:fld id="{DFA7CA54-1F05-4C9E-A067-BDADDD670C4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60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911225" y="274638"/>
            <a:ext cx="81502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000000"/>
              </a:buClr>
              <a:buSzPct val="38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>
                <a:solidFill>
                  <a:srgbClr val="FFFF66"/>
                </a:solidFill>
                <a:cs typeface="Times New Roman" pitchFamily="18" charset="0"/>
              </a:rPr>
              <a:t>The Motion of the Moon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542925" y="960438"/>
            <a:ext cx="8831263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The Moon has a cycle of "phases", which lasts about 29 days.</a:t>
            </a:r>
          </a:p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>
              <a:solidFill>
                <a:srgbClr val="FFFFFF"/>
              </a:solidFill>
              <a:cs typeface="Times New Roman" pitchFamily="18" charset="0"/>
            </a:endParaRPr>
          </a:p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Half of the Moon's surface is lit by the Sun.</a:t>
            </a:r>
          </a:p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>
              <a:solidFill>
                <a:srgbClr val="FFFFFF"/>
              </a:solidFill>
              <a:cs typeface="Times New Roman" pitchFamily="18" charset="0"/>
            </a:endParaRPr>
          </a:p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During this cycle, we see different fractions of the sunlit side.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5312" y="3030530"/>
            <a:ext cx="2667000" cy="394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135312" y="7129660"/>
            <a:ext cx="3657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buClr>
                <a:srgbClr val="000000"/>
              </a:buClr>
              <a:buSzPct val="54000"/>
              <a:buFont typeface="StarBats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000" dirty="0">
                <a:solidFill>
                  <a:srgbClr val="FFFF66"/>
                </a:solidFill>
                <a:cs typeface="Times New Roman" pitchFamily="18" charset="0"/>
              </a:rPr>
              <a:t>Which way is the </a:t>
            </a:r>
            <a:r>
              <a:rPr lang="en-GB" sz="2000" dirty="0" smtClean="0">
                <a:solidFill>
                  <a:srgbClr val="FFFF66"/>
                </a:solidFill>
                <a:cs typeface="Times New Roman" pitchFamily="18" charset="0"/>
              </a:rPr>
              <a:t>Sun in each case?</a:t>
            </a:r>
            <a:endParaRPr lang="en-GB" sz="2000" dirty="0">
              <a:solidFill>
                <a:srgbClr val="FFFF66"/>
              </a:solidFill>
              <a:cs typeface="Times New Roman" pitchFamily="18" charset="0"/>
            </a:endParaRPr>
          </a:p>
        </p:txBody>
      </p:sp>
      <p:pic>
        <p:nvPicPr>
          <p:cNvPr id="13319" name="moonphases.mpe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030913" y="3170238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http://www.adventuresinastrophotography.com/images/the-moon/Crescent-Moon-20080210-1280.jpg"/>
          <p:cNvPicPr>
            <a:picLocks noChangeAspect="1" noChangeArrowheads="1"/>
          </p:cNvPicPr>
          <p:nvPr/>
        </p:nvPicPr>
        <p:blipFill>
          <a:blip r:embed="rId6"/>
          <a:srcRect l="5064" t="18000" r="26166" b="19125"/>
          <a:stretch>
            <a:fillRect/>
          </a:stretch>
        </p:blipFill>
        <p:spPr bwMode="auto">
          <a:xfrm>
            <a:off x="0" y="3012685"/>
            <a:ext cx="3000590" cy="4119951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A7CA54-1F05-4C9E-A067-BDADDD670C4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03646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319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849313" y="1036638"/>
            <a:ext cx="5345112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800" u="sng" dirty="0">
                <a:solidFill>
                  <a:srgbClr val="FFFFFF"/>
                </a:solidFill>
              </a:rPr>
              <a:t>Density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u="sng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dirty="0">
                <a:solidFill>
                  <a:srgbClr val="FFFFFF"/>
                </a:solidFill>
              </a:rPr>
              <a:t>Density =   </a:t>
            </a:r>
            <a:r>
              <a:rPr lang="en-GB" u="sng" dirty="0">
                <a:solidFill>
                  <a:srgbClr val="FFFFFF"/>
                </a:solidFill>
              </a:rPr>
              <a:t>Mass  </a:t>
            </a:r>
            <a:r>
              <a:rPr lang="en-GB" dirty="0">
                <a:solidFill>
                  <a:srgbClr val="FFFFFF"/>
                </a:solidFill>
              </a:rPr>
              <a:t>        (g / cm</a:t>
            </a:r>
            <a:r>
              <a:rPr lang="en-GB" baseline="33000" dirty="0">
                <a:solidFill>
                  <a:srgbClr val="FFFFFF"/>
                </a:solidFill>
              </a:rPr>
              <a:t>3</a:t>
            </a:r>
            <a:r>
              <a:rPr lang="en-GB" dirty="0">
                <a:solidFill>
                  <a:srgbClr val="FFFFFF"/>
                </a:solidFill>
              </a:rPr>
              <a:t>)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dirty="0">
                <a:solidFill>
                  <a:srgbClr val="FFFFFF"/>
                </a:solidFill>
              </a:rPr>
              <a:t>                 Volume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839788" y="3257550"/>
            <a:ext cx="5802312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dirty="0">
                <a:solidFill>
                  <a:srgbClr val="FFFFFF"/>
                </a:solidFill>
              </a:rPr>
              <a:t>Densities of Common Substances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dirty="0" smtClean="0">
                <a:solidFill>
                  <a:srgbClr val="00FFFF"/>
                </a:solidFill>
              </a:rPr>
              <a:t>Styrofoam              0.07  </a:t>
            </a:r>
            <a:r>
              <a:rPr lang="en-GB" dirty="0">
                <a:solidFill>
                  <a:srgbClr val="00FFFF"/>
                </a:solidFill>
              </a:rPr>
              <a:t>g / </a:t>
            </a:r>
            <a:r>
              <a:rPr lang="en-GB" dirty="0" smtClean="0">
                <a:solidFill>
                  <a:srgbClr val="00FFFF"/>
                </a:solidFill>
              </a:rPr>
              <a:t>cm</a:t>
            </a:r>
            <a:r>
              <a:rPr lang="en-GB" baseline="33000" dirty="0" smtClean="0">
                <a:solidFill>
                  <a:srgbClr val="00FFFF"/>
                </a:solidFill>
              </a:rPr>
              <a:t>3</a:t>
            </a:r>
            <a:endParaRPr lang="en-GB" baseline="33000" dirty="0">
              <a:solidFill>
                <a:srgbClr val="00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dirty="0">
                <a:solidFill>
                  <a:srgbClr val="00FFFF"/>
                </a:solidFill>
              </a:rPr>
              <a:t>Oak                        0.7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dirty="0" smtClean="0">
                <a:solidFill>
                  <a:srgbClr val="00FFFF"/>
                </a:solidFill>
              </a:rPr>
              <a:t>Water                     </a:t>
            </a:r>
            <a:r>
              <a:rPr lang="en-GB" dirty="0">
                <a:solidFill>
                  <a:srgbClr val="00FFFF"/>
                </a:solidFill>
              </a:rPr>
              <a:t>1.0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dirty="0">
                <a:solidFill>
                  <a:srgbClr val="00FFFF"/>
                </a:solidFill>
              </a:rPr>
              <a:t>Average Rock        2.4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dirty="0">
                <a:solidFill>
                  <a:srgbClr val="00FFFF"/>
                </a:solidFill>
              </a:rPr>
              <a:t>Iron                        7.9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dirty="0">
                <a:solidFill>
                  <a:srgbClr val="00FFFF"/>
                </a:solidFill>
              </a:rPr>
              <a:t>Lead                     11.3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dirty="0">
                <a:solidFill>
                  <a:srgbClr val="00FFFF"/>
                </a:solidFill>
              </a:rPr>
              <a:t>Gold                     19.3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57586A-1B38-4071-9E0D-C2771BC3C4FA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913" y="0"/>
            <a:ext cx="606266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6869113" y="3932238"/>
            <a:ext cx="281679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See Tutorial </a:t>
            </a:r>
            <a:r>
              <a:rPr lang="en-US" dirty="0" smtClean="0">
                <a:solidFill>
                  <a:schemeClr val="bg1"/>
                </a:solidFill>
              </a:rPr>
              <a:t>in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MasteringAstronomy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for animation.</a:t>
            </a:r>
          </a:p>
        </p:txBody>
      </p:sp>
      <p:sp>
        <p:nvSpPr>
          <p:cNvPr id="4" name="TextBox 3">
            <a:hlinkClick r:id="rId4"/>
          </p:cNvPr>
          <p:cNvSpPr txBox="1"/>
          <p:nvPr/>
        </p:nvSpPr>
        <p:spPr>
          <a:xfrm>
            <a:off x="6945312" y="5684837"/>
            <a:ext cx="2684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CC99FF"/>
                </a:solidFill>
                <a:hlinkClick r:id="rId4"/>
              </a:rPr>
              <a:t>Another animation</a:t>
            </a:r>
            <a:endParaRPr lang="en-US" u="sng" dirty="0">
              <a:solidFill>
                <a:srgbClr val="CC99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A7CA54-1F05-4C9E-A067-BDADDD670C4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9513" y="79375"/>
            <a:ext cx="5105400" cy="472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508000" y="4859338"/>
            <a:ext cx="89693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Cycle of phases slightly longer than time it takes Moon to do a complete orbit around Earth.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762000" y="5811838"/>
            <a:ext cx="23431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Cycle of phases or "synodic month"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5172075" y="5800725"/>
            <a:ext cx="22955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Orbit time or "sidereal month"</a:t>
            </a:r>
          </a:p>
        </p:txBody>
      </p:sp>
      <p:sp>
        <p:nvSpPr>
          <p:cNvPr id="12294" name="Line 5"/>
          <p:cNvSpPr>
            <a:spLocks noChangeShapeType="1"/>
          </p:cNvSpPr>
          <p:nvPr/>
        </p:nvSpPr>
        <p:spPr bwMode="auto">
          <a:xfrm>
            <a:off x="635000" y="6634163"/>
            <a:ext cx="2643188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Line 6"/>
          <p:cNvSpPr>
            <a:spLocks noChangeShapeType="1"/>
          </p:cNvSpPr>
          <p:nvPr/>
        </p:nvSpPr>
        <p:spPr bwMode="auto">
          <a:xfrm>
            <a:off x="4941888" y="6634163"/>
            <a:ext cx="2643187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Text Box 7"/>
          <p:cNvSpPr txBox="1">
            <a:spLocks noChangeArrowheads="1"/>
          </p:cNvSpPr>
          <p:nvPr/>
        </p:nvSpPr>
        <p:spPr bwMode="auto">
          <a:xfrm>
            <a:off x="866775" y="6981825"/>
            <a:ext cx="1973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000000"/>
              </a:buClr>
              <a:buSzPct val="54000"/>
              <a:buFont typeface="StarBats" charset="2"/>
              <a:buNone/>
              <a:tabLst>
                <a:tab pos="723900" algn="l"/>
                <a:tab pos="1447800" algn="l"/>
              </a:tabLst>
            </a:pPr>
            <a:r>
              <a:rPr lang="en-GB" sz="2000">
                <a:solidFill>
                  <a:srgbClr val="FFFF66"/>
                </a:solidFill>
                <a:cs typeface="Times New Roman" pitchFamily="18" charset="0"/>
              </a:rPr>
              <a:t>29.5 days</a:t>
            </a:r>
          </a:p>
        </p:txBody>
      </p:sp>
      <p:sp>
        <p:nvSpPr>
          <p:cNvPr id="12297" name="Text Box 8"/>
          <p:cNvSpPr txBox="1">
            <a:spLocks noChangeArrowheads="1"/>
          </p:cNvSpPr>
          <p:nvPr/>
        </p:nvSpPr>
        <p:spPr bwMode="auto">
          <a:xfrm>
            <a:off x="5195888" y="6927850"/>
            <a:ext cx="19732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000000"/>
              </a:buClr>
              <a:buSzPct val="54000"/>
              <a:buFont typeface="StarBats" charset="2"/>
              <a:buNone/>
              <a:tabLst>
                <a:tab pos="723900" algn="l"/>
                <a:tab pos="1447800" algn="l"/>
              </a:tabLst>
            </a:pPr>
            <a:r>
              <a:rPr lang="en-GB" sz="2000">
                <a:solidFill>
                  <a:srgbClr val="FFFF66"/>
                </a:solidFill>
                <a:cs typeface="Times New Roman" pitchFamily="18" charset="0"/>
              </a:rPr>
              <a:t>27.3 days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A7CA54-1F05-4C9E-A067-BDADDD670C4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1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985963" y="557213"/>
            <a:ext cx="56784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000000"/>
              </a:buClr>
              <a:buSzPct val="38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800">
                <a:solidFill>
                  <a:srgbClr val="FFFF66"/>
                </a:solidFill>
                <a:cs typeface="Times New Roman" pitchFamily="18" charset="0"/>
              </a:rPr>
              <a:t>Eclipses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600075" y="1498600"/>
            <a:ext cx="3438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u="sng">
                <a:solidFill>
                  <a:srgbClr val="FFFFFF"/>
                </a:solidFill>
                <a:cs typeface="Times New Roman" pitchFamily="18" charset="0"/>
              </a:rPr>
              <a:t>Lunar Eclipse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1039813" y="2212975"/>
            <a:ext cx="8472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When the Earth passes directly between the Sun and the Moon.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2747963" y="2770188"/>
            <a:ext cx="946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60000"/>
              <a:buFont typeface="StarBats" charset="2"/>
              <a:buNone/>
              <a:tabLst>
                <a:tab pos="723900" algn="l"/>
              </a:tabLst>
            </a:pPr>
            <a:r>
              <a:rPr lang="en-GB" sz="1800">
                <a:solidFill>
                  <a:srgbClr val="FF0000"/>
                </a:solidFill>
                <a:cs typeface="Times New Roman" pitchFamily="18" charset="0"/>
              </a:rPr>
              <a:t>Sun</a:t>
            </a: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6049963" y="2781300"/>
            <a:ext cx="1095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67000"/>
              <a:buFont typeface="StarBats" charset="2"/>
              <a:buNone/>
              <a:tabLst>
                <a:tab pos="723900" algn="l"/>
              </a:tabLst>
            </a:pPr>
            <a:r>
              <a:rPr lang="en-GB" sz="1600">
                <a:solidFill>
                  <a:srgbClr val="00FFFF"/>
                </a:solidFill>
                <a:cs typeface="Times New Roman" pitchFamily="18" charset="0"/>
              </a:rPr>
              <a:t>Earth</a:t>
            </a:r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7342188" y="2792413"/>
            <a:ext cx="7842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67000"/>
              <a:buFont typeface="StarBats" charset="2"/>
              <a:buNone/>
              <a:tabLst>
                <a:tab pos="723900" algn="l"/>
              </a:tabLst>
            </a:pPr>
            <a:r>
              <a:rPr lang="en-GB" sz="1600">
                <a:solidFill>
                  <a:srgbClr val="FFFFFF"/>
                </a:solidFill>
                <a:cs typeface="Times New Roman" pitchFamily="18" charset="0"/>
              </a:rPr>
              <a:t>Moon</a:t>
            </a:r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658813" y="4313238"/>
            <a:ext cx="2711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u="sng">
                <a:solidFill>
                  <a:srgbClr val="FFFFFF"/>
                </a:solidFill>
                <a:cs typeface="Times New Roman" pitchFamily="18" charset="0"/>
              </a:rPr>
              <a:t>Solar Eclipse</a:t>
            </a:r>
          </a:p>
        </p:txBody>
      </p:sp>
      <p:sp>
        <p:nvSpPr>
          <p:cNvPr id="13321" name="Text Box 11"/>
          <p:cNvSpPr txBox="1">
            <a:spLocks noChangeArrowheads="1"/>
          </p:cNvSpPr>
          <p:nvPr/>
        </p:nvSpPr>
        <p:spPr bwMode="auto">
          <a:xfrm>
            <a:off x="1177925" y="5065713"/>
            <a:ext cx="8264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When the Moon passes directly between the Sun and the Earth.</a:t>
            </a:r>
          </a:p>
        </p:txBody>
      </p:sp>
      <p:sp>
        <p:nvSpPr>
          <p:cNvPr id="13322" name="Text Box 15"/>
          <p:cNvSpPr txBox="1">
            <a:spLocks noChangeArrowheads="1"/>
          </p:cNvSpPr>
          <p:nvPr/>
        </p:nvSpPr>
        <p:spPr bwMode="auto">
          <a:xfrm>
            <a:off x="2667000" y="5757863"/>
            <a:ext cx="946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60000"/>
              <a:buFont typeface="StarBats" charset="2"/>
              <a:buNone/>
              <a:tabLst>
                <a:tab pos="723900" algn="l"/>
              </a:tabLst>
            </a:pPr>
            <a:r>
              <a:rPr lang="en-GB" sz="1800">
                <a:solidFill>
                  <a:srgbClr val="FF0000"/>
                </a:solidFill>
                <a:cs typeface="Times New Roman" pitchFamily="18" charset="0"/>
              </a:rPr>
              <a:t>Sun</a:t>
            </a:r>
          </a:p>
        </p:txBody>
      </p:sp>
      <p:sp>
        <p:nvSpPr>
          <p:cNvPr id="13323" name="Text Box 16"/>
          <p:cNvSpPr txBox="1">
            <a:spLocks noChangeArrowheads="1"/>
          </p:cNvSpPr>
          <p:nvPr/>
        </p:nvSpPr>
        <p:spPr bwMode="auto">
          <a:xfrm>
            <a:off x="7446963" y="5726113"/>
            <a:ext cx="1095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67000"/>
              <a:buFont typeface="StarBats" charset="2"/>
              <a:buNone/>
              <a:tabLst>
                <a:tab pos="723900" algn="l"/>
              </a:tabLst>
            </a:pPr>
            <a:r>
              <a:rPr lang="en-GB" sz="1600">
                <a:solidFill>
                  <a:srgbClr val="00FFFF"/>
                </a:solidFill>
                <a:cs typeface="Times New Roman" pitchFamily="18" charset="0"/>
              </a:rPr>
              <a:t>Earth</a:t>
            </a:r>
          </a:p>
        </p:txBody>
      </p:sp>
      <p:sp>
        <p:nvSpPr>
          <p:cNvPr id="13324" name="Text Box 17"/>
          <p:cNvSpPr txBox="1">
            <a:spLocks noChangeArrowheads="1"/>
          </p:cNvSpPr>
          <p:nvPr/>
        </p:nvSpPr>
        <p:spPr bwMode="auto">
          <a:xfrm>
            <a:off x="6073775" y="5737225"/>
            <a:ext cx="7842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67000"/>
              <a:buFont typeface="StarBats" charset="2"/>
              <a:buNone/>
              <a:tabLst>
                <a:tab pos="723900" algn="l"/>
              </a:tabLst>
            </a:pPr>
            <a:r>
              <a:rPr lang="en-GB" sz="1600">
                <a:solidFill>
                  <a:srgbClr val="FFFFFF"/>
                </a:solidFill>
                <a:cs typeface="Times New Roman" pitchFamily="18" charset="0"/>
              </a:rPr>
              <a:t>Moon</a:t>
            </a:r>
          </a:p>
        </p:txBody>
      </p:sp>
      <p:pic>
        <p:nvPicPr>
          <p:cNvPr id="13325" name="Picture 19" descr="MCj023217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2713" y="2865438"/>
            <a:ext cx="1620837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20" descr="MCj0311452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8513" y="3246438"/>
            <a:ext cx="7572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23" descr="MCj03261420000[1]"/>
          <p:cNvPicPr>
            <a:picLocks noChangeAspect="1" noChangeArrowheads="1"/>
          </p:cNvPicPr>
          <p:nvPr/>
        </p:nvPicPr>
        <p:blipFill>
          <a:blip r:embed="rId5"/>
          <a:srcRect t="39293"/>
          <a:stretch>
            <a:fillRect/>
          </a:stretch>
        </p:blipFill>
        <p:spPr bwMode="auto">
          <a:xfrm>
            <a:off x="7478713" y="3398838"/>
            <a:ext cx="3048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24" descr="MCj023217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8275" y="5837238"/>
            <a:ext cx="1620838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25" descr="MCj03261420000[1]"/>
          <p:cNvPicPr>
            <a:picLocks noChangeAspect="1" noChangeArrowheads="1"/>
          </p:cNvPicPr>
          <p:nvPr/>
        </p:nvPicPr>
        <p:blipFill>
          <a:blip r:embed="rId5"/>
          <a:srcRect t="39293"/>
          <a:stretch>
            <a:fillRect/>
          </a:stretch>
        </p:blipFill>
        <p:spPr bwMode="auto">
          <a:xfrm>
            <a:off x="6183313" y="6454775"/>
            <a:ext cx="304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Picture 26" descr="MCj0311452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6313" y="6302375"/>
            <a:ext cx="7572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A7CA54-1F05-4C9E-A067-BDADDD670C4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775" y="736600"/>
            <a:ext cx="5227638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937" y="4618037"/>
            <a:ext cx="3762375" cy="247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6712" y="4159961"/>
            <a:ext cx="3276600" cy="325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80113" y="1179513"/>
            <a:ext cx="3521075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2701925" y="204788"/>
            <a:ext cx="5102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>
                <a:solidFill>
                  <a:srgbClr val="FFFF00"/>
                </a:solidFill>
                <a:cs typeface="Times New Roman" pitchFamily="18" charset="0"/>
              </a:rPr>
              <a:t>Solar Eclipses</a:t>
            </a:r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3971925" y="3852863"/>
            <a:ext cx="11064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67000"/>
              <a:buFont typeface="StarBats" charset="2"/>
              <a:buNone/>
              <a:tabLst>
                <a:tab pos="723900" algn="l"/>
              </a:tabLst>
            </a:pPr>
            <a:r>
              <a:rPr lang="en-GB" sz="1600">
                <a:solidFill>
                  <a:srgbClr val="FFFFFF"/>
                </a:solidFill>
                <a:cs typeface="Times New Roman" pitchFamily="18" charset="0"/>
              </a:rPr>
              <a:t>Total</a:t>
            </a:r>
          </a:p>
        </p:txBody>
      </p:sp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6397625" y="3398838"/>
            <a:ext cx="29432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67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sz="1600">
                <a:solidFill>
                  <a:srgbClr val="FFFFFF"/>
                </a:solidFill>
                <a:cs typeface="Times New Roman" pitchFamily="18" charset="0"/>
              </a:rPr>
              <a:t>Diamond ring effect - just before or after total</a:t>
            </a:r>
          </a:p>
        </p:txBody>
      </p:sp>
      <p:sp>
        <p:nvSpPr>
          <p:cNvPr id="14345" name="Text Box 8"/>
          <p:cNvSpPr txBox="1">
            <a:spLocks noChangeArrowheads="1"/>
          </p:cNvSpPr>
          <p:nvPr/>
        </p:nvSpPr>
        <p:spPr bwMode="auto">
          <a:xfrm>
            <a:off x="239712" y="6980237"/>
            <a:ext cx="11064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67000"/>
              <a:buFont typeface="StarBats" charset="2"/>
              <a:buNone/>
              <a:tabLst>
                <a:tab pos="723900" algn="l"/>
              </a:tabLst>
            </a:pPr>
            <a:r>
              <a:rPr lang="en-GB" sz="1600" dirty="0">
                <a:solidFill>
                  <a:srgbClr val="FFFFFF"/>
                </a:solidFill>
                <a:cs typeface="Times New Roman" pitchFamily="18" charset="0"/>
              </a:rPr>
              <a:t>Partial</a:t>
            </a:r>
          </a:p>
        </p:txBody>
      </p:sp>
      <p:sp>
        <p:nvSpPr>
          <p:cNvPr id="14346" name="Text Box 9"/>
          <p:cNvSpPr txBox="1">
            <a:spLocks noChangeArrowheads="1"/>
          </p:cNvSpPr>
          <p:nvPr/>
        </p:nvSpPr>
        <p:spPr bwMode="auto">
          <a:xfrm>
            <a:off x="7199312" y="7045325"/>
            <a:ext cx="2641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67000"/>
              <a:buFont typeface="StarBats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1600" dirty="0">
                <a:solidFill>
                  <a:srgbClr val="FFFFFF"/>
                </a:solidFill>
                <a:cs typeface="Times New Roman" pitchFamily="18" charset="0"/>
              </a:rPr>
              <a:t>Annular - why do these occur?</a:t>
            </a:r>
          </a:p>
        </p:txBody>
      </p:sp>
      <p:pic>
        <p:nvPicPr>
          <p:cNvPr id="12" name="Picture 11" descr="solareclipseanim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25912" y="4465637"/>
            <a:ext cx="2478087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640637" y="173037"/>
            <a:ext cx="2352675" cy="401638"/>
          </a:xfrm>
        </p:spPr>
        <p:txBody>
          <a:bodyPr/>
          <a:lstStyle/>
          <a:p>
            <a:fld id="{DFA7CA54-1F05-4C9E-A067-BDADDD670C4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77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2643188" y="377825"/>
            <a:ext cx="4616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 dirty="0">
                <a:solidFill>
                  <a:srgbClr val="FFFF66"/>
                </a:solidFill>
                <a:cs typeface="Times New Roman" pitchFamily="18" charset="0"/>
              </a:rPr>
              <a:t>Lunar</a:t>
            </a:r>
            <a:r>
              <a:rPr lang="en-GB" dirty="0">
                <a:solidFill>
                  <a:srgbClr val="FFFF66"/>
                </a:solidFill>
                <a:latin typeface="Times" pitchFamily="16" charset="0"/>
              </a:rPr>
              <a:t> </a:t>
            </a:r>
            <a:r>
              <a:rPr lang="en-GB" dirty="0">
                <a:solidFill>
                  <a:srgbClr val="FFFF66"/>
                </a:solidFill>
                <a:cs typeface="Times New Roman" pitchFamily="18" charset="0"/>
              </a:rPr>
              <a:t>Eclipse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3500" y="1455738"/>
            <a:ext cx="4976813" cy="468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A7CA54-1F05-4C9E-A067-BDADDD670C4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1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7312" y="260350"/>
            <a:ext cx="5791200" cy="722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658813" y="865188"/>
            <a:ext cx="249237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dirty="0">
                <a:solidFill>
                  <a:srgbClr val="FFFF66"/>
                </a:solidFill>
                <a:cs typeface="Times New Roman" pitchFamily="18" charset="0"/>
              </a:rPr>
              <a:t>Why don't we get eclipses every month</a:t>
            </a:r>
            <a:r>
              <a:rPr lang="en-GB" dirty="0" smtClean="0">
                <a:solidFill>
                  <a:srgbClr val="FFFF66"/>
                </a:solidFill>
                <a:cs typeface="Times New Roman" pitchFamily="18" charset="0"/>
              </a:rPr>
              <a:t>?</a:t>
            </a:r>
          </a:p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</a:tabLst>
            </a:pPr>
            <a:endParaRPr lang="en-GB" dirty="0" smtClean="0">
              <a:solidFill>
                <a:srgbClr val="FFFF66"/>
              </a:solidFill>
              <a:cs typeface="Times New Roman" pitchFamily="18" charset="0"/>
            </a:endParaRPr>
          </a:p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dirty="0" smtClean="0">
                <a:solidFill>
                  <a:srgbClr val="FFFF66"/>
                </a:solidFill>
                <a:cs typeface="Times New Roman" pitchFamily="18" charset="0"/>
              </a:rPr>
              <a:t>How can there be</a:t>
            </a:r>
          </a:p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dirty="0" smtClean="0">
                <a:solidFill>
                  <a:srgbClr val="FFFF66"/>
                </a:solidFill>
                <a:cs typeface="Times New Roman" pitchFamily="18" charset="0"/>
              </a:rPr>
              <a:t>both total and annular eclipses?</a:t>
            </a:r>
            <a:endParaRPr lang="en-GB" dirty="0">
              <a:solidFill>
                <a:srgbClr val="FFFF66"/>
              </a:solidFill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731179" y="7138384"/>
            <a:ext cx="2352675" cy="401638"/>
          </a:xfrm>
        </p:spPr>
        <p:txBody>
          <a:bodyPr/>
          <a:lstStyle/>
          <a:p>
            <a:fld id="{DFA7CA54-1F05-4C9E-A067-BDADDD670C4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8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575469" y="134672"/>
            <a:ext cx="84724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Moon's orbit tilted compared to Earth-Sun orbital </a:t>
            </a: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plane 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(</a:t>
            </a: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by 5.2</a:t>
            </a:r>
            <a:r>
              <a:rPr lang="en-GB" baseline="33000" dirty="0" smtClean="0">
                <a:solidFill>
                  <a:srgbClr val="FFFFFF"/>
                </a:solidFill>
                <a:cs typeface="Times New Roman" pitchFamily="18" charset="0"/>
              </a:rPr>
              <a:t>o</a:t>
            </a: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):</a:t>
            </a:r>
            <a:endParaRPr lang="en-GB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49238" y="4537868"/>
            <a:ext cx="227647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Moon's orbit slightly elliptical: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5240338" y="5607050"/>
            <a:ext cx="1095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67000"/>
              <a:buFont typeface="StarBats" charset="2"/>
              <a:buNone/>
              <a:tabLst>
                <a:tab pos="723900" algn="l"/>
              </a:tabLst>
            </a:pPr>
            <a:r>
              <a:rPr lang="en-GB" sz="1600">
                <a:solidFill>
                  <a:srgbClr val="00FFFF"/>
                </a:solidFill>
                <a:cs typeface="Times New Roman" pitchFamily="18" charset="0"/>
              </a:rPr>
              <a:t>Earth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5114925" y="4286250"/>
            <a:ext cx="7842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67000"/>
              <a:buFont typeface="StarBats" charset="2"/>
              <a:buNone/>
              <a:tabLst>
                <a:tab pos="723900" algn="l"/>
              </a:tabLst>
            </a:pPr>
            <a:r>
              <a:rPr lang="en-GB" sz="1600">
                <a:solidFill>
                  <a:srgbClr val="FFFFFF"/>
                </a:solidFill>
                <a:cs typeface="Times New Roman" pitchFamily="18" charset="0"/>
              </a:rPr>
              <a:t>Moon</a:t>
            </a:r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2921000" y="4535488"/>
            <a:ext cx="3600450" cy="2390775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2967038" y="7002463"/>
            <a:ext cx="3705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000000"/>
              </a:buClr>
              <a:buSzPct val="54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2000">
                <a:solidFill>
                  <a:srgbClr val="FFFFFF"/>
                </a:solidFill>
                <a:cs typeface="Times New Roman" pitchFamily="18" charset="0"/>
              </a:rPr>
              <a:t>Top view, exaggerated ellipse</a:t>
            </a: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6662738" y="5260975"/>
            <a:ext cx="325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000000"/>
              </a:buClr>
              <a:buSzPct val="54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 sz="2000">
                <a:solidFill>
                  <a:srgbClr val="FFFFFF"/>
                </a:solidFill>
                <a:cs typeface="Times New Roman" pitchFamily="18" charset="0"/>
              </a:rPr>
              <a:t>Distance varies by ~12%</a:t>
            </a:r>
          </a:p>
        </p:txBody>
      </p:sp>
      <p:sp>
        <p:nvSpPr>
          <p:cNvPr id="17423" name="Line 21"/>
          <p:cNvSpPr>
            <a:spLocks noChangeShapeType="1"/>
          </p:cNvSpPr>
          <p:nvPr/>
        </p:nvSpPr>
        <p:spPr bwMode="auto">
          <a:xfrm>
            <a:off x="92868" y="4160837"/>
            <a:ext cx="10080625" cy="0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08" name="Picture 28" descr="MCj0311452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1675" y="5380038"/>
            <a:ext cx="7572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9" name="Picture 29" descr="MCj03261420000[1]"/>
          <p:cNvPicPr>
            <a:picLocks noChangeAspect="1" noChangeArrowheads="1"/>
          </p:cNvPicPr>
          <p:nvPr/>
        </p:nvPicPr>
        <p:blipFill>
          <a:blip r:embed="rId4"/>
          <a:srcRect t="39293"/>
          <a:stretch>
            <a:fillRect/>
          </a:stretch>
        </p:blipFill>
        <p:spPr bwMode="auto">
          <a:xfrm>
            <a:off x="4506913" y="4389438"/>
            <a:ext cx="3048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eclipseseason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1496" y="595576"/>
            <a:ext cx="7276307" cy="340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A7CA54-1F05-4C9E-A067-BDADDD670C4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2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91" grpId="0"/>
      <p:bldP spid="20492" grpId="0"/>
      <p:bldP spid="20498" grpId="0" animBg="1"/>
      <p:bldP spid="20499" grpId="0"/>
      <p:bldP spid="2050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463" y="960438"/>
            <a:ext cx="9086850" cy="638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2735263" y="350838"/>
            <a:ext cx="5124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>
                <a:solidFill>
                  <a:srgbClr val="FFFF00"/>
                </a:solidFill>
                <a:cs typeface="Times New Roman" pitchFamily="18" charset="0"/>
              </a:rPr>
              <a:t>Types of Solar Eclipses Explained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640637" y="7007225"/>
            <a:ext cx="2352675" cy="401638"/>
          </a:xfrm>
        </p:spPr>
        <p:txBody>
          <a:bodyPr/>
          <a:lstStyle/>
          <a:p>
            <a:fld id="{DFA7CA54-1F05-4C9E-A067-BDADDD670C4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55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35013" y="4394200"/>
            <a:ext cx="81153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Certain seasons are </a:t>
            </a:r>
            <a:r>
              <a:rPr lang="en-GB" dirty="0" err="1" smtClean="0">
                <a:solidFill>
                  <a:srgbClr val="FFFFFF"/>
                </a:solidFill>
                <a:cs typeface="Times New Roman" pitchFamily="18" charset="0"/>
              </a:rPr>
              <a:t>favorable</a:t>
            </a: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 for eclipses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.  Solar “eclipse season” lasts about 38 days.  Likely to get at least a partial eclipse somewhere.  </a:t>
            </a:r>
            <a:r>
              <a:rPr lang="en-GB" dirty="0">
                <a:solidFill>
                  <a:schemeClr val="hlink"/>
                </a:solidFill>
                <a:cs typeface="Times New Roman" pitchFamily="18" charset="0"/>
                <a:hlinkClick r:id="rId3"/>
              </a:rPr>
              <a:t>Animation</a:t>
            </a:r>
            <a:endParaRPr lang="en-GB" dirty="0">
              <a:solidFill>
                <a:schemeClr val="hlink"/>
              </a:solidFill>
              <a:cs typeface="Times New Roman" pitchFamily="18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35013" y="5684838"/>
            <a:ext cx="81153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It's worse than this!  The plane of the Moon's orbit </a:t>
            </a:r>
            <a:r>
              <a:rPr lang="en-GB" u="sng" dirty="0" err="1" smtClean="0">
                <a:solidFill>
                  <a:srgbClr val="FFFFFF"/>
                </a:solidFill>
                <a:cs typeface="Times New Roman" pitchFamily="18" charset="0"/>
              </a:rPr>
              <a:t>precesses</a:t>
            </a:r>
            <a:r>
              <a:rPr lang="en-GB" u="sng" dirty="0">
                <a:solidFill>
                  <a:srgbClr val="FFFFFF"/>
                </a:solidFill>
                <a:cs typeface="Times New Roman" pitchFamily="18" charset="0"/>
              </a:rPr>
              <a:t> </a:t>
            </a: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(</a:t>
            </a:r>
            <a:r>
              <a:rPr lang="en-GB" dirty="0" smtClean="0">
                <a:solidFill>
                  <a:srgbClr val="FFFFFF"/>
                </a:solidFill>
                <a:cs typeface="Times New Roman" pitchFamily="18" charset="0"/>
                <a:hlinkClick r:id="rId4"/>
              </a:rPr>
              <a:t>animation</a:t>
            </a: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), 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so that the eclipse season occurs about </a:t>
            </a: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20 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days earlier each year</a:t>
            </a: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.  Creates an 18 year “</a:t>
            </a:r>
            <a:r>
              <a:rPr lang="en-GB" dirty="0" err="1" smtClean="0">
                <a:solidFill>
                  <a:srgbClr val="FFFFFF"/>
                </a:solidFill>
                <a:cs typeface="Times New Roman" pitchFamily="18" charset="0"/>
              </a:rPr>
              <a:t>Saros</a:t>
            </a: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” cycle.</a:t>
            </a:r>
            <a:endParaRPr lang="en-GB" dirty="0">
              <a:solidFill>
                <a:srgbClr val="FFFFFF"/>
              </a:solidFill>
              <a:cs typeface="Times New Roman" pitchFamily="18" charset="0"/>
            </a:endParaRPr>
          </a:p>
        </p:txBody>
      </p:sp>
      <p:pic>
        <p:nvPicPr>
          <p:cNvPr id="19460" name="Picture 5" descr="eclipseseason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5512" y="300038"/>
            <a:ext cx="82550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1382712" y="819149"/>
            <a:ext cx="1066800" cy="1665286"/>
            <a:chOff x="1382712" y="819149"/>
            <a:chExt cx="1066800" cy="1665286"/>
          </a:xfrm>
        </p:grpSpPr>
        <p:sp>
          <p:nvSpPr>
            <p:cNvPr id="5" name="Line 16"/>
            <p:cNvSpPr>
              <a:spLocks noChangeShapeType="1"/>
            </p:cNvSpPr>
            <p:nvPr/>
          </p:nvSpPr>
          <p:spPr bwMode="auto">
            <a:xfrm flipV="1">
              <a:off x="1839912" y="960437"/>
              <a:ext cx="609600" cy="1523998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Oval 19"/>
            <p:cNvSpPr>
              <a:spLocks noChangeArrowheads="1"/>
            </p:cNvSpPr>
            <p:nvPr/>
          </p:nvSpPr>
          <p:spPr bwMode="auto">
            <a:xfrm>
              <a:off x="1382712" y="819149"/>
              <a:ext cx="1003300" cy="355600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7"/>
            <p:cNvSpPr>
              <a:spLocks noChangeArrowheads="1"/>
            </p:cNvSpPr>
            <p:nvPr/>
          </p:nvSpPr>
          <p:spPr bwMode="auto">
            <a:xfrm>
              <a:off x="1698625" y="1252537"/>
              <a:ext cx="581025" cy="63500"/>
            </a:xfrm>
            <a:custGeom>
              <a:avLst/>
              <a:gdLst>
                <a:gd name="T0" fmla="*/ 0 w 1619"/>
                <a:gd name="T1" fmla="*/ 0 h 181"/>
                <a:gd name="T2" fmla="*/ 25 w 1619"/>
                <a:gd name="T3" fmla="*/ 16 h 181"/>
                <a:gd name="T4" fmla="*/ 52 w 1619"/>
                <a:gd name="T5" fmla="*/ 30 h 181"/>
                <a:gd name="T6" fmla="*/ 81 w 1619"/>
                <a:gd name="T7" fmla="*/ 45 h 181"/>
                <a:gd name="T8" fmla="*/ 111 w 1619"/>
                <a:gd name="T9" fmla="*/ 59 h 181"/>
                <a:gd name="T10" fmla="*/ 144 w 1619"/>
                <a:gd name="T11" fmla="*/ 72 h 181"/>
                <a:gd name="T12" fmla="*/ 179 w 1619"/>
                <a:gd name="T13" fmla="*/ 85 h 181"/>
                <a:gd name="T14" fmla="*/ 215 w 1619"/>
                <a:gd name="T15" fmla="*/ 97 h 181"/>
                <a:gd name="T16" fmla="*/ 253 w 1619"/>
                <a:gd name="T17" fmla="*/ 108 h 181"/>
                <a:gd name="T18" fmla="*/ 292 w 1619"/>
                <a:gd name="T19" fmla="*/ 118 h 181"/>
                <a:gd name="T20" fmla="*/ 333 w 1619"/>
                <a:gd name="T21" fmla="*/ 128 h 181"/>
                <a:gd name="T22" fmla="*/ 375 w 1619"/>
                <a:gd name="T23" fmla="*/ 137 h 181"/>
                <a:gd name="T24" fmla="*/ 418 w 1619"/>
                <a:gd name="T25" fmla="*/ 145 h 181"/>
                <a:gd name="T26" fmla="*/ 462 w 1619"/>
                <a:gd name="T27" fmla="*/ 153 h 181"/>
                <a:gd name="T28" fmla="*/ 507 w 1619"/>
                <a:gd name="T29" fmla="*/ 159 h 181"/>
                <a:gd name="T30" fmla="*/ 553 w 1619"/>
                <a:gd name="T31" fmla="*/ 165 h 181"/>
                <a:gd name="T32" fmla="*/ 600 w 1619"/>
                <a:gd name="T33" fmla="*/ 170 h 181"/>
                <a:gd name="T34" fmla="*/ 647 w 1619"/>
                <a:gd name="T35" fmla="*/ 174 h 181"/>
                <a:gd name="T36" fmla="*/ 695 w 1619"/>
                <a:gd name="T37" fmla="*/ 177 h 181"/>
                <a:gd name="T38" fmla="*/ 743 w 1619"/>
                <a:gd name="T39" fmla="*/ 179 h 181"/>
                <a:gd name="T40" fmla="*/ 792 w 1619"/>
                <a:gd name="T41" fmla="*/ 180 h 181"/>
                <a:gd name="T42" fmla="*/ 840 w 1619"/>
                <a:gd name="T43" fmla="*/ 180 h 181"/>
                <a:gd name="T44" fmla="*/ 889 w 1619"/>
                <a:gd name="T45" fmla="*/ 179 h 181"/>
                <a:gd name="T46" fmla="*/ 937 w 1619"/>
                <a:gd name="T47" fmla="*/ 178 h 181"/>
                <a:gd name="T48" fmla="*/ 985 w 1619"/>
                <a:gd name="T49" fmla="*/ 175 h 181"/>
                <a:gd name="T50" fmla="*/ 1033 w 1619"/>
                <a:gd name="T51" fmla="*/ 172 h 181"/>
                <a:gd name="T52" fmla="*/ 1080 w 1619"/>
                <a:gd name="T53" fmla="*/ 167 h 181"/>
                <a:gd name="T54" fmla="*/ 1126 w 1619"/>
                <a:gd name="T55" fmla="*/ 162 h 181"/>
                <a:gd name="T56" fmla="*/ 1172 w 1619"/>
                <a:gd name="T57" fmla="*/ 156 h 181"/>
                <a:gd name="T58" fmla="*/ 1217 w 1619"/>
                <a:gd name="T59" fmla="*/ 149 h 181"/>
                <a:gd name="T60" fmla="*/ 1261 w 1619"/>
                <a:gd name="T61" fmla="*/ 141 h 181"/>
                <a:gd name="T62" fmla="*/ 1303 w 1619"/>
                <a:gd name="T63" fmla="*/ 133 h 181"/>
                <a:gd name="T64" fmla="*/ 1344 w 1619"/>
                <a:gd name="T65" fmla="*/ 123 h 181"/>
                <a:gd name="T66" fmla="*/ 1384 w 1619"/>
                <a:gd name="T67" fmla="*/ 113 h 181"/>
                <a:gd name="T68" fmla="*/ 1423 w 1619"/>
                <a:gd name="T69" fmla="*/ 102 h 181"/>
                <a:gd name="T70" fmla="*/ 1460 w 1619"/>
                <a:gd name="T71" fmla="*/ 91 h 181"/>
                <a:gd name="T72" fmla="*/ 1495 w 1619"/>
                <a:gd name="T73" fmla="*/ 78 h 181"/>
                <a:gd name="T74" fmla="*/ 1529 w 1619"/>
                <a:gd name="T75" fmla="*/ 65 h 181"/>
                <a:gd name="T76" fmla="*/ 1561 w 1619"/>
                <a:gd name="T77" fmla="*/ 52 h 181"/>
                <a:gd name="T78" fmla="*/ 1590 w 1619"/>
                <a:gd name="T79" fmla="*/ 38 h 181"/>
                <a:gd name="T80" fmla="*/ 1618 w 1619"/>
                <a:gd name="T81" fmla="*/ 23 h 1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19"/>
                <a:gd name="T124" fmla="*/ 0 h 181"/>
                <a:gd name="T125" fmla="*/ 1619 w 1619"/>
                <a:gd name="T126" fmla="*/ 181 h 18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19" h="181">
                  <a:moveTo>
                    <a:pt x="0" y="0"/>
                  </a:moveTo>
                  <a:lnTo>
                    <a:pt x="25" y="16"/>
                  </a:lnTo>
                  <a:lnTo>
                    <a:pt x="52" y="30"/>
                  </a:lnTo>
                  <a:lnTo>
                    <a:pt x="81" y="45"/>
                  </a:lnTo>
                  <a:lnTo>
                    <a:pt x="111" y="59"/>
                  </a:lnTo>
                  <a:lnTo>
                    <a:pt x="144" y="72"/>
                  </a:lnTo>
                  <a:lnTo>
                    <a:pt x="179" y="85"/>
                  </a:lnTo>
                  <a:lnTo>
                    <a:pt x="215" y="97"/>
                  </a:lnTo>
                  <a:lnTo>
                    <a:pt x="253" y="108"/>
                  </a:lnTo>
                  <a:lnTo>
                    <a:pt x="292" y="118"/>
                  </a:lnTo>
                  <a:lnTo>
                    <a:pt x="333" y="128"/>
                  </a:lnTo>
                  <a:lnTo>
                    <a:pt x="375" y="137"/>
                  </a:lnTo>
                  <a:lnTo>
                    <a:pt x="418" y="145"/>
                  </a:lnTo>
                  <a:lnTo>
                    <a:pt x="462" y="153"/>
                  </a:lnTo>
                  <a:lnTo>
                    <a:pt x="507" y="159"/>
                  </a:lnTo>
                  <a:lnTo>
                    <a:pt x="553" y="165"/>
                  </a:lnTo>
                  <a:lnTo>
                    <a:pt x="600" y="170"/>
                  </a:lnTo>
                  <a:lnTo>
                    <a:pt x="647" y="174"/>
                  </a:lnTo>
                  <a:lnTo>
                    <a:pt x="695" y="177"/>
                  </a:lnTo>
                  <a:lnTo>
                    <a:pt x="743" y="179"/>
                  </a:lnTo>
                  <a:lnTo>
                    <a:pt x="792" y="180"/>
                  </a:lnTo>
                  <a:lnTo>
                    <a:pt x="840" y="180"/>
                  </a:lnTo>
                  <a:lnTo>
                    <a:pt x="889" y="179"/>
                  </a:lnTo>
                  <a:lnTo>
                    <a:pt x="937" y="178"/>
                  </a:lnTo>
                  <a:lnTo>
                    <a:pt x="985" y="175"/>
                  </a:lnTo>
                  <a:lnTo>
                    <a:pt x="1033" y="172"/>
                  </a:lnTo>
                  <a:lnTo>
                    <a:pt x="1080" y="167"/>
                  </a:lnTo>
                  <a:lnTo>
                    <a:pt x="1126" y="162"/>
                  </a:lnTo>
                  <a:lnTo>
                    <a:pt x="1172" y="156"/>
                  </a:lnTo>
                  <a:lnTo>
                    <a:pt x="1217" y="149"/>
                  </a:lnTo>
                  <a:lnTo>
                    <a:pt x="1261" y="141"/>
                  </a:lnTo>
                  <a:lnTo>
                    <a:pt x="1303" y="133"/>
                  </a:lnTo>
                  <a:lnTo>
                    <a:pt x="1344" y="123"/>
                  </a:lnTo>
                  <a:lnTo>
                    <a:pt x="1384" y="113"/>
                  </a:lnTo>
                  <a:lnTo>
                    <a:pt x="1423" y="102"/>
                  </a:lnTo>
                  <a:lnTo>
                    <a:pt x="1460" y="91"/>
                  </a:lnTo>
                  <a:lnTo>
                    <a:pt x="1495" y="78"/>
                  </a:lnTo>
                  <a:lnTo>
                    <a:pt x="1529" y="65"/>
                  </a:lnTo>
                  <a:lnTo>
                    <a:pt x="1561" y="52"/>
                  </a:lnTo>
                  <a:lnTo>
                    <a:pt x="1590" y="38"/>
                  </a:lnTo>
                  <a:lnTo>
                    <a:pt x="1618" y="23"/>
                  </a:lnTo>
                </a:path>
              </a:pathLst>
            </a:custGeom>
            <a:noFill/>
            <a:ln w="254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8"/>
            <p:cNvSpPr>
              <a:spLocks noChangeShapeType="1"/>
            </p:cNvSpPr>
            <p:nvPr/>
          </p:nvSpPr>
          <p:spPr bwMode="auto">
            <a:xfrm flipH="1" flipV="1">
              <a:off x="1535112" y="1189037"/>
              <a:ext cx="152400" cy="7620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A7CA54-1F05-4C9E-A067-BDADDD670C4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8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201738" y="487363"/>
            <a:ext cx="7918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>
                <a:solidFill>
                  <a:srgbClr val="FFFF66"/>
                </a:solidFill>
                <a:cs typeface="Times New Roman" pitchFamily="18" charset="0"/>
              </a:rPr>
              <a:t>Recent and upcoming total </a:t>
            </a:r>
            <a:r>
              <a:rPr lang="en-GB" dirty="0" smtClean="0">
                <a:solidFill>
                  <a:srgbClr val="FFFF66"/>
                </a:solidFill>
                <a:cs typeface="Times New Roman" pitchFamily="18" charset="0"/>
              </a:rPr>
              <a:t>solar </a:t>
            </a:r>
            <a:r>
              <a:rPr lang="en-GB" dirty="0">
                <a:solidFill>
                  <a:srgbClr val="FFFF66"/>
                </a:solidFill>
                <a:cs typeface="Times New Roman" pitchFamily="18" charset="0"/>
              </a:rPr>
              <a:t>eclipses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A7CA54-1F05-4C9E-A067-BDADDD670C44}" type="slidenum">
              <a:rPr lang="en-US" smtClean="0"/>
              <a:t>29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1" y="994213"/>
            <a:ext cx="9606143" cy="598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89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692150" y="503237"/>
            <a:ext cx="5492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2800" u="sng" dirty="0">
                <a:solidFill>
                  <a:srgbClr val="FFFFFF"/>
                </a:solidFill>
              </a:rPr>
              <a:t>Temperature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1282700" y="1189037"/>
            <a:ext cx="6537325" cy="14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dirty="0">
                <a:solidFill>
                  <a:srgbClr val="FFFFFF"/>
                </a:solidFill>
              </a:rPr>
              <a:t>The Celsius Scale: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GB" dirty="0">
              <a:solidFill>
                <a:srgbClr val="FFFFFF"/>
              </a:solidFill>
              <a:cs typeface="Times New Roman" pitchFamily="18" charset="0"/>
            </a:endParaRPr>
          </a:p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 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0 </a:t>
            </a:r>
            <a:r>
              <a:rPr lang="en-GB" baseline="33000" dirty="0" err="1" smtClean="0">
                <a:solidFill>
                  <a:srgbClr val="FFFFFF"/>
                </a:solidFill>
                <a:cs typeface="Times New Roman" pitchFamily="18" charset="0"/>
              </a:rPr>
              <a:t>o</a:t>
            </a:r>
            <a:r>
              <a:rPr lang="en-GB" dirty="0" err="1" smtClean="0">
                <a:solidFill>
                  <a:srgbClr val="FFFFFF"/>
                </a:solidFill>
                <a:cs typeface="Times New Roman" pitchFamily="18" charset="0"/>
              </a:rPr>
              <a:t>C</a:t>
            </a: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 = freezing point of water</a:t>
            </a:r>
            <a:endParaRPr lang="en-GB" dirty="0">
              <a:solidFill>
                <a:srgbClr val="FFFFFF"/>
              </a:solidFill>
              <a:cs typeface="Times New Roman" pitchFamily="18" charset="0"/>
            </a:endParaRPr>
          </a:p>
          <a:p>
            <a:pPr eaLnBrk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100 </a:t>
            </a:r>
            <a:r>
              <a:rPr lang="en-GB" baseline="33000" dirty="0" err="1" smtClean="0">
                <a:solidFill>
                  <a:srgbClr val="FFFFFF"/>
                </a:solidFill>
                <a:cs typeface="Times New Roman" pitchFamily="18" charset="0"/>
              </a:rPr>
              <a:t>o</a:t>
            </a:r>
            <a:r>
              <a:rPr lang="en-GB" dirty="0" err="1" smtClean="0">
                <a:solidFill>
                  <a:srgbClr val="FFFFFF"/>
                </a:solidFill>
                <a:cs typeface="Times New Roman" pitchFamily="18" charset="0"/>
              </a:rPr>
              <a:t>C</a:t>
            </a: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 = boiling point of water</a:t>
            </a:r>
            <a:endParaRPr lang="en-GB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317625" y="3017837"/>
            <a:ext cx="6008687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dirty="0">
                <a:solidFill>
                  <a:srgbClr val="FFFFFF"/>
                </a:solidFill>
              </a:rPr>
              <a:t>The Kelvin Scale: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dirty="0">
                <a:solidFill>
                  <a:srgbClr val="FFFFFF"/>
                </a:solidFill>
              </a:rPr>
              <a:t>T(K) = 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T(</a:t>
            </a:r>
            <a:r>
              <a:rPr lang="en-GB" baseline="33000" dirty="0" err="1">
                <a:solidFill>
                  <a:srgbClr val="FFFFFF"/>
                </a:solidFill>
                <a:cs typeface="Times New Roman" pitchFamily="18" charset="0"/>
              </a:rPr>
              <a:t>o</a:t>
            </a:r>
            <a:r>
              <a:rPr lang="en-GB" dirty="0" err="1">
                <a:solidFill>
                  <a:srgbClr val="FFFFFF"/>
                </a:solidFill>
                <a:cs typeface="Times New Roman" pitchFamily="18" charset="0"/>
              </a:rPr>
              <a:t>C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) + 273 </a:t>
            </a:r>
            <a:r>
              <a:rPr lang="en-GB" baseline="33000" dirty="0" err="1">
                <a:solidFill>
                  <a:srgbClr val="FFFFFF"/>
                </a:solidFill>
                <a:cs typeface="Times New Roman" pitchFamily="18" charset="0"/>
              </a:rPr>
              <a:t>o</a:t>
            </a:r>
            <a:r>
              <a:rPr lang="en-GB" dirty="0" err="1">
                <a:solidFill>
                  <a:srgbClr val="FFFFFF"/>
                </a:solidFill>
                <a:cs typeface="Times New Roman" pitchFamily="18" charset="0"/>
              </a:rPr>
              <a:t>C</a:t>
            </a:r>
            <a:endParaRPr lang="en-GB" dirty="0">
              <a:solidFill>
                <a:srgbClr val="FFFFFF"/>
              </a:solidFill>
              <a:cs typeface="Times New Roman" pitchFamily="18" charset="0"/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 dirty="0">
              <a:solidFill>
                <a:srgbClr val="FFFFFF"/>
              </a:solidFill>
              <a:cs typeface="Times New Roman" pitchFamily="18" charset="0"/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        "Absolute zero"    0 K =  - 273 </a:t>
            </a:r>
            <a:r>
              <a:rPr lang="en-GB" baseline="33000" dirty="0" err="1">
                <a:solidFill>
                  <a:srgbClr val="FFFFFF"/>
                </a:solidFill>
                <a:cs typeface="Times New Roman" pitchFamily="18" charset="0"/>
              </a:rPr>
              <a:t>o</a:t>
            </a:r>
            <a:r>
              <a:rPr lang="en-GB" dirty="0" err="1">
                <a:solidFill>
                  <a:srgbClr val="FFFFFF"/>
                </a:solidFill>
                <a:cs typeface="Times New Roman" pitchFamily="18" charset="0"/>
              </a:rPr>
              <a:t>C</a:t>
            </a:r>
            <a:endParaRPr lang="en-GB" dirty="0">
              <a:solidFill>
                <a:srgbClr val="FFFFFF"/>
              </a:solidFill>
              <a:cs typeface="Times New Roman" pitchFamily="18" charset="0"/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1154112" y="2789237"/>
            <a:ext cx="4976813" cy="1587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5" descr="random_motion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92913" y="4465638"/>
            <a:ext cx="28575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57586A-1B38-4071-9E0D-C2771BC3C4FA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54112" y="5303837"/>
            <a:ext cx="56388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temperature?</a:t>
            </a:r>
          </a:p>
          <a:p>
            <a:endParaRPr lang="en-US" dirty="0" smtClean="0"/>
          </a:p>
          <a:p>
            <a:r>
              <a:rPr lang="en-US" dirty="0" smtClean="0"/>
              <a:t>Temperature of the air in this room is a measure of the </a:t>
            </a:r>
            <a:r>
              <a:rPr lang="en-US" u="sng" dirty="0" smtClean="0"/>
              <a:t>energy</a:t>
            </a:r>
            <a:r>
              <a:rPr lang="en-US" dirty="0" smtClean="0"/>
              <a:t> in the random motions of the molecules.</a:t>
            </a:r>
            <a:endParaRPr lang="en-US" dirty="0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1206499" y="5073650"/>
            <a:ext cx="4976813" cy="1587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 animBg="1"/>
      <p:bldP spid="3" grpId="0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693738" y="519113"/>
            <a:ext cx="8807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>
                <a:solidFill>
                  <a:srgbClr val="FFFF66"/>
                </a:solidFill>
                <a:cs typeface="Times New Roman" pitchFamily="18" charset="0"/>
              </a:rPr>
              <a:t>Eratosthenes Determines the Size of the Earth in about 200 B.C.</a:t>
            </a:r>
          </a:p>
        </p:txBody>
      </p:sp>
      <p:sp>
        <p:nvSpPr>
          <p:cNvPr id="21507" name="Oval 2"/>
          <p:cNvSpPr>
            <a:spLocks noChangeArrowheads="1"/>
          </p:cNvSpPr>
          <p:nvPr/>
        </p:nvSpPr>
        <p:spPr bwMode="auto">
          <a:xfrm>
            <a:off x="3590925" y="3348038"/>
            <a:ext cx="2700338" cy="2700337"/>
          </a:xfrm>
          <a:prstGeom prst="ellipse">
            <a:avLst/>
          </a:prstGeom>
          <a:noFill/>
          <a:ln w="2540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Line 3"/>
          <p:cNvSpPr>
            <a:spLocks noChangeShapeType="1"/>
          </p:cNvSpPr>
          <p:nvPr/>
        </p:nvSpPr>
        <p:spPr bwMode="auto">
          <a:xfrm flipV="1">
            <a:off x="4999038" y="2012950"/>
            <a:ext cx="0" cy="2695575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9" name="Line 4"/>
          <p:cNvSpPr>
            <a:spLocks noChangeShapeType="1"/>
          </p:cNvSpPr>
          <p:nvPr/>
        </p:nvSpPr>
        <p:spPr bwMode="auto">
          <a:xfrm flipV="1">
            <a:off x="5022850" y="2055813"/>
            <a:ext cx="1073150" cy="2652712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Oval 5"/>
          <p:cNvSpPr>
            <a:spLocks noChangeArrowheads="1"/>
          </p:cNvSpPr>
          <p:nvPr/>
        </p:nvSpPr>
        <p:spPr bwMode="auto">
          <a:xfrm rot="10800000">
            <a:off x="4941888" y="3292475"/>
            <a:ext cx="125412" cy="12065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Oval 6"/>
          <p:cNvSpPr>
            <a:spLocks noChangeArrowheads="1"/>
          </p:cNvSpPr>
          <p:nvPr/>
        </p:nvSpPr>
        <p:spPr bwMode="auto">
          <a:xfrm rot="10800000">
            <a:off x="5449888" y="3422650"/>
            <a:ext cx="125412" cy="120650"/>
          </a:xfrm>
          <a:prstGeom prst="ellipse">
            <a:avLst/>
          </a:prstGeom>
          <a:solidFill>
            <a:srgbClr val="00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5218113" y="2001838"/>
            <a:ext cx="0" cy="1060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>
            <a:off x="4292600" y="2038350"/>
            <a:ext cx="0" cy="10620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>
            <a:off x="6243638" y="2038350"/>
            <a:ext cx="0" cy="10620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Text Box 10"/>
          <p:cNvSpPr txBox="1">
            <a:spLocks noChangeArrowheads="1"/>
          </p:cNvSpPr>
          <p:nvPr/>
        </p:nvSpPr>
        <p:spPr bwMode="auto">
          <a:xfrm>
            <a:off x="4225925" y="3138488"/>
            <a:ext cx="6794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buClr>
                <a:srgbClr val="000000"/>
              </a:buClr>
              <a:buSzPct val="77000"/>
              <a:buFont typeface="StarBats" charset="2"/>
              <a:buNone/>
            </a:pPr>
            <a:r>
              <a:rPr lang="en-GB" sz="1600" dirty="0" err="1">
                <a:solidFill>
                  <a:srgbClr val="FFFFFF"/>
                </a:solidFill>
                <a:cs typeface="Times New Roman" pitchFamily="18" charset="0"/>
              </a:rPr>
              <a:t>Syene</a:t>
            </a:r>
            <a:endParaRPr lang="en-GB" sz="1600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21516" name="Text Box 11"/>
          <p:cNvSpPr txBox="1">
            <a:spLocks noChangeArrowheads="1"/>
          </p:cNvSpPr>
          <p:nvPr/>
        </p:nvSpPr>
        <p:spPr bwMode="auto">
          <a:xfrm>
            <a:off x="5692775" y="3279775"/>
            <a:ext cx="10604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77000"/>
              <a:buFont typeface="StarBats" charset="2"/>
              <a:buNone/>
              <a:tabLst>
                <a:tab pos="723900" algn="l"/>
              </a:tabLst>
            </a:pPr>
            <a:r>
              <a:rPr lang="en-GB" sz="1600" dirty="0">
                <a:solidFill>
                  <a:srgbClr val="FFFFFF"/>
                </a:solidFill>
                <a:cs typeface="Times New Roman" pitchFamily="18" charset="0"/>
              </a:rPr>
              <a:t>Alexandria</a:t>
            </a:r>
          </a:p>
        </p:txBody>
      </p:sp>
      <p:sp>
        <p:nvSpPr>
          <p:cNvPr id="21517" name="Text Box 12"/>
          <p:cNvSpPr txBox="1">
            <a:spLocks noChangeArrowheads="1"/>
          </p:cNvSpPr>
          <p:nvPr/>
        </p:nvSpPr>
        <p:spPr bwMode="auto">
          <a:xfrm>
            <a:off x="4087813" y="1460500"/>
            <a:ext cx="22272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000000"/>
              </a:buClr>
              <a:buSzPct val="54000"/>
              <a:buFont typeface="StarBats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000">
                <a:solidFill>
                  <a:srgbClr val="FF0000"/>
                </a:solidFill>
                <a:cs typeface="Times New Roman" pitchFamily="18" charset="0"/>
              </a:rPr>
              <a:t>Sun's rays</a:t>
            </a:r>
          </a:p>
        </p:txBody>
      </p:sp>
      <p:sp>
        <p:nvSpPr>
          <p:cNvPr id="21518" name="Line 13"/>
          <p:cNvSpPr>
            <a:spLocks noChangeShapeType="1"/>
          </p:cNvSpPr>
          <p:nvPr/>
        </p:nvSpPr>
        <p:spPr bwMode="auto">
          <a:xfrm>
            <a:off x="323850" y="3960813"/>
            <a:ext cx="2227263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4" name="Line 19"/>
          <p:cNvSpPr>
            <a:spLocks noChangeShapeType="1"/>
          </p:cNvSpPr>
          <p:nvPr/>
        </p:nvSpPr>
        <p:spPr bwMode="auto">
          <a:xfrm flipH="1">
            <a:off x="1346200" y="2554288"/>
            <a:ext cx="4763" cy="723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525" name="Line 20"/>
          <p:cNvSpPr>
            <a:spLocks noChangeShapeType="1"/>
          </p:cNvSpPr>
          <p:nvPr/>
        </p:nvSpPr>
        <p:spPr bwMode="auto">
          <a:xfrm flipH="1">
            <a:off x="2038350" y="2500313"/>
            <a:ext cx="4763" cy="787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526" name="Line 21"/>
          <p:cNvSpPr>
            <a:spLocks noChangeShapeType="1"/>
          </p:cNvSpPr>
          <p:nvPr/>
        </p:nvSpPr>
        <p:spPr bwMode="auto">
          <a:xfrm>
            <a:off x="7173912" y="4556125"/>
            <a:ext cx="1282699" cy="534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2" name="Line 27"/>
          <p:cNvSpPr>
            <a:spLocks noChangeShapeType="1"/>
          </p:cNvSpPr>
          <p:nvPr/>
        </p:nvSpPr>
        <p:spPr bwMode="auto">
          <a:xfrm>
            <a:off x="9493908" y="2941637"/>
            <a:ext cx="4762" cy="7604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533" name="Line 28"/>
          <p:cNvSpPr>
            <a:spLocks noChangeShapeType="1"/>
          </p:cNvSpPr>
          <p:nvPr/>
        </p:nvSpPr>
        <p:spPr bwMode="auto">
          <a:xfrm>
            <a:off x="8714776" y="2954337"/>
            <a:ext cx="4762" cy="7493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534" name="Line 29"/>
          <p:cNvSpPr>
            <a:spLocks noChangeShapeType="1"/>
          </p:cNvSpPr>
          <p:nvPr/>
        </p:nvSpPr>
        <p:spPr bwMode="auto">
          <a:xfrm>
            <a:off x="9188090" y="3703637"/>
            <a:ext cx="47985" cy="1663701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7" name="Text Box 32"/>
          <p:cNvSpPr txBox="1">
            <a:spLocks noChangeArrowheads="1"/>
          </p:cNvSpPr>
          <p:nvPr/>
        </p:nvSpPr>
        <p:spPr bwMode="auto">
          <a:xfrm>
            <a:off x="8830260" y="4575722"/>
            <a:ext cx="62965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buClr>
                <a:srgbClr val="000000"/>
              </a:buClr>
              <a:buSzPct val="60000"/>
              <a:buFont typeface="StarBats" charset="2"/>
              <a:buNone/>
              <a:tabLst>
                <a:tab pos="723900" algn="l"/>
              </a:tabLst>
            </a:pPr>
            <a:r>
              <a:rPr lang="en-GB" sz="1800" dirty="0">
                <a:solidFill>
                  <a:srgbClr val="FFFFFF"/>
                </a:solidFill>
                <a:cs typeface="Times New Roman" pitchFamily="18" charset="0"/>
              </a:rPr>
              <a:t>7.2</a:t>
            </a:r>
            <a:r>
              <a:rPr lang="en-GB" sz="1800" baseline="33000" dirty="0">
                <a:solidFill>
                  <a:srgbClr val="FFFFFF"/>
                </a:solidFill>
                <a:cs typeface="Times New Roman" pitchFamily="18" charset="0"/>
              </a:rPr>
              <a:t>o</a:t>
            </a:r>
            <a:r>
              <a:rPr lang="en-GB" sz="1800" dirty="0">
                <a:solidFill>
                  <a:srgbClr val="FFFFFF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21538" name="Line 33"/>
          <p:cNvSpPr>
            <a:spLocks noChangeShapeType="1"/>
          </p:cNvSpPr>
          <p:nvPr/>
        </p:nvSpPr>
        <p:spPr bwMode="auto">
          <a:xfrm flipH="1" flipV="1">
            <a:off x="5218113" y="4340225"/>
            <a:ext cx="277812" cy="762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539" name="Line 34"/>
          <p:cNvSpPr>
            <a:spLocks noChangeShapeType="1"/>
          </p:cNvSpPr>
          <p:nvPr/>
        </p:nvSpPr>
        <p:spPr bwMode="auto">
          <a:xfrm>
            <a:off x="4687888" y="4344988"/>
            <a:ext cx="32385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540" name="Text Box 35"/>
          <p:cNvSpPr txBox="1">
            <a:spLocks noChangeArrowheads="1"/>
          </p:cNvSpPr>
          <p:nvPr/>
        </p:nvSpPr>
        <p:spPr bwMode="auto">
          <a:xfrm>
            <a:off x="2851150" y="5627688"/>
            <a:ext cx="1003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buClr>
                <a:srgbClr val="000000"/>
              </a:buClr>
              <a:buSzPct val="60000"/>
              <a:buFont typeface="StarBats" charset="2"/>
              <a:buNone/>
              <a:tabLst>
                <a:tab pos="723900" algn="l"/>
              </a:tabLst>
            </a:pPr>
            <a:r>
              <a:rPr lang="en-GB" sz="1800">
                <a:solidFill>
                  <a:srgbClr val="FFFFFF"/>
                </a:solidFill>
                <a:cs typeface="Times New Roman" pitchFamily="18" charset="0"/>
              </a:rPr>
              <a:t>S</a:t>
            </a:r>
          </a:p>
        </p:txBody>
      </p:sp>
      <p:sp>
        <p:nvSpPr>
          <p:cNvPr id="21541" name="Text Box 36"/>
          <p:cNvSpPr txBox="1">
            <a:spLocks noChangeArrowheads="1"/>
          </p:cNvSpPr>
          <p:nvPr/>
        </p:nvSpPr>
        <p:spPr bwMode="auto">
          <a:xfrm>
            <a:off x="6061075" y="3648075"/>
            <a:ext cx="1003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60000"/>
              <a:buFont typeface="StarBats" charset="2"/>
              <a:buNone/>
              <a:tabLst>
                <a:tab pos="723900" algn="l"/>
              </a:tabLst>
            </a:pPr>
            <a:r>
              <a:rPr lang="en-GB" sz="1800">
                <a:solidFill>
                  <a:srgbClr val="FFFFFF"/>
                </a:solidFill>
                <a:cs typeface="Times New Roman" pitchFamily="18" charset="0"/>
              </a:rPr>
              <a:t>N</a:t>
            </a:r>
          </a:p>
        </p:txBody>
      </p:sp>
      <p:sp>
        <p:nvSpPr>
          <p:cNvPr id="21542" name="Text Box 37"/>
          <p:cNvSpPr txBox="1">
            <a:spLocks noChangeArrowheads="1"/>
          </p:cNvSpPr>
          <p:nvPr/>
        </p:nvSpPr>
        <p:spPr bwMode="auto">
          <a:xfrm>
            <a:off x="4537075" y="6418263"/>
            <a:ext cx="1003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000000"/>
              </a:buClr>
              <a:buSzPct val="60000"/>
              <a:buFont typeface="StarBats" charset="2"/>
              <a:buNone/>
              <a:tabLst>
                <a:tab pos="723900" algn="l"/>
              </a:tabLst>
            </a:pPr>
            <a:r>
              <a:rPr lang="en-GB" sz="1800">
                <a:solidFill>
                  <a:srgbClr val="FFFFFF"/>
                </a:solidFill>
                <a:cs typeface="Times New Roman" pitchFamily="18" charset="0"/>
              </a:rPr>
              <a:t>Earth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/>
          <a:lstStyle/>
          <a:p>
            <a:fld id="{DFA7CA54-1F05-4C9E-A067-BDADDD670C44}" type="slidenum">
              <a:rPr lang="en-US" smtClean="0"/>
              <a:t>30</a:t>
            </a:fld>
            <a:endParaRPr lang="en-US"/>
          </a:p>
        </p:txBody>
      </p:sp>
      <p:sp>
        <p:nvSpPr>
          <p:cNvPr id="3" name="AutoShape 2" descr="data:image/jpeg;base64,/9j/4AAQSkZJRgABAQAAAQABAAD/2wCEAAkGBxQREhUSERQUFBAXFhQXFxUUFRUWGBUTFxYXGBgXFxYaHSggGBwnGxQVIjEhJSkrLi4wFyAzODMsNygtLisBCgoKDg0OGxAQGiwlHyYsLCwsLCwsLCwsLCwsLCwsLCwsLCwsLCwsLCwsLCwsLCwsLCwsLCwsLCwsLCwsLCwsLP/AABEIAQwAvAMBIgACEQEDEQH/xAAbAAEAAgMBAQAAAAAAAAAAAAAABAUBAwYCB//EADsQAAEDAgMFBwMCAwgDAAAAAAEAAhEDIQQSMQVBUWGRIjJxgaHB8BOx0QbhUnKCFCNCYpKisvEVM4P/xAAZAQEAAwEBAAAAAAAAAAAAAAAAAgMEAQX/xAAgEQEBAAIDAQEBAQEBAAAAAAAAAQIRAyExEkFRYRME/9oADAMBAAIRAxEAPwDQiItzAIiICIiAiIgIiICIiAiIgIiICIiAiIgIiICIiAiIgIiICIiAiIgIiICLYyiSthwp59Fw0jotlSg5ondxC1SujKLCygIiICIiAiIgIiICIiAiIgIiICIstbKDLGE6Are/AuETqdALnorDB1GUwY1AlzjePDnyHBWGEwjqnbqS1puGSQSNxeZmeW5UZ8vyvw4fpWUMPk0ifO/hllT30CQIYf8Aj9xf7qyZRa0Q0QFlyzXmtaZw4xTV9l5t8eZ05xErQ7YgAs4zzH4V4VhyTly/peLH+OdqbLcNIKgV6ZZ3mkc9R6LqnqPWZKux5b+qsuKfjmc3y63OokX3KydRgy0wfT9vskNcDJh28GB9vvdXTPai8elSi212AGWmQb8x4jctJU1bKIi6CIiAiIgIiICIiAssaSbLCm7NpguzHut7R5n9gD6KOV1Nu4zd0sNnYIGoKerWdupwLz3WeknyGgXRVCoOxQfpueRDnuc4jo0D/S1ql1DZedyZbyenx46xeJXgvHFZDvhXh3MdLqLtCVrcVh+XcY8/YrWQ7cQfEe4/CnIjWXlaXLDqpHeafEXH59F5c8EWMqyRXWiqVGJ8iNPx4LZWcq51QkwLi9pAmOJ3BWxVUjFZSybAg/fWFBIVq7DEMAdpE6bvD5ruVXUbBj5G6++yuxqjOMIiwpoMoiICIiAiIgIiIMK42bhiRA7ziAzhlbAc4jeJMDj4GVW4cCZOgvHFW+zscBWeHGBk7PA5SDHR5VPLbpdwybX1alkADTazRw0m60Gu4WIzc2/gqsq7XneCR3YJkQbSOo8Dvhef/Lsd2mmCZDmHUHiOPiFl+Ntf0uGuBCwWcCR85qJg8SHttaC4RwjLA5albK9fK0lQuOqn9bj1Uaf4uoCjmjyafKFuc66wZ8/bipRGorwR/F5GfQ/ha3Hr4QVue7qo9VytkV1Ax1SBqtGCZm85HkBMfbqvOOePmim7Ho2BPHX580VsVVa1f/XB3eoNvOxHRcxiDD8u6DHKDp5Zh1XVV6YFMjkPIfJXO7UoRVncbjoGn2+Bdw9RznSOiIrlAiIgIiICIiAiIgSvdYSz6mYAjhbUAeZ0nxW7A4P6hPAepOg+/RWFLBZqpYe5TaSBaM05R4nvHoqeXKTpfxY2uew7zvseYOnOynYDDOqte5jauZkSQ0b5tEkk2HPRTKeG7d7dk5fEyHeNosV7G2K1EfTpRbQNgieQIJHhKo3WnWlFh9sljiDY2J4HdI8hpyAVpX2tnYQZAI1E2Wo7IfiHF1eMzj3WgDjJMefpdXGNptoUzAgAWjoPZctJKrKG26Z773NcLdkE30vx9/JWLNs0z2gSZi54CRAaOZPy65ClQD3GRlmbtjjY3MBWGA2VUqtP06R7MnMZB10k2JPDkpaR2u6OLGktzXysJIPjYHdNvgj4vSXW4WIk3sAdfExoqWq0zkqNhw3EQQeInRSsHiCQQQ4EWlsGeZ39FKI1rqO7Uae34XQ7MbDNOJPlZUVQDPmi0jSf+yVZ0q4awCZO+N7o0+eKmrvq2xFSabtJM+BsfwqLbMxS3Xd5gA+5UyltBtTsgjK0anQngOOvnJUXbJksPIgC9tDPsu4+uZeK9ZWEVyhlERAREQEREBEQoLHY1TtgDmfOFaF+Ss46ioCRHHMSLeDvRV+yMAcwc4gN5GXHkB7q4oUMzi8xMkdIGniD0Cy81m2vglaBRzaiy9GmGAmFOc1VeOc5zvpsAkNLiXGGtYLST1VEu2mzSTsenmLnnc7KPuT6joq/9Wu7OUayFfbNw30qLWnvXcTESSdY8I6LmcZVa7EEOIIPOY5cNQmPeW3MuorsFRggxumNPFX2H2jUptIpER5erSRB8Oi2twIBdwgQo1Kr9N0HSVd6r1pHNOtiXA1soa2YIaAd+/U9YWvE0mNlre97roCZEjRcziu87x9gmN25lNI7Wie1u+687QbORlhEucQNLjXlc+issFhA8zo6994+SLqB+oKIa6Boe8LzbdO8X9Ap7Va7Z2fRbTcCwzSiZO68EHn+Qt+06mbIeMu9h6ELTQpf3bQSdHExaZLRflb0XraFSXNA0DB6/wDSlh6jn1EcLKIrlAiIgIiICIiAiIEHUbFodlpgSQSBrYQMzhwmbDhrCm4LuWvd/XMdOSj7Jd2IbeZM8Giwt6Acjvhaa7aweadECahHaPdZoC7nYecanfhzlyrdx2YvG19ril2afaq+jeE8+Sp8HialJxq1Q4tfkD5EOyteHAhvCA4QurobGp0G5iZcA4lzteZ5SqbadRlWMnZc0DvEDMIMeoNvymOM8dyzvroMRjWRIe0giQQZtxXNVm4ZwLWvYXXMkic3GfNU76BFhOUnRpMaExHgrHB7DDhdoAA0trY9bLs4tfrl5d/iy2RjvqtyuPbABv8A4m8fys4/DTuVdiMO6k4ObNrggaX38RHzhb0MQKjAbTvHP913Wq7L9RFp4rKL9FWYohzjH+Ldvtv+y2bTOVzgNIUPNDiSSRmbfgBld+eisknqu2+LXAVMsbxDY53/AGChfqPDfUeN0GZ4ggEqRhDDBPADoJ9lnadYMqidBTOv8wjxPJd0jtDdDQSbNIgA6kNIgRzM9VDEkkky4mT9h6BZc4ky7U+nz2RW4zSnPLYiLCkgyiIgIiICIiAiIguthY4Mlt5MAfyyCQOq7amwd75AXz3Yl67RIEAm/EQPSZ8l3+cZWnksnLNZNXFd4uc/WGKOTI3V5Pk1up+yo9i4NtWpkquJkEgAxpAifNdNjiwHtHyGuovOo3qpfgGuJLQAdxu0jmCPnVcnifW+2mp+n3h8tdkpTYElxHG2kLzTx76MBwzU5AzcLiZ9Tu0WKZfPbzvG6TI0m4GvU+al1HlzYyDJAmdwtu3xbr5pPqeu5fF8TARVbI0j2/dU9Rxp1CLwQCPn9RUr9PVC0PY7SXRebQ3fvsRda9txnpx3j2eV9PWCpoK5s1HX0uT4AEfcqU3DjtA8PSPwtlPDin2RrF/DQfdejo7nI/2gKUiNZaMoE7vcBVW0XTWM6hoaPLX7jqp+Oq5ZG+3h8gKrrdp2c9778lPGfqvO9aERFYqYWURAREQEREBERAREQeqNQte1w8D4OifZdBV2o5wpgZgHyQGEA5yGQyTulxPkudW7ZtQtqAOMtmWf5XyDHgYjzhU8uO5tdxZaunRY+v8ASApj+8qvPaGuYwJaLaAfvC84J8gg6AhoMEEnW87766StzGyw/TgOee08m4BEnd6LQ0BplghmcNAuS4k9p0zuDvQ8Flwv41ZxN+gBAFrfeZ9Y6LTXbYk6SR4fPzxUmu77KBiqhh3K/KeavimorT2+zIa0GZFi514HGBHVeajpIJ+E/sPRe8RVy051cdAPCSVAfiQDE2bAJ1lx+FSiKeTJPp7+pCh7RrZQ1gIzG5/yge+iju2nJlnAgOPM3PoOqjEzc3O8qcx2jllpknW5PisIimpERF0EREBERAREQEREBERAWCFlEF/smoXNDibkGTxe2xPnllav7blqtbUsQ23DNpb5vXrYbf7l5OmYx0Ex5+6ocTmqGdQDuMQwHUEeV/BZJJMr/jZllfmf66DaGPAFjJnTf81VU7aki0uJM20mZF+A48l4+ixnaiLGZJPjMnXULFFxIGUXcbwN8aDkB+bC6f8AT+Rz4/rRlrVIBMWuDubY36DyCi/2Zzu8Y4jjIvv3/aF0uHwWRhzXcfOPPeeapGGQDyCnxX6vavl6nQxkL0iLQoFhZWEGUREBERAREQEREBERAREQFhxgLK24ENNWmHd3OJ4TByz/AFZVHK6m3cZu6XtZn0cMAe8GEkD+Igkx5k+ii7N2dlZL7OMAgEdkR2bjdBPVS9sVZy/wlzbjxn7D7L19YRLSC0zvsOXLj8CwW3Wm+ybVdbCMzZTmygCQ0i/CSbDS54ADepdCkW9rKI4NIsPPrHWVlmCcZLoYCWmTdzmgdkEDS5J8m8Ftqyz/ABAskDSCJte8Ec0iNatq18rOZsPE71QgRZb8bXLnkHQBsDhPvEHzWlbOLHWLLy3d0IiwrVYiIgyiIgIiICIiAiIgIiICIiAlIDO3NMEwIJEO1BkeB6osEKOU3NO43V26jDYdrWzeSL5i4wJnQ6KuxNcSR9NrrC8i7SSAbjkqyti3/TLS6WjjMkAaEz86q9GGDnXnsspDzh0/Oax5Y3D1sx5Jl4hCe9TJaZggmf8AVOoTFYn6lGdCXhpHMH1G9Sq2z2m+/mAdx4jmoDhNP/6z6D8rm9uomI77/wCb7AN9l4WXau/md/yKwtuPkYsvaLCyik4IiICIiAiIgIiICIiAiIgIiwgyiIg8Vh2T4H7Lq8F2g9/F3oBHsuXXTfp+pmpcxY+Ie/2g+ay/+nyVo4PbGx6o6tUNYJ31AY1OjdwXQVWLnMay0xewn+oKrDVq3LqVELpJPFERboxCIi6CIiAiIgIiICIiAiIgIiICIiAiIg81HgCToorNsvpumlI1sSIJ/lEzopiwGgaBQyx+ukscpFjhtvvc0fUpjNGocW/7SDHVVr9ste11P6Zad1xGZpkA+JC9KHicHJzNN94OhVd4pO8Ytx5d9ZJiLRh3HuuBnr6rerpdqbNUREXXBERAREQEREBERAREQEREBERAREQEREBERAREQEREBERAREQEREBERAREQEREBERAREQEREBERAREQEREBERAREQEREBERB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3500" y="-1798638"/>
            <a:ext cx="2638425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312" y="2374245"/>
            <a:ext cx="1128613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t="46477" r="2280" b="46323"/>
          <a:stretch/>
        </p:blipFill>
        <p:spPr bwMode="auto">
          <a:xfrm rot="5400000">
            <a:off x="915370" y="3134391"/>
            <a:ext cx="1504738" cy="11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t="46477" r="2280" b="46323"/>
          <a:stretch/>
        </p:blipFill>
        <p:spPr bwMode="auto">
          <a:xfrm rot="7050169">
            <a:off x="8005984" y="4360177"/>
            <a:ext cx="1550963" cy="11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c 3"/>
          <p:cNvSpPr/>
          <p:nvPr/>
        </p:nvSpPr>
        <p:spPr bwMode="auto">
          <a:xfrm rot="9279195">
            <a:off x="8833479" y="3932527"/>
            <a:ext cx="507730" cy="668737"/>
          </a:xfrm>
          <a:prstGeom prst="arc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4512" flipH="1">
            <a:off x="7143204" y="3103190"/>
            <a:ext cx="1137889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Line 21"/>
          <p:cNvSpPr>
            <a:spLocks noChangeShapeType="1"/>
          </p:cNvSpPr>
          <p:nvPr/>
        </p:nvSpPr>
        <p:spPr bwMode="auto">
          <a:xfrm>
            <a:off x="8393112" y="5075236"/>
            <a:ext cx="822960" cy="36576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4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544513" y="682625"/>
            <a:ext cx="87963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He knows the distance between the two cities is 5000 "stadia".</a:t>
            </a:r>
          </a:p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>
              <a:solidFill>
                <a:srgbClr val="FFFFFF"/>
              </a:solidFill>
              <a:cs typeface="Times New Roman" pitchFamily="18" charset="0"/>
            </a:endParaRPr>
          </a:p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From geometry then,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1951038" y="2359025"/>
            <a:ext cx="692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buFont typeface="StarBats" charset="2"/>
              <a:buNone/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7.2</a:t>
            </a:r>
            <a:r>
              <a:rPr lang="en-GB" baseline="33000">
                <a:solidFill>
                  <a:srgbClr val="FFFFFF"/>
                </a:solidFill>
                <a:cs typeface="Times New Roman" pitchFamily="18" charset="0"/>
              </a:rPr>
              <a:t>o</a:t>
            </a:r>
            <a:r>
              <a:rPr lang="en-GB">
                <a:cs typeface="Times New Roman" pitchFamily="18" charset="0"/>
              </a:rPr>
              <a:t> </a:t>
            </a:r>
          </a:p>
        </p:txBody>
      </p:sp>
      <p:sp>
        <p:nvSpPr>
          <p:cNvPr id="22532" name="Line 3"/>
          <p:cNvSpPr>
            <a:spLocks noChangeShapeType="1"/>
          </p:cNvSpPr>
          <p:nvPr/>
        </p:nvSpPr>
        <p:spPr bwMode="auto">
          <a:xfrm>
            <a:off x="1801813" y="2770188"/>
            <a:ext cx="727075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1917700" y="2825750"/>
            <a:ext cx="692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buFont typeface="StarBats" charset="2"/>
              <a:buNone/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360</a:t>
            </a:r>
            <a:r>
              <a:rPr lang="en-GB" baseline="33000">
                <a:solidFill>
                  <a:srgbClr val="FFFFFF"/>
                </a:solidFill>
                <a:cs typeface="Times New Roman" pitchFamily="18" charset="0"/>
              </a:rPr>
              <a:t>o</a:t>
            </a: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 </a:t>
            </a:r>
            <a:r>
              <a:rPr lang="en-GB">
                <a:cs typeface="Times New Roman" pitchFamily="18" charset="0"/>
              </a:rPr>
              <a:t> </a:t>
            </a: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3255963" y="2868613"/>
            <a:ext cx="2803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Earth's circumference </a:t>
            </a:r>
          </a:p>
        </p:txBody>
      </p:sp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3279775" y="2370138"/>
            <a:ext cx="2052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5000 stadia </a:t>
            </a:r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>
            <a:off x="3267075" y="2792413"/>
            <a:ext cx="1963738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2620963" y="2543175"/>
            <a:ext cx="576262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buFont typeface="StarBats" charset="2"/>
              <a:buNone/>
            </a:pPr>
            <a:r>
              <a:rPr lang="en-GB">
                <a:solidFill>
                  <a:srgbClr val="FFFFFF"/>
                </a:solidFill>
                <a:latin typeface="Times" pitchFamily="16" charset="0"/>
              </a:rPr>
              <a:t>  =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201738" y="3648075"/>
            <a:ext cx="81724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=&gt; circumference is 250,000 stadia, or 40,000 km.</a:t>
            </a:r>
          </a:p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>
              <a:solidFill>
                <a:srgbClr val="FFFFFF"/>
              </a:solidFill>
              <a:cs typeface="Times New Roman" pitchFamily="18" charset="0"/>
            </a:endParaRPr>
          </a:p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So radius is: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2066925" y="4989513"/>
            <a:ext cx="3416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40,000 km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2482850" y="5454650"/>
            <a:ext cx="5064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buFont typeface="StarBats" charset="2"/>
              <a:buNone/>
            </a:pP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2</a:t>
            </a:r>
            <a:r>
              <a:rPr lang="en-GB" dirty="0" smtClean="0">
                <a:solidFill>
                  <a:srgbClr val="FFFFFF"/>
                </a:solidFill>
                <a:cs typeface="Times New Roman" pitchFamily="18" charset="0"/>
                <a:sym typeface="Symbol"/>
              </a:rPr>
              <a:t></a:t>
            </a:r>
            <a:endParaRPr lang="en-GB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2020888" y="5422900"/>
            <a:ext cx="1362075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3544888" y="5216525"/>
            <a:ext cx="576262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buFont typeface="StarBats" charset="2"/>
              <a:buNone/>
            </a:pPr>
            <a:r>
              <a:rPr lang="en-GB">
                <a:solidFill>
                  <a:srgbClr val="FFFFFF"/>
                </a:solidFill>
                <a:latin typeface="Times" pitchFamily="16" charset="0"/>
              </a:rPr>
              <a:t>  =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4284663" y="5162550"/>
            <a:ext cx="1684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  6366 km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1281113" y="6213475"/>
            <a:ext cx="5032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(very close to modern value, 6378 km!)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A7CA54-1F05-4C9E-A067-BDADDD670C4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/>
      <p:bldP spid="25610" grpId="0"/>
      <p:bldP spid="25611" grpId="0"/>
      <p:bldP spid="25612" grpId="0" animBg="1"/>
      <p:bldP spid="25613" grpId="0"/>
      <p:bldP spid="25614" grpId="0"/>
      <p:bldP spid="256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627062" y="460831"/>
            <a:ext cx="64357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2800" u="sng" dirty="0" smtClean="0">
                <a:solidFill>
                  <a:srgbClr val="FFFFFF"/>
                </a:solidFill>
              </a:rPr>
              <a:t>Angles</a:t>
            </a:r>
            <a:endParaRPr lang="en-GB" sz="2800" u="sng" dirty="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57325" y="731837"/>
            <a:ext cx="3430587" cy="3430587"/>
            <a:chOff x="3209925" y="655637"/>
            <a:chExt cx="3430587" cy="3430587"/>
          </a:xfrm>
        </p:grpSpPr>
        <p:sp>
          <p:nvSpPr>
            <p:cNvPr id="5123" name="Oval 2"/>
            <p:cNvSpPr>
              <a:spLocks noChangeArrowheads="1"/>
            </p:cNvSpPr>
            <p:nvPr/>
          </p:nvSpPr>
          <p:spPr bwMode="auto">
            <a:xfrm>
              <a:off x="3209925" y="655637"/>
              <a:ext cx="3430587" cy="3430587"/>
            </a:xfrm>
            <a:prstGeom prst="ellipse">
              <a:avLst/>
            </a:prstGeom>
            <a:noFill/>
            <a:ln w="36720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" name="Line 3"/>
            <p:cNvSpPr>
              <a:spLocks noChangeShapeType="1"/>
            </p:cNvSpPr>
            <p:nvPr/>
          </p:nvSpPr>
          <p:spPr bwMode="auto">
            <a:xfrm flipV="1">
              <a:off x="4918075" y="703262"/>
              <a:ext cx="1588" cy="1687512"/>
            </a:xfrm>
            <a:prstGeom prst="line">
              <a:avLst/>
            </a:prstGeom>
            <a:noFill/>
            <a:ln w="36720">
              <a:solidFill>
                <a:srgbClr val="FFFF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" name="Line 4"/>
            <p:cNvSpPr>
              <a:spLocks noChangeShapeType="1"/>
            </p:cNvSpPr>
            <p:nvPr/>
          </p:nvSpPr>
          <p:spPr bwMode="auto">
            <a:xfrm>
              <a:off x="4946650" y="2416174"/>
              <a:ext cx="1619250" cy="1588"/>
            </a:xfrm>
            <a:prstGeom prst="line">
              <a:avLst/>
            </a:prstGeom>
            <a:noFill/>
            <a:ln w="36720">
              <a:solidFill>
                <a:srgbClr val="FFFF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6" name="Line 5"/>
            <p:cNvSpPr>
              <a:spLocks noChangeShapeType="1"/>
            </p:cNvSpPr>
            <p:nvPr/>
          </p:nvSpPr>
          <p:spPr bwMode="auto">
            <a:xfrm>
              <a:off x="4932363" y="2084387"/>
              <a:ext cx="368300" cy="1587"/>
            </a:xfrm>
            <a:prstGeom prst="line">
              <a:avLst/>
            </a:prstGeom>
            <a:noFill/>
            <a:ln w="3670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Line 6"/>
            <p:cNvSpPr>
              <a:spLocks noChangeShapeType="1"/>
            </p:cNvSpPr>
            <p:nvPr/>
          </p:nvSpPr>
          <p:spPr bwMode="auto">
            <a:xfrm>
              <a:off x="5300663" y="2098674"/>
              <a:ext cx="1587" cy="303213"/>
            </a:xfrm>
            <a:prstGeom prst="line">
              <a:avLst/>
            </a:prstGeom>
            <a:noFill/>
            <a:ln w="3670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" name="Line 7"/>
            <p:cNvSpPr>
              <a:spLocks noChangeShapeType="1"/>
            </p:cNvSpPr>
            <p:nvPr/>
          </p:nvSpPr>
          <p:spPr bwMode="auto">
            <a:xfrm flipV="1">
              <a:off x="3798888" y="2427287"/>
              <a:ext cx="1119187" cy="1190625"/>
            </a:xfrm>
            <a:prstGeom prst="line">
              <a:avLst/>
            </a:prstGeom>
            <a:noFill/>
            <a:ln w="36720">
              <a:solidFill>
                <a:srgbClr val="FFFF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Line 8"/>
            <p:cNvSpPr>
              <a:spLocks noChangeShapeType="1"/>
            </p:cNvSpPr>
            <p:nvPr/>
          </p:nvSpPr>
          <p:spPr bwMode="auto">
            <a:xfrm flipV="1">
              <a:off x="4329113" y="2428874"/>
              <a:ext cx="619125" cy="1549400"/>
            </a:xfrm>
            <a:prstGeom prst="line">
              <a:avLst/>
            </a:prstGeom>
            <a:noFill/>
            <a:ln w="36720">
              <a:solidFill>
                <a:srgbClr val="FFFF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Text Box 9"/>
            <p:cNvSpPr txBox="1">
              <a:spLocks noChangeArrowheads="1"/>
            </p:cNvSpPr>
            <p:nvPr/>
          </p:nvSpPr>
          <p:spPr bwMode="auto">
            <a:xfrm>
              <a:off x="5311775" y="1627187"/>
              <a:ext cx="588963" cy="387350"/>
            </a:xfrm>
            <a:prstGeom prst="rect">
              <a:avLst/>
            </a:prstGeom>
            <a:noFill/>
            <a:ln w="3672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>
                  <a:solidFill>
                    <a:srgbClr val="FFFFFF"/>
                  </a:solidFill>
                </a:rPr>
                <a:t>90</a:t>
              </a:r>
              <a:r>
                <a:rPr lang="en-GB" baseline="33000">
                  <a:solidFill>
                    <a:srgbClr val="FFFFFF"/>
                  </a:solidFill>
                  <a:latin typeface="Times (CE)" pitchFamily="16" charset="0"/>
                </a:rPr>
                <a:t>o</a:t>
              </a:r>
              <a:r>
                <a:rPr lang="en-GB">
                  <a:solidFill>
                    <a:srgbClr val="FFFFFF"/>
                  </a:solidFill>
                </a:rPr>
                <a:t> </a:t>
              </a:r>
            </a:p>
          </p:txBody>
        </p:sp>
        <p:sp>
          <p:nvSpPr>
            <p:cNvPr id="5131" name="Text Box 10"/>
            <p:cNvSpPr txBox="1">
              <a:spLocks noChangeArrowheads="1"/>
            </p:cNvSpPr>
            <p:nvPr/>
          </p:nvSpPr>
          <p:spPr bwMode="auto">
            <a:xfrm>
              <a:off x="4608513" y="3368674"/>
              <a:ext cx="530225" cy="387350"/>
            </a:xfrm>
            <a:prstGeom prst="rect">
              <a:avLst/>
            </a:prstGeom>
            <a:noFill/>
            <a:ln w="3672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1">
                <a:buClr>
                  <a:srgbClr val="000000"/>
                </a:buClr>
                <a:buSzPct val="45000"/>
                <a:buFont typeface="StarSymbol" charset="0"/>
                <a:buNone/>
              </a:pPr>
              <a:r>
                <a:rPr lang="en-GB">
                  <a:solidFill>
                    <a:srgbClr val="FFFFFF"/>
                  </a:solidFill>
                </a:rPr>
                <a:t>20</a:t>
              </a:r>
              <a:r>
                <a:rPr lang="en-GB" baseline="33000">
                  <a:solidFill>
                    <a:srgbClr val="FFFFFF"/>
                  </a:solidFill>
                  <a:latin typeface="Times (CE)" pitchFamily="16" charset="0"/>
                </a:rPr>
                <a:t>o</a:t>
              </a:r>
            </a:p>
          </p:txBody>
        </p:sp>
      </p:grpSp>
      <p:sp>
        <p:nvSpPr>
          <p:cNvPr id="5132" name="Text Box 11"/>
          <p:cNvSpPr txBox="1">
            <a:spLocks noChangeArrowheads="1"/>
          </p:cNvSpPr>
          <p:nvPr/>
        </p:nvSpPr>
        <p:spPr bwMode="auto">
          <a:xfrm>
            <a:off x="5471387" y="1482463"/>
            <a:ext cx="4108450" cy="369888"/>
          </a:xfrm>
          <a:prstGeom prst="rect">
            <a:avLst/>
          </a:prstGeom>
          <a:noFill/>
          <a:ln w="3672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>
                <a:solidFill>
                  <a:srgbClr val="FFFFFF"/>
                </a:solidFill>
              </a:rPr>
              <a:t>360</a:t>
            </a:r>
            <a:r>
              <a:rPr lang="en-GB" baseline="33000" dirty="0">
                <a:solidFill>
                  <a:srgbClr val="FFFFFF"/>
                </a:solidFill>
                <a:latin typeface="Times (CE)" pitchFamily="16" charset="0"/>
              </a:rPr>
              <a:t>o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, or 360 degrees, in a circle.</a:t>
            </a:r>
          </a:p>
        </p:txBody>
      </p:sp>
      <p:sp>
        <p:nvSpPr>
          <p:cNvPr id="5133" name="Text Box 12"/>
          <p:cNvSpPr txBox="1">
            <a:spLocks noChangeArrowheads="1"/>
          </p:cNvSpPr>
          <p:nvPr/>
        </p:nvSpPr>
        <p:spPr bwMode="auto">
          <a:xfrm>
            <a:off x="5499837" y="2366962"/>
            <a:ext cx="4402139" cy="1108075"/>
          </a:xfrm>
          <a:prstGeom prst="rect">
            <a:avLst/>
          </a:prstGeom>
          <a:noFill/>
          <a:ln w="3672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1</a:t>
            </a:r>
            <a:r>
              <a:rPr lang="en-GB" baseline="33000" dirty="0">
                <a:solidFill>
                  <a:srgbClr val="FFFFFF"/>
                </a:solidFill>
                <a:cs typeface="Times New Roman" pitchFamily="18" charset="0"/>
              </a:rPr>
              <a:t>o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 = 60' or </a:t>
            </a:r>
            <a:r>
              <a:rPr lang="en-GB" dirty="0" err="1">
                <a:solidFill>
                  <a:srgbClr val="FFFFFF"/>
                </a:solidFill>
                <a:cs typeface="Times New Roman" pitchFamily="18" charset="0"/>
              </a:rPr>
              <a:t>arcminutes</a:t>
            </a:r>
            <a:endParaRPr lang="en-GB" dirty="0">
              <a:solidFill>
                <a:srgbClr val="FFFFFF"/>
              </a:solidFill>
              <a:cs typeface="Times New Roman" pitchFamily="18" charset="0"/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1' = 60" or </a:t>
            </a:r>
            <a:r>
              <a:rPr lang="en-GB" dirty="0" err="1">
                <a:solidFill>
                  <a:srgbClr val="FFFFFF"/>
                </a:solidFill>
                <a:cs typeface="Times New Roman" pitchFamily="18" charset="0"/>
              </a:rPr>
              <a:t>arcseconds</a:t>
            </a:r>
            <a:endParaRPr lang="en-GB" dirty="0">
              <a:solidFill>
                <a:srgbClr val="FFFFFF"/>
              </a:solidFill>
              <a:cs typeface="Times New Roman" pitchFamily="18" charset="0"/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1" = 1000 mas or </a:t>
            </a:r>
            <a:r>
              <a:rPr lang="en-GB" dirty="0" err="1">
                <a:solidFill>
                  <a:srgbClr val="FFFFFF"/>
                </a:solidFill>
                <a:cs typeface="Times New Roman" pitchFamily="18" charset="0"/>
              </a:rPr>
              <a:t>milli-arcseconds</a:t>
            </a:r>
            <a:endParaRPr lang="en-GB" dirty="0">
              <a:solidFill>
                <a:srgbClr val="FFFFFF"/>
              </a:solidFill>
              <a:cs typeface="Times New Roman" pitchFamily="18" charset="0"/>
            </a:endParaRPr>
          </a:p>
        </p:txBody>
      </p:sp>
      <p:pic>
        <p:nvPicPr>
          <p:cNvPr id="1026" name="Picture 2" descr="http://www.clarksvilleonline.com/wp-content/uploads/2012/03/NASA-Hubble-Space-Telescope-Spies-a-Spiral-Galaxy-Edge-o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447" y="4222300"/>
            <a:ext cx="6451065" cy="333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73885" y="5265446"/>
            <a:ext cx="3112253" cy="1107996"/>
          </a:xfrm>
          <a:prstGeom prst="rect">
            <a:avLst/>
          </a:prstGeom>
          <a:noFill/>
          <a:ln w="3672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The Hubble Space Telescope can see detail down to 0.05”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7564437" y="7007225"/>
            <a:ext cx="2352675" cy="401638"/>
          </a:xfrm>
        </p:spPr>
        <p:txBody>
          <a:bodyPr/>
          <a:lstStyle/>
          <a:p>
            <a:fld id="{0B57586A-1B38-4071-9E0D-C2771BC3C4FA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661988" y="620713"/>
            <a:ext cx="8186737" cy="400050"/>
          </a:xfrm>
          <a:prstGeom prst="rect">
            <a:avLst/>
          </a:prstGeom>
          <a:noFill/>
          <a:ln w="3672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u="sng">
                <a:solidFill>
                  <a:srgbClr val="FFFFFF"/>
                </a:solidFill>
              </a:rPr>
              <a:t>Scientific Notation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633413" y="1228725"/>
            <a:ext cx="8128000" cy="369332"/>
          </a:xfrm>
          <a:prstGeom prst="rect">
            <a:avLst/>
          </a:prstGeom>
          <a:noFill/>
          <a:ln w="3672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smtClean="0">
                <a:solidFill>
                  <a:srgbClr val="FFFFFF"/>
                </a:solidFill>
              </a:rPr>
              <a:t>Powers</a:t>
            </a:r>
            <a:r>
              <a:rPr lang="en-GB" dirty="0">
                <a:solidFill>
                  <a:srgbClr val="FFFFFF"/>
                </a:solidFill>
              </a:rPr>
              <a:t>, or exponents, of 10: 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285875" y="2027237"/>
            <a:ext cx="8555037" cy="2585323"/>
          </a:xfrm>
          <a:prstGeom prst="rect">
            <a:avLst/>
          </a:prstGeom>
          <a:noFill/>
          <a:ln w="3672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dirty="0">
                <a:solidFill>
                  <a:srgbClr val="00FFFF"/>
                </a:solidFill>
              </a:rPr>
              <a:t>100                   = 10</a:t>
            </a:r>
            <a:r>
              <a:rPr lang="en-GB" baseline="33000" dirty="0">
                <a:solidFill>
                  <a:srgbClr val="00FFFF"/>
                </a:solidFill>
              </a:rPr>
              <a:t>2</a:t>
            </a:r>
            <a:r>
              <a:rPr lang="en-GB" dirty="0">
                <a:solidFill>
                  <a:srgbClr val="00FFFF"/>
                </a:solidFill>
              </a:rPr>
              <a:t> (= 10 x 10)   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dirty="0">
                <a:solidFill>
                  <a:srgbClr val="00FFFF"/>
                </a:solidFill>
              </a:rPr>
              <a:t>1000                 = 10</a:t>
            </a:r>
            <a:r>
              <a:rPr lang="en-GB" baseline="33000" dirty="0">
                <a:solidFill>
                  <a:srgbClr val="00FFFF"/>
                </a:solidFill>
              </a:rPr>
              <a:t>3</a:t>
            </a:r>
            <a:r>
              <a:rPr lang="en-GB" dirty="0">
                <a:solidFill>
                  <a:srgbClr val="00FFFF"/>
                </a:solidFill>
              </a:rPr>
              <a:t> (= 10 x 10 x 10)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dirty="0" smtClean="0">
                <a:solidFill>
                  <a:srgbClr val="00FFFF"/>
                </a:solidFill>
              </a:rPr>
              <a:t>10                     </a:t>
            </a:r>
            <a:r>
              <a:rPr lang="en-GB" dirty="0">
                <a:solidFill>
                  <a:srgbClr val="00FFFF"/>
                </a:solidFill>
              </a:rPr>
              <a:t>= 10</a:t>
            </a:r>
            <a:r>
              <a:rPr lang="en-GB" baseline="33000" dirty="0">
                <a:solidFill>
                  <a:srgbClr val="00FFFF"/>
                </a:solidFill>
              </a:rPr>
              <a:t>1</a:t>
            </a:r>
            <a:r>
              <a:rPr lang="en-GB" dirty="0">
                <a:solidFill>
                  <a:srgbClr val="00FFFF"/>
                </a:solidFill>
              </a:rPr>
              <a:t> 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dirty="0">
                <a:solidFill>
                  <a:srgbClr val="00FFFF"/>
                </a:solidFill>
              </a:rPr>
              <a:t>1                       = 10</a:t>
            </a:r>
            <a:r>
              <a:rPr lang="en-GB" baseline="33000" dirty="0">
                <a:solidFill>
                  <a:srgbClr val="00FFFF"/>
                </a:solidFill>
              </a:rPr>
              <a:t>0</a:t>
            </a:r>
            <a:r>
              <a:rPr lang="en-GB" dirty="0">
                <a:solidFill>
                  <a:srgbClr val="00FFFF"/>
                </a:solidFill>
              </a:rPr>
              <a:t> 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dirty="0">
                <a:solidFill>
                  <a:srgbClr val="00FFFF"/>
                </a:solidFill>
              </a:rPr>
              <a:t>0.1                    = 10 </a:t>
            </a:r>
            <a:r>
              <a:rPr lang="en-GB" baseline="33000" dirty="0">
                <a:solidFill>
                  <a:srgbClr val="00FFFF"/>
                </a:solidFill>
              </a:rPr>
              <a:t>-1</a:t>
            </a:r>
            <a:r>
              <a:rPr lang="en-GB" dirty="0">
                <a:solidFill>
                  <a:srgbClr val="00FFFF"/>
                </a:solidFill>
              </a:rPr>
              <a:t>  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dirty="0">
                <a:solidFill>
                  <a:srgbClr val="00FFFF"/>
                </a:solidFill>
              </a:rPr>
              <a:t>0.007                = 7 x 10 </a:t>
            </a:r>
            <a:r>
              <a:rPr lang="en-GB" baseline="33000" dirty="0">
                <a:solidFill>
                  <a:srgbClr val="00FFFF"/>
                </a:solidFill>
              </a:rPr>
              <a:t>-3</a:t>
            </a:r>
            <a:r>
              <a:rPr lang="en-GB" dirty="0">
                <a:solidFill>
                  <a:srgbClr val="00FFFF"/>
                </a:solidFill>
              </a:rPr>
              <a:t> </a:t>
            </a:r>
            <a:endParaRPr lang="en-GB" dirty="0" smtClean="0">
              <a:solidFill>
                <a:srgbClr val="00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dirty="0" smtClean="0">
                <a:solidFill>
                  <a:srgbClr val="00FFFF"/>
                </a:solidFill>
              </a:rPr>
              <a:t>6,000,000,000,000,000,000,000,000 = 6 x 10</a:t>
            </a:r>
            <a:r>
              <a:rPr lang="en-GB" baseline="30000" dirty="0" smtClean="0">
                <a:solidFill>
                  <a:srgbClr val="00FFFF"/>
                </a:solidFill>
              </a:rPr>
              <a:t>24</a:t>
            </a:r>
            <a:r>
              <a:rPr lang="en-GB" dirty="0" smtClean="0">
                <a:solidFill>
                  <a:srgbClr val="00FFFF"/>
                </a:solidFill>
              </a:rPr>
              <a:t> (mass of Earth in kg) </a:t>
            </a:r>
            <a:endParaRPr lang="en-GB" dirty="0">
              <a:solidFill>
                <a:srgbClr val="00FFFF"/>
              </a:solidFill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309688" y="5456237"/>
            <a:ext cx="1649412" cy="341313"/>
          </a:xfrm>
          <a:prstGeom prst="rect">
            <a:avLst/>
          </a:prstGeom>
          <a:noFill/>
          <a:ln w="3672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</a:pPr>
            <a:r>
              <a:rPr lang="en-GB" dirty="0">
                <a:solidFill>
                  <a:srgbClr val="00FFFF"/>
                </a:solidFill>
              </a:rPr>
              <a:t>4000 x 0.002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181350" y="5456237"/>
            <a:ext cx="4197350" cy="695325"/>
          </a:xfrm>
          <a:prstGeom prst="rect">
            <a:avLst/>
          </a:prstGeom>
          <a:noFill/>
          <a:ln w="3672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>
                <a:solidFill>
                  <a:srgbClr val="00FFFF"/>
                </a:solidFill>
              </a:rPr>
              <a:t>=  (4 x 10</a:t>
            </a:r>
            <a:r>
              <a:rPr lang="en-GB" baseline="33000" dirty="0">
                <a:solidFill>
                  <a:srgbClr val="00FFFF"/>
                </a:solidFill>
              </a:rPr>
              <a:t>3</a:t>
            </a:r>
            <a:r>
              <a:rPr lang="en-GB" dirty="0">
                <a:solidFill>
                  <a:srgbClr val="00FFFF"/>
                </a:solidFill>
              </a:rPr>
              <a:t>) x (2 x 10</a:t>
            </a:r>
            <a:r>
              <a:rPr lang="en-GB" baseline="33000" dirty="0">
                <a:solidFill>
                  <a:srgbClr val="00FFFF"/>
                </a:solidFill>
              </a:rPr>
              <a:t> -3</a:t>
            </a:r>
            <a:r>
              <a:rPr lang="en-GB" dirty="0">
                <a:solidFill>
                  <a:srgbClr val="00FFFF"/>
                </a:solidFill>
              </a:rPr>
              <a:t>)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dirty="0">
                <a:solidFill>
                  <a:srgbClr val="00FFFF"/>
                </a:solidFill>
              </a:rPr>
              <a:t>=  8 x 10</a:t>
            </a:r>
            <a:r>
              <a:rPr lang="en-GB" baseline="33000" dirty="0">
                <a:solidFill>
                  <a:srgbClr val="00FFFF"/>
                </a:solidFill>
              </a:rPr>
              <a:t>0</a:t>
            </a:r>
            <a:r>
              <a:rPr lang="en-GB" dirty="0">
                <a:solidFill>
                  <a:srgbClr val="00FFFF"/>
                </a:solidFill>
              </a:rPr>
              <a:t> = 8</a:t>
            </a: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H="1">
            <a:off x="5240338" y="4999037"/>
            <a:ext cx="1563687" cy="3730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891338" y="4770437"/>
            <a:ext cx="2444750" cy="284163"/>
          </a:xfrm>
          <a:prstGeom prst="rect">
            <a:avLst/>
          </a:prstGeom>
          <a:noFill/>
          <a:ln w="3672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GB" sz="2000" dirty="0">
                <a:solidFill>
                  <a:srgbClr val="FFFFFF"/>
                </a:solidFill>
              </a:rPr>
              <a:t>Add the exponents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57586A-1B38-4071-9E0D-C2771BC3C4FA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 animBg="1"/>
      <p:bldP spid="81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309688" y="593725"/>
            <a:ext cx="7245350" cy="487363"/>
          </a:xfrm>
          <a:prstGeom prst="rect">
            <a:avLst/>
          </a:prstGeom>
          <a:noFill/>
          <a:ln w="3672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3200">
                <a:solidFill>
                  <a:srgbClr val="FFFF00"/>
                </a:solidFill>
              </a:rPr>
              <a:t>In astronomy, we deal with: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1001713" y="1341438"/>
            <a:ext cx="6858000" cy="2585323"/>
          </a:xfrm>
          <a:prstGeom prst="rect">
            <a:avLst/>
          </a:prstGeom>
          <a:noFill/>
          <a:ln w="3672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sz="3200" dirty="0">
                <a:solidFill>
                  <a:srgbClr val="FFFFFF"/>
                </a:solidFill>
              </a:rPr>
              <a:t>1. </a:t>
            </a:r>
            <a:r>
              <a:rPr lang="en-GB" sz="3200" u="sng" dirty="0">
                <a:solidFill>
                  <a:srgbClr val="FFFFFF"/>
                </a:solidFill>
              </a:rPr>
              <a:t>Vast distances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3200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dirty="0">
                <a:solidFill>
                  <a:srgbClr val="FFFFFF"/>
                </a:solidFill>
              </a:rPr>
              <a:t>- Radius of Earth = 6400 km = 6.4 x 10</a:t>
            </a:r>
            <a:r>
              <a:rPr lang="en-GB" baseline="33000" dirty="0">
                <a:solidFill>
                  <a:srgbClr val="FFFFFF"/>
                </a:solidFill>
              </a:rPr>
              <a:t>8</a:t>
            </a:r>
            <a:r>
              <a:rPr lang="en-GB" dirty="0">
                <a:solidFill>
                  <a:srgbClr val="FFFFFF"/>
                </a:solidFill>
              </a:rPr>
              <a:t> cm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sz="3200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>
                <a:solidFill>
                  <a:srgbClr val="FFFFFF"/>
                </a:solidFill>
              </a:rPr>
              <a:t>- Distance to Sun = 1.5 x 10</a:t>
            </a:r>
            <a:r>
              <a:rPr lang="en-GB" baseline="33000">
                <a:solidFill>
                  <a:srgbClr val="FFFFFF"/>
                </a:solidFill>
              </a:rPr>
              <a:t>13</a:t>
            </a:r>
            <a:r>
              <a:rPr lang="en-GB">
                <a:solidFill>
                  <a:srgbClr val="FFFFFF"/>
                </a:solidFill>
              </a:rPr>
              <a:t> cm = </a:t>
            </a:r>
            <a:r>
              <a:rPr lang="en-GB" smtClean="0">
                <a:solidFill>
                  <a:srgbClr val="FFFFFF"/>
                </a:solidFill>
              </a:rPr>
              <a:t>23,500 </a:t>
            </a:r>
            <a:r>
              <a:rPr lang="en-GB">
                <a:solidFill>
                  <a:srgbClr val="FFFFFF"/>
                </a:solidFill>
              </a:rPr>
              <a:t>Earth radii = 1 </a:t>
            </a:r>
            <a:r>
              <a:rPr lang="en-GB" u="sng">
                <a:solidFill>
                  <a:srgbClr val="FFFFFF"/>
                </a:solidFill>
              </a:rPr>
              <a:t>Astronomical Unit</a:t>
            </a:r>
            <a:r>
              <a:rPr lang="en-GB">
                <a:solidFill>
                  <a:srgbClr val="FFFFFF"/>
                </a:solidFill>
              </a:rPr>
              <a:t> (AU)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046163" y="3995738"/>
            <a:ext cx="7956550" cy="1477328"/>
          </a:xfrm>
          <a:prstGeom prst="rect">
            <a:avLst/>
          </a:prstGeom>
          <a:noFill/>
          <a:ln w="3672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dirty="0">
                <a:solidFill>
                  <a:srgbClr val="FFFFFF"/>
                </a:solidFill>
              </a:rPr>
              <a:t>- Distance to next nearest star (</a:t>
            </a:r>
            <a:r>
              <a:rPr lang="en-GB" dirty="0" err="1">
                <a:solidFill>
                  <a:srgbClr val="FFFFFF"/>
                </a:solidFill>
              </a:rPr>
              <a:t>Proxima</a:t>
            </a:r>
            <a:r>
              <a:rPr lang="en-GB" dirty="0">
                <a:solidFill>
                  <a:srgbClr val="FFFFFF"/>
                </a:solidFill>
              </a:rPr>
              <a:t> Centauri): 270,000 AU = 4.3 "</a:t>
            </a:r>
            <a:r>
              <a:rPr lang="en-GB" u="sng" dirty="0">
                <a:solidFill>
                  <a:srgbClr val="FFFFFF"/>
                </a:solidFill>
              </a:rPr>
              <a:t>light years</a:t>
            </a:r>
            <a:r>
              <a:rPr lang="en-GB" dirty="0">
                <a:solidFill>
                  <a:srgbClr val="FFFFFF"/>
                </a:solidFill>
              </a:rPr>
              <a:t>"  (light year: distance light travels in one year, 9.5 x 10</a:t>
            </a:r>
            <a:r>
              <a:rPr lang="en-GB" baseline="33000" dirty="0">
                <a:solidFill>
                  <a:srgbClr val="FFFFFF"/>
                </a:solidFill>
              </a:rPr>
              <a:t>12</a:t>
            </a:r>
            <a:r>
              <a:rPr lang="en-GB" dirty="0">
                <a:solidFill>
                  <a:srgbClr val="FFFFFF"/>
                </a:solidFill>
              </a:rPr>
              <a:t> km.  Speed of light:  c = 3 x 10</a:t>
            </a:r>
            <a:r>
              <a:rPr lang="en-GB" baseline="33000" dirty="0">
                <a:solidFill>
                  <a:srgbClr val="FFFFFF"/>
                </a:solidFill>
              </a:rPr>
              <a:t>8</a:t>
            </a:r>
            <a:r>
              <a:rPr lang="en-GB" dirty="0">
                <a:solidFill>
                  <a:srgbClr val="FFFFFF"/>
                </a:solidFill>
              </a:rPr>
              <a:t> m/sec)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077913" y="5824538"/>
            <a:ext cx="8077199" cy="1107996"/>
          </a:xfrm>
          <a:prstGeom prst="rect">
            <a:avLst/>
          </a:prstGeom>
          <a:noFill/>
          <a:ln w="3672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dirty="0">
                <a:solidFill>
                  <a:srgbClr val="FFFFFF"/>
                </a:solidFill>
              </a:rPr>
              <a:t>- Size of Milky Way Galaxy: about 100,000 light years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GB" dirty="0">
                <a:solidFill>
                  <a:srgbClr val="FFFFFF"/>
                </a:solidFill>
              </a:rPr>
              <a:t>- Distance to </a:t>
            </a:r>
            <a:r>
              <a:rPr lang="en-GB" dirty="0" smtClean="0">
                <a:solidFill>
                  <a:srgbClr val="FFFFFF"/>
                </a:solidFill>
              </a:rPr>
              <a:t>next large galaxy (Andromeda): 2 </a:t>
            </a:r>
            <a:r>
              <a:rPr lang="en-GB" dirty="0">
                <a:solidFill>
                  <a:srgbClr val="FFFFFF"/>
                </a:solidFill>
              </a:rPr>
              <a:t>x </a:t>
            </a:r>
            <a:r>
              <a:rPr lang="en-GB" dirty="0" smtClean="0">
                <a:solidFill>
                  <a:srgbClr val="FFFFFF"/>
                </a:solidFill>
              </a:rPr>
              <a:t>10</a:t>
            </a:r>
            <a:r>
              <a:rPr lang="en-GB" baseline="33000" dirty="0" smtClean="0">
                <a:solidFill>
                  <a:srgbClr val="FFFFFF"/>
                </a:solidFill>
              </a:rPr>
              <a:t>6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>
                <a:solidFill>
                  <a:srgbClr val="FFFFFF"/>
                </a:solidFill>
              </a:rPr>
              <a:t>light years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57586A-1B38-4071-9E0D-C2771BC3C4FA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574675" y="925513"/>
            <a:ext cx="5507038" cy="452437"/>
          </a:xfrm>
          <a:prstGeom prst="rect">
            <a:avLst/>
          </a:prstGeom>
          <a:noFill/>
          <a:ln w="3672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3200">
                <a:solidFill>
                  <a:srgbClr val="FFFFFF"/>
                </a:solidFill>
              </a:rPr>
              <a:t>2. </a:t>
            </a:r>
            <a:r>
              <a:rPr lang="en-GB" sz="3200" u="sng">
                <a:solidFill>
                  <a:srgbClr val="FFFFFF"/>
                </a:solidFill>
              </a:rPr>
              <a:t>Huge masses</a:t>
            </a:r>
            <a:r>
              <a:rPr lang="en-GB" sz="320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441325" y="1822450"/>
            <a:ext cx="7804150" cy="2585323"/>
          </a:xfrm>
          <a:prstGeom prst="rect">
            <a:avLst/>
          </a:prstGeom>
          <a:noFill/>
          <a:ln w="3672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- Mass of Earth = 6 x 10</a:t>
            </a:r>
            <a:r>
              <a:rPr lang="en-GB" baseline="33000" dirty="0">
                <a:solidFill>
                  <a:srgbClr val="FFFFFF"/>
                </a:solidFill>
                <a:cs typeface="Times New Roman" pitchFamily="18" charset="0"/>
              </a:rPr>
              <a:t>24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 kg = 6 x 10</a:t>
            </a:r>
            <a:r>
              <a:rPr lang="en-GB" baseline="33000" dirty="0">
                <a:solidFill>
                  <a:srgbClr val="FFFFFF"/>
                </a:solidFill>
                <a:cs typeface="Times New Roman" pitchFamily="18" charset="0"/>
              </a:rPr>
              <a:t>27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 g = 1 </a:t>
            </a:r>
            <a:r>
              <a:rPr lang="en-GB" dirty="0" err="1">
                <a:solidFill>
                  <a:srgbClr val="FFFFFF"/>
                </a:solidFill>
                <a:cs typeface="Times New Roman" pitchFamily="18" charset="0"/>
              </a:rPr>
              <a:t>M</a:t>
            </a:r>
            <a:r>
              <a:rPr lang="en-GB" baseline="-33000" dirty="0" err="1">
                <a:solidFill>
                  <a:srgbClr val="FFFFFF"/>
                </a:solidFill>
                <a:cs typeface="Times New Roman" pitchFamily="18" charset="0"/>
              </a:rPr>
              <a:t>Earth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 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baseline="-33000" dirty="0">
                <a:solidFill>
                  <a:srgbClr val="FFFFFF"/>
                </a:solidFill>
                <a:cs typeface="Times New Roman" pitchFamily="18" charset="0"/>
              </a:rPr>
              <a:t>     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(or 6000 billion </a:t>
            </a:r>
            <a:r>
              <a:rPr lang="en-GB" dirty="0" err="1">
                <a:solidFill>
                  <a:srgbClr val="FFFFFF"/>
                </a:solidFill>
                <a:cs typeface="Times New Roman" pitchFamily="18" charset="0"/>
              </a:rPr>
              <a:t>billion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 tons)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GB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GB" dirty="0">
              <a:solidFill>
                <a:srgbClr val="FFFFFF"/>
              </a:solidFill>
              <a:cs typeface="Times New Roman" pitchFamily="18" charset="0"/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- Mass of Sun = 2 x 10</a:t>
            </a:r>
            <a:r>
              <a:rPr lang="en-GB" baseline="33000" dirty="0">
                <a:solidFill>
                  <a:srgbClr val="FFFFFF"/>
                </a:solidFill>
                <a:cs typeface="Times New Roman" pitchFamily="18" charset="0"/>
              </a:rPr>
              <a:t>30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 kg = 2 x 10</a:t>
            </a:r>
            <a:r>
              <a:rPr lang="en-GB" baseline="33000" dirty="0">
                <a:solidFill>
                  <a:srgbClr val="FFFFFF"/>
                </a:solidFill>
                <a:cs typeface="Times New Roman" pitchFamily="18" charset="0"/>
              </a:rPr>
              <a:t>33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 g = 1 </a:t>
            </a:r>
            <a:r>
              <a:rPr lang="en-GB" dirty="0" err="1">
                <a:solidFill>
                  <a:srgbClr val="FFFFFF"/>
                </a:solidFill>
                <a:cs typeface="Times New Roman" pitchFamily="18" charset="0"/>
              </a:rPr>
              <a:t>M</a:t>
            </a:r>
            <a:r>
              <a:rPr lang="en-GB" baseline="-33000" dirty="0" err="1">
                <a:solidFill>
                  <a:srgbClr val="FFFFFF"/>
                </a:solidFill>
                <a:cs typeface="Times New Roman" pitchFamily="18" charset="0"/>
              </a:rPr>
              <a:t>Sun</a:t>
            </a:r>
            <a:r>
              <a:rPr lang="en-GB" baseline="-33000" dirty="0">
                <a:solidFill>
                  <a:srgbClr val="FFFFFF"/>
                </a:solidFill>
                <a:cs typeface="Times New Roman" pitchFamily="18" charset="0"/>
              </a:rPr>
              <a:t> 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  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                                                                     = 1 "Solar Mass"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                                                                     = 333,000 </a:t>
            </a:r>
            <a:r>
              <a:rPr lang="en-GB" dirty="0" err="1">
                <a:solidFill>
                  <a:srgbClr val="FFFFFF"/>
                </a:solidFill>
                <a:cs typeface="Times New Roman" pitchFamily="18" charset="0"/>
              </a:rPr>
              <a:t>M</a:t>
            </a:r>
            <a:r>
              <a:rPr lang="en-GB" baseline="-33000" dirty="0" err="1">
                <a:solidFill>
                  <a:srgbClr val="FFFFFF"/>
                </a:solidFill>
                <a:cs typeface="Times New Roman" pitchFamily="18" charset="0"/>
              </a:rPr>
              <a:t>Earth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 </a:t>
            </a:r>
            <a:endParaRPr lang="en-GB" baseline="-33000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68313" y="4688284"/>
            <a:ext cx="5714999" cy="615553"/>
          </a:xfrm>
          <a:prstGeom prst="rect">
            <a:avLst/>
          </a:prstGeom>
          <a:noFill/>
          <a:ln w="3672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- Mass of Milky Way galaxy:  6 x 10</a:t>
            </a:r>
            <a:r>
              <a:rPr lang="en-GB" baseline="33000" dirty="0">
                <a:solidFill>
                  <a:srgbClr val="FFFFFF"/>
                </a:solidFill>
                <a:cs typeface="Times New Roman" pitchFamily="18" charset="0"/>
              </a:rPr>
              <a:t>11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cs typeface="Times New Roman" pitchFamily="18" charset="0"/>
              </a:rPr>
              <a:t>M</a:t>
            </a:r>
            <a:r>
              <a:rPr lang="en-GB" baseline="-33000" dirty="0" err="1">
                <a:solidFill>
                  <a:srgbClr val="FFFFFF"/>
                </a:solidFill>
                <a:cs typeface="Times New Roman" pitchFamily="18" charset="0"/>
              </a:rPr>
              <a:t>Sun</a:t>
            </a:r>
            <a:r>
              <a:rPr lang="en-GB" baseline="-33000" dirty="0">
                <a:solidFill>
                  <a:srgbClr val="FFFFFF"/>
                </a:solidFill>
                <a:cs typeface="Times New Roman" pitchFamily="18" charset="0"/>
              </a:rPr>
              <a:t> 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GB" baseline="-33000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57586A-1B38-4071-9E0D-C2771BC3C4FA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603250" y="538163"/>
            <a:ext cx="5507038" cy="452437"/>
          </a:xfrm>
          <a:prstGeom prst="rect">
            <a:avLst/>
          </a:prstGeom>
          <a:noFill/>
          <a:ln w="3672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3200">
                <a:solidFill>
                  <a:srgbClr val="FFFFFF"/>
                </a:solidFill>
              </a:rPr>
              <a:t>3. </a:t>
            </a:r>
            <a:r>
              <a:rPr lang="en-GB" sz="3200" u="sng">
                <a:solidFill>
                  <a:srgbClr val="FFFFFF"/>
                </a:solidFill>
              </a:rPr>
              <a:t>Long ages and times</a:t>
            </a:r>
            <a:r>
              <a:rPr lang="en-GB" sz="320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368300" y="1422400"/>
            <a:ext cx="74803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>
                <a:solidFill>
                  <a:srgbClr val="FFFFFF"/>
                </a:solidFill>
              </a:rPr>
              <a:t>- Age of Earth and Solar System:   4.5 billion years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>
                <a:solidFill>
                  <a:srgbClr val="FFFFFF"/>
                </a:solidFill>
              </a:rPr>
              <a:t>                                                      = 4.5 x 10</a:t>
            </a:r>
            <a:r>
              <a:rPr lang="en-GB" baseline="33000" dirty="0">
                <a:solidFill>
                  <a:srgbClr val="FFFFFF"/>
                </a:solidFill>
              </a:rPr>
              <a:t>9</a:t>
            </a:r>
            <a:r>
              <a:rPr lang="en-GB" dirty="0">
                <a:solidFill>
                  <a:srgbClr val="FFFFFF"/>
                </a:solidFill>
              </a:rPr>
              <a:t> years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>
                <a:solidFill>
                  <a:srgbClr val="FFFFFF"/>
                </a:solidFill>
              </a:rPr>
              <a:t>- Lifetime of stars:  about 10</a:t>
            </a:r>
            <a:r>
              <a:rPr lang="en-GB" baseline="33000" dirty="0">
                <a:solidFill>
                  <a:srgbClr val="FFFFFF"/>
                </a:solidFill>
              </a:rPr>
              <a:t>6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smtClean="0">
                <a:solidFill>
                  <a:srgbClr val="FFFFFF"/>
                </a:solidFill>
              </a:rPr>
              <a:t> –  &gt;10</a:t>
            </a:r>
            <a:r>
              <a:rPr lang="en-GB" baseline="33000" dirty="0" smtClean="0">
                <a:solidFill>
                  <a:srgbClr val="FFFFFF"/>
                </a:solidFill>
              </a:rPr>
              <a:t>12</a:t>
            </a:r>
            <a:r>
              <a:rPr lang="en-GB" dirty="0" smtClean="0">
                <a:solidFill>
                  <a:srgbClr val="FFFFFF"/>
                </a:solidFill>
              </a:rPr>
              <a:t> </a:t>
            </a:r>
            <a:r>
              <a:rPr lang="en-GB" dirty="0">
                <a:solidFill>
                  <a:srgbClr val="FFFFFF"/>
                </a:solidFill>
              </a:rPr>
              <a:t>years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GB" dirty="0">
              <a:solidFill>
                <a:srgbClr val="FFFFFF"/>
              </a:solidFill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>
                <a:solidFill>
                  <a:srgbClr val="FFFFFF"/>
                </a:solidFill>
              </a:rPr>
              <a:t>- Age of universe:  about 10</a:t>
            </a:r>
            <a:r>
              <a:rPr lang="en-GB" baseline="33000" dirty="0">
                <a:solidFill>
                  <a:srgbClr val="FFFFFF"/>
                </a:solidFill>
              </a:rPr>
              <a:t>10</a:t>
            </a:r>
            <a:r>
              <a:rPr lang="en-GB" dirty="0">
                <a:solidFill>
                  <a:srgbClr val="FFFFFF"/>
                </a:solidFill>
              </a:rPr>
              <a:t> years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57200" y="4486275"/>
            <a:ext cx="72453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3200">
                <a:solidFill>
                  <a:srgbClr val="FFFFFF"/>
                </a:solidFill>
              </a:rPr>
              <a:t>4. </a:t>
            </a:r>
            <a:r>
              <a:rPr lang="en-GB" sz="3200" u="sng">
                <a:solidFill>
                  <a:srgbClr val="FFFFFF"/>
                </a:solidFill>
              </a:rPr>
              <a:t>Very high and low temperatures</a:t>
            </a:r>
            <a:r>
              <a:rPr lang="en-GB" sz="320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82588" y="5438775"/>
            <a:ext cx="6729412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- An interstellar "molecular cloud":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                       T = 10 K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en-GB">
              <a:solidFill>
                <a:srgbClr val="FFFFFF"/>
              </a:solidFill>
              <a:cs typeface="Times New Roman" pitchFamily="18" charset="0"/>
            </a:endParaRP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- Center of Sun:</a:t>
            </a:r>
          </a:p>
          <a:p>
            <a:pPr eaLnBrk="1"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                       T = 1.5 x 10</a:t>
            </a:r>
            <a:r>
              <a:rPr lang="en-GB" baseline="33000">
                <a:solidFill>
                  <a:srgbClr val="FFFFFF"/>
                </a:solidFill>
                <a:cs typeface="Times New Roman" pitchFamily="18" charset="0"/>
              </a:rPr>
              <a:t>7</a:t>
            </a: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 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57586A-1B38-4071-9E0D-C2771BC3C4FA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"/>
          <p:cNvSpPr txBox="1">
            <a:spLocks noChangeArrowheads="1"/>
          </p:cNvSpPr>
          <p:nvPr/>
        </p:nvSpPr>
        <p:spPr bwMode="auto">
          <a:xfrm>
            <a:off x="1882775" y="498475"/>
            <a:ext cx="62563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buClr>
                <a:srgbClr val="000000"/>
              </a:buClr>
              <a:buSzPct val="33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sz="3200">
                <a:solidFill>
                  <a:srgbClr val="FFFF00"/>
                </a:solidFill>
                <a:cs typeface="Times New Roman" pitchFamily="18" charset="0"/>
              </a:rPr>
              <a:t>The Sky at Night</a:t>
            </a:r>
          </a:p>
        </p:txBody>
      </p:sp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739775" y="1644650"/>
            <a:ext cx="46974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GB">
                <a:solidFill>
                  <a:srgbClr val="FFFFFF"/>
                </a:solidFill>
                <a:cs typeface="Times New Roman" pitchFamily="18" charset="0"/>
              </a:rPr>
              <a:t>What do we see?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593850" y="2424113"/>
            <a:ext cx="7866063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The Moon</a:t>
            </a:r>
          </a:p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Planets</a:t>
            </a:r>
          </a:p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Perhaps a meteor shower, comet, or other rare event</a:t>
            </a:r>
          </a:p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Stars - about 3000 </a:t>
            </a: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visible</a:t>
            </a:r>
          </a:p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Milky Way</a:t>
            </a:r>
          </a:p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Other galaxies  (if in the Southern </a:t>
            </a:r>
            <a:r>
              <a:rPr lang="en-GB" dirty="0" err="1" smtClean="0">
                <a:solidFill>
                  <a:srgbClr val="FFFFFF"/>
                </a:solidFill>
                <a:cs typeface="Times New Roman" pitchFamily="18" charset="0"/>
              </a:rPr>
              <a:t>Hemsiphere</a:t>
            </a: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, see two others)</a:t>
            </a:r>
            <a:endParaRPr lang="en-GB" dirty="0">
              <a:solidFill>
                <a:srgbClr val="FFFFFF"/>
              </a:solidFill>
              <a:cs typeface="Times New Roman" pitchFamily="18" charset="0"/>
            </a:endParaRPr>
          </a:p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Patterns of stars </a:t>
            </a: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– 88 constellations</a:t>
            </a:r>
            <a:endParaRPr lang="en-GB" dirty="0">
              <a:solidFill>
                <a:srgbClr val="FFFFFF"/>
              </a:solidFill>
              <a:cs typeface="Times New Roman" pitchFamily="18" charset="0"/>
            </a:endParaRPr>
          </a:p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                             </a:t>
            </a:r>
            <a:r>
              <a:rPr lang="en-GB" dirty="0" smtClean="0">
                <a:solidFill>
                  <a:srgbClr val="FFFFFF"/>
                </a:solidFill>
                <a:cs typeface="Times New Roman" pitchFamily="18" charset="0"/>
              </a:rPr>
              <a:t> </a:t>
            </a: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Useful for finding our way around the sky,</a:t>
            </a:r>
          </a:p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                             navigating the oceans</a:t>
            </a:r>
          </a:p>
          <a:p>
            <a:pPr>
              <a:buClr>
                <a:srgbClr val="000000"/>
              </a:buClr>
              <a:buSzPct val="45000"/>
              <a:buFont typeface="StarBat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>
                <a:solidFill>
                  <a:srgbClr val="FFFFFF"/>
                </a:solidFill>
                <a:cs typeface="Times New Roman" pitchFamily="18" charset="0"/>
              </a:rPr>
              <a:t>Satellites, airplanes, clouds, lightning, light pollution ...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A7CA54-1F05-4C9E-A067-BDADDD670C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3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44529</TotalTime>
  <Words>1350</Words>
  <Application>Microsoft Office PowerPoint</Application>
  <PresentationFormat>Custom</PresentationFormat>
  <Paragraphs>274</Paragraphs>
  <Slides>31</Slides>
  <Notes>31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Default Design</vt:lpstr>
      <vt:lpstr>1_Default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</dc:creator>
  <cp:lastModifiedBy>Rich</cp:lastModifiedBy>
  <cp:revision>49</cp:revision>
  <cp:lastPrinted>2014-08-20T20:58:57Z</cp:lastPrinted>
  <dcterms:modified xsi:type="dcterms:W3CDTF">2014-08-20T21:40:13Z</dcterms:modified>
</cp:coreProperties>
</file>