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0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ps.prenhall.com/esm_chaisson_BG_5/0,11696,3029968-,0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627188" y="269875"/>
            <a:ext cx="67421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Stellar Explosions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660775" y="1114425"/>
            <a:ext cx="260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Novae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254375" y="1763713"/>
            <a:ext cx="655955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96913" y="2560638"/>
            <a:ext cx="2514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</a:rPr>
              <a:t>White dwarf in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</a:rPr>
              <a:t>close </a:t>
            </a:r>
            <a:r>
              <a:rPr lang="en-GB" u="sng">
                <a:solidFill>
                  <a:srgbClr val="FFFFFF"/>
                </a:solidFill>
              </a:rPr>
              <a:t>binary</a:t>
            </a:r>
            <a:r>
              <a:rPr lang="en-GB">
                <a:solidFill>
                  <a:srgbClr val="FFFFFF"/>
                </a:solidFill>
              </a:rPr>
              <a:t> system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6113" y="5380038"/>
            <a:ext cx="91789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WD's </a:t>
            </a:r>
            <a:r>
              <a:rPr lang="en-GB" u="sng" dirty="0">
                <a:solidFill>
                  <a:srgbClr val="FFFFFF"/>
                </a:solidFill>
              </a:rPr>
              <a:t>tidal force</a:t>
            </a:r>
            <a:r>
              <a:rPr lang="en-GB" dirty="0">
                <a:solidFill>
                  <a:srgbClr val="FFFFFF"/>
                </a:solidFill>
              </a:rPr>
              <a:t> stretches out companion, until parts of </a:t>
            </a:r>
            <a:r>
              <a:rPr lang="en-GB" dirty="0" smtClean="0">
                <a:solidFill>
                  <a:srgbClr val="FFFFFF"/>
                </a:solidFill>
              </a:rPr>
              <a:t>envelope </a:t>
            </a:r>
            <a:r>
              <a:rPr lang="en-GB" dirty="0">
                <a:solidFill>
                  <a:srgbClr val="FFFFFF"/>
                </a:solidFill>
              </a:rPr>
              <a:t>spill onto WD.  Surface gets hotter and denser.  Eventually, a burst of </a:t>
            </a:r>
            <a:r>
              <a:rPr lang="en-GB" u="sng" dirty="0">
                <a:solidFill>
                  <a:srgbClr val="FFFFFF"/>
                </a:solidFill>
              </a:rPr>
              <a:t>fusion</a:t>
            </a:r>
            <a:r>
              <a:rPr lang="en-GB" dirty="0">
                <a:solidFill>
                  <a:srgbClr val="FFFFFF"/>
                </a:solidFill>
              </a:rPr>
              <a:t>.  Binary brightens by </a:t>
            </a:r>
            <a:r>
              <a:rPr lang="en-GB" dirty="0" smtClean="0">
                <a:solidFill>
                  <a:srgbClr val="FFFFFF"/>
                </a:solidFill>
              </a:rPr>
              <a:t>10,000's</a:t>
            </a:r>
            <a:r>
              <a:rPr lang="en-GB" dirty="0">
                <a:solidFill>
                  <a:srgbClr val="FFFFFF"/>
                </a:solidFill>
              </a:rPr>
              <a:t>!  Some gas expelled into space.  Whole cycle may repeat every few decades =&gt; </a:t>
            </a:r>
            <a:r>
              <a:rPr lang="en-GB" u="sng" dirty="0">
                <a:solidFill>
                  <a:srgbClr val="FFFFFF"/>
                </a:solidFill>
              </a:rPr>
              <a:t>recurrent novae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92312" y="1353105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Nova </a:t>
            </a:r>
            <a:r>
              <a:rPr lang="en-GB" dirty="0" err="1" smtClean="0">
                <a:solidFill>
                  <a:srgbClr val="FFFFFF"/>
                </a:solidFill>
              </a:rPr>
              <a:t>Cygni</a:t>
            </a:r>
            <a:r>
              <a:rPr lang="en-GB" dirty="0" smtClean="0">
                <a:solidFill>
                  <a:srgbClr val="FFFFFF"/>
                </a:solidFill>
              </a:rPr>
              <a:t> with Hubble.  Brightened in Feb 1992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306513" y="6980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954712" y="6218237"/>
            <a:ext cx="334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</a:rPr>
              <a:t>Recurrent nova animation</a:t>
            </a:r>
          </a:p>
        </p:txBody>
      </p:sp>
      <p:pic>
        <p:nvPicPr>
          <p:cNvPr id="16386" name="Picture 2" descr="http://imgsrc.hubblesite.org/hu/db/1994/06/images/a/formats/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312" y="1874837"/>
            <a:ext cx="6934200" cy="3467102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964406" y="3513137"/>
            <a:ext cx="990600" cy="158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FF00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01912" y="545623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1993			Jan 1994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794" y="3246437"/>
            <a:ext cx="115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AU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695450" y="239713"/>
            <a:ext cx="674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Death of a High-Mass Star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1625" y="868363"/>
            <a:ext cx="56149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M &gt; </a:t>
            </a:r>
            <a:r>
              <a:rPr lang="en-GB" dirty="0" smtClean="0">
                <a:solidFill>
                  <a:srgbClr val="FFFFFF"/>
                </a:solidFill>
              </a:rPr>
              <a:t>12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endParaRPr lang="en-GB" baseline="-33000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Iron core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Iron fusion doesn't produce energy (actually requires energy) =&gt; core collapses in &lt; 1 sec.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988050" y="1370013"/>
            <a:ext cx="39608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9725" y="6037263"/>
            <a:ext cx="56149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Ejection speeds 1000's to 10,000's of km/sec!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Remnant is a “neutron star” or “black hole”.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15913" y="3246438"/>
            <a:ext cx="56149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</a:rPr>
              <a:t>T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~ 10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10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K, radiation disrupts nuclei,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     p   +   e    =&gt;    n   +  neutrino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5913" y="4237038"/>
            <a:ext cx="56149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Collapses until neutrons come into contact.  Rebounds outward, violent shock ejects rest of star =&gt;   </a:t>
            </a:r>
            <a:r>
              <a:rPr lang="en-GB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GB" u="sng">
                <a:solidFill>
                  <a:srgbClr val="FF0000"/>
                </a:solidFill>
                <a:cs typeface="Times New Roman" pitchFamily="18" charset="0"/>
              </a:rPr>
              <a:t>Core-collapse</a:t>
            </a:r>
            <a:r>
              <a:rPr lang="en-GB">
                <a:solidFill>
                  <a:srgbClr val="FF0000"/>
                </a:solidFill>
                <a:cs typeface="Times New Roman" pitchFamily="18" charset="0"/>
              </a:rPr>
              <a:t>  or </a:t>
            </a:r>
            <a:r>
              <a:rPr lang="en-GB" u="sng">
                <a:solidFill>
                  <a:srgbClr val="FF0000"/>
                </a:solidFill>
                <a:cs typeface="Times New Roman" pitchFamily="18" charset="0"/>
              </a:rPr>
              <a:t>Type II</a:t>
            </a:r>
            <a:r>
              <a:rPr lang="en-GB">
                <a:solidFill>
                  <a:srgbClr val="FF0000"/>
                </a:solidFill>
                <a:cs typeface="Times New Roman" pitchFamily="18" charset="0"/>
              </a:rPr>
              <a:t> Supernova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640513" y="5989638"/>
            <a:ext cx="3009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Such supernovae occur</a:t>
            </a:r>
          </a:p>
          <a:p>
            <a:r>
              <a:rPr lang="en-US"/>
              <a:t>roughly every 50 years</a:t>
            </a:r>
          </a:p>
          <a:p>
            <a:r>
              <a:rPr lang="en-US"/>
              <a:t>in Milky Way.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187450" y="3525838"/>
            <a:ext cx="7762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014913" y="174625"/>
            <a:ext cx="40338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680075" y="1196975"/>
            <a:ext cx="577850" cy="577850"/>
          </a:xfrm>
          <a:prstGeom prst="roundRect">
            <a:avLst>
              <a:gd name="adj" fmla="val 273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92113" y="552450"/>
            <a:ext cx="40179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Supernova 1987A in the Large Magellanic Cloud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36575" y="169863"/>
            <a:ext cx="84058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In 1000 years, the exploded debris might look something like this: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67438" y="1244600"/>
            <a:ext cx="2159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Crab Nebula: debris from a stellar explosion observed in 1054 AD.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0" y="652463"/>
            <a:ext cx="43116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7163" y="4294188"/>
            <a:ext cx="43211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235700" y="4603750"/>
            <a:ext cx="2159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Vela Nebula: debris from a stellar explosion in about 9000 BC.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03238" y="3876675"/>
            <a:ext cx="34242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Or in 10,000 years: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85750" y="1879600"/>
            <a:ext cx="515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>
                <a:solidFill>
                  <a:srgbClr val="FFFFFF"/>
                </a:solidFill>
              </a:rPr>
              <a:t>2 pc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52413" y="5448300"/>
            <a:ext cx="766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>
                <a:solidFill>
                  <a:srgbClr val="FFFFFF"/>
                </a:solidFill>
              </a:rPr>
              <a:t>50 pc</a:t>
            </a:r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 flipV="1">
            <a:off x="1003300" y="766763"/>
            <a:ext cx="1588" cy="30273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V="1">
            <a:off x="1119188" y="4327525"/>
            <a:ext cx="1587" cy="30273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893888" y="476250"/>
            <a:ext cx="651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Making the Elements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69925" y="1341438"/>
            <a:ext cx="71897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/>
              <a:t>Universe initially all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dirty="0" err="1">
                <a:solidFill>
                  <a:srgbClr val="FFFFFF"/>
                </a:solidFill>
              </a:rPr>
              <a:t>p’s</a:t>
            </a:r>
            <a:r>
              <a:rPr lang="en-GB" dirty="0">
                <a:solidFill>
                  <a:srgbClr val="FFFFFF"/>
                </a:solidFill>
              </a:rPr>
              <a:t> and </a:t>
            </a:r>
            <a:r>
              <a:rPr lang="en-GB" dirty="0" err="1">
                <a:solidFill>
                  <a:srgbClr val="FFFFFF"/>
                </a:solidFill>
              </a:rPr>
              <a:t>e’s</a:t>
            </a:r>
            <a:r>
              <a:rPr lang="en-GB" dirty="0">
                <a:solidFill>
                  <a:srgbClr val="FFFFFF"/>
                </a:solidFill>
              </a:rPr>
              <a:t>).  Some </a:t>
            </a:r>
            <a:r>
              <a:rPr lang="en-GB" u="sng" dirty="0">
                <a:solidFill>
                  <a:srgbClr val="FF0000"/>
                </a:solidFill>
              </a:rPr>
              <a:t>He</a:t>
            </a:r>
            <a:r>
              <a:rPr lang="en-GB" dirty="0">
                <a:solidFill>
                  <a:srgbClr val="FFFFFF"/>
                </a:solidFill>
              </a:rPr>
              <a:t> made soon after Big Bang before </a:t>
            </a:r>
            <a:r>
              <a:rPr lang="en-GB" dirty="0" smtClean="0">
                <a:solidFill>
                  <a:srgbClr val="FFFFFF"/>
                </a:solidFill>
              </a:rPr>
              <a:t>galaxies </a:t>
            </a:r>
            <a:r>
              <a:rPr lang="en-GB" dirty="0">
                <a:solidFill>
                  <a:srgbClr val="FFFFFF"/>
                </a:solidFill>
              </a:rPr>
              <a:t>formed.  </a:t>
            </a:r>
            <a:r>
              <a:rPr lang="en-GB" dirty="0" smtClean="0">
                <a:solidFill>
                  <a:srgbClr val="FFFFFF"/>
                </a:solidFill>
              </a:rPr>
              <a:t>Rest of elements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made in stars, and returned to ISM by supernovae.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96913" y="4348163"/>
            <a:ext cx="68357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Elements up to </a:t>
            </a:r>
            <a:r>
              <a:rPr lang="en-GB" u="sng" dirty="0">
                <a:solidFill>
                  <a:srgbClr val="FF0000"/>
                </a:solidFill>
              </a:rPr>
              <a:t>iron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baseline="33000" dirty="0">
                <a:solidFill>
                  <a:srgbClr val="FFFFFF"/>
                </a:solidFill>
              </a:rPr>
              <a:t>56</a:t>
            </a:r>
            <a:r>
              <a:rPr lang="en-GB" dirty="0">
                <a:solidFill>
                  <a:srgbClr val="FFFFFF"/>
                </a:solidFill>
              </a:rPr>
              <a:t>Fe,  26 p + 30 </a:t>
            </a:r>
            <a:r>
              <a:rPr lang="en-GB" dirty="0" smtClean="0">
                <a:solidFill>
                  <a:srgbClr val="FFFFFF"/>
                </a:solidFill>
              </a:rPr>
              <a:t>n) </a:t>
            </a:r>
            <a:r>
              <a:rPr lang="en-GB" dirty="0">
                <a:solidFill>
                  <a:srgbClr val="FFFFFF"/>
                </a:solidFill>
              </a:rPr>
              <a:t>produced by steady fusion (less abundant elements we didn’t discuss, like </a:t>
            </a:r>
            <a:r>
              <a:rPr lang="en-GB" dirty="0" err="1">
                <a:solidFill>
                  <a:srgbClr val="FFFFFF"/>
                </a:solidFill>
              </a:rPr>
              <a:t>Cl</a:t>
            </a:r>
            <a:r>
              <a:rPr lang="en-GB" dirty="0">
                <a:solidFill>
                  <a:srgbClr val="FFFFFF"/>
                </a:solidFill>
              </a:rPr>
              <a:t>, Na, made in reactions that aren’t important energy makers).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96913" y="2636838"/>
            <a:ext cx="68357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Solar System formed from such "enriched" gas 4.6 billion years ago.  As Milky Way ages, the abundances of elements compared to H in gas and new stars are increasing due to fusion and supernovae.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19137" y="5960109"/>
            <a:ext cx="69881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/>
              <a:t>“</a:t>
            </a:r>
            <a:r>
              <a:rPr lang="en-GB" dirty="0" smtClean="0"/>
              <a:t>Neutron capture” makes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u="sng" dirty="0" smtClean="0">
                <a:solidFill>
                  <a:srgbClr val="FF0000"/>
                </a:solidFill>
              </a:rPr>
              <a:t>heavier </a:t>
            </a:r>
            <a:r>
              <a:rPr lang="en-GB" u="sng" dirty="0">
                <a:solidFill>
                  <a:srgbClr val="FF0000"/>
                </a:solidFill>
              </a:rPr>
              <a:t>elements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(lead</a:t>
            </a:r>
            <a:r>
              <a:rPr lang="en-GB" dirty="0">
                <a:solidFill>
                  <a:srgbClr val="FFFFFF"/>
                </a:solidFill>
              </a:rPr>
              <a:t>, gold, copper, silver, etc.) </a:t>
            </a:r>
            <a:r>
              <a:rPr lang="en-GB" dirty="0" smtClean="0">
                <a:solidFill>
                  <a:srgbClr val="FFFFFF"/>
                </a:solidFill>
              </a:rPr>
              <a:t>in cores and </a:t>
            </a:r>
            <a:r>
              <a:rPr lang="en-GB" u="sng" dirty="0">
                <a:solidFill>
                  <a:srgbClr val="FF0000"/>
                </a:solidFill>
              </a:rPr>
              <a:t>even heavier ones</a:t>
            </a:r>
            <a:r>
              <a:rPr lang="en-GB" dirty="0">
                <a:solidFill>
                  <a:srgbClr val="FFFFFF"/>
                </a:solidFill>
              </a:rPr>
              <a:t> (uranium, plutonium, etc.) in supernova itself.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837113" y="1146175"/>
            <a:ext cx="47355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85925" y="325438"/>
            <a:ext cx="712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A Carbon-Detonation or “Type I”  Supernova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58775" y="1331913"/>
            <a:ext cx="40290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Back to our accreting white dwarf in a binary system.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Despite novae, mass continues to build up on WD.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2425" y="3924300"/>
            <a:ext cx="9423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If mass grows to 1.4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 (the "Chandrasekhar limit"), gravity overwhelms pressure supporting the WD, so it contracts and heats up.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This starts carbon fusion </a:t>
            </a:r>
            <a:r>
              <a:rPr lang="en-GB" dirty="0" smtClean="0">
                <a:solidFill>
                  <a:srgbClr val="FFFFFF"/>
                </a:solidFill>
              </a:rPr>
              <a:t>everywhere </a:t>
            </a:r>
            <a:r>
              <a:rPr lang="en-GB" dirty="0">
                <a:solidFill>
                  <a:srgbClr val="FFFFFF"/>
                </a:solidFill>
              </a:rPr>
              <a:t>at once.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Tremendous energy makes star explode.  No remnant.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lum contrast="14000"/>
          </a:blip>
          <a:srcRect/>
          <a:stretch>
            <a:fillRect/>
          </a:stretch>
        </p:blipFill>
        <p:spPr bwMode="auto">
          <a:xfrm>
            <a:off x="257175" y="1504950"/>
            <a:ext cx="954246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77850" y="346075"/>
            <a:ext cx="89138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Remember, core collapse (Type I) and carbon-detonation (Type II) supernovae have very different origins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Ring Around Supernova 1987A (SN1987A) - November 28, 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7302" y="274637"/>
            <a:ext cx="4101210" cy="3219451"/>
          </a:xfrm>
          <a:prstGeom prst="rect">
            <a:avLst/>
          </a:prstGeom>
          <a:noFill/>
        </p:spPr>
      </p:pic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163512" y="655637"/>
            <a:ext cx="260508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3"/>
          <p:cNvSpPr>
            <a:spLocks noChangeShapeType="1"/>
          </p:cNvSpPr>
          <p:nvPr/>
        </p:nvSpPr>
        <p:spPr bwMode="auto">
          <a:xfrm flipV="1">
            <a:off x="1458912" y="1112836"/>
            <a:ext cx="3886200" cy="942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1458912" y="2789237"/>
            <a:ext cx="39624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830512" y="731837"/>
            <a:ext cx="8207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dirty="0">
                <a:solidFill>
                  <a:srgbClr val="FFFFFF"/>
                </a:solidFill>
              </a:rPr>
              <a:t>1994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583112" y="731837"/>
            <a:ext cx="82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2003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3516312" y="3398837"/>
            <a:ext cx="195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 dirty="0">
                <a:solidFill>
                  <a:srgbClr val="FFFFFF"/>
                </a:solidFill>
              </a:rPr>
              <a:t>Expanding debris from star.  Speed almost 3000 km/sec!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7748588" y="3475037"/>
            <a:ext cx="23320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>
                <a:solidFill>
                  <a:srgbClr val="FFFFFF"/>
                </a:solidFill>
              </a:rPr>
              <a:t>Light from supernova hitting ring of gas, probably a shell from earlier mass loss event.</a:t>
            </a: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V="1">
            <a:off x="5649912" y="2027237"/>
            <a:ext cx="1616075" cy="1600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H="1" flipV="1">
            <a:off x="8926512" y="2789237"/>
            <a:ext cx="511175" cy="7826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15912" y="122237"/>
            <a:ext cx="394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SN 1987A is evolving fast!</a:t>
            </a:r>
          </a:p>
        </p:txBody>
      </p:sp>
      <p:pic>
        <p:nvPicPr>
          <p:cNvPr id="9234" name="Picture 18" descr="http://imgsrc.hubblesite.org/hu/db/2004/09/images/b/formats/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512" y="4493937"/>
            <a:ext cx="6294074" cy="3019700"/>
          </a:xfrm>
          <a:prstGeom prst="rect">
            <a:avLst/>
          </a:prstGeom>
          <a:noFill/>
        </p:spPr>
      </p:pic>
      <p:pic>
        <p:nvPicPr>
          <p:cNvPr id="14" name="Picture 13" descr="6592_fig20_19.jpg"/>
          <p:cNvPicPr>
            <a:picLocks noChangeAspect="1"/>
          </p:cNvPicPr>
          <p:nvPr/>
        </p:nvPicPr>
        <p:blipFill>
          <a:blip r:embed="rId6"/>
          <a:srcRect l="54000" t="3378" r="1500" b="6757"/>
          <a:stretch>
            <a:fillRect/>
          </a:stretch>
        </p:blipFill>
        <p:spPr>
          <a:xfrm>
            <a:off x="163512" y="4160837"/>
            <a:ext cx="3048000" cy="2732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5912" y="69749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Explanation for the three-ring</a:t>
            </a:r>
          </a:p>
          <a:p>
            <a:r>
              <a:rPr lang="en-US" sz="1600" dirty="0" smtClean="0"/>
              <a:t>structure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14300</TotalTime>
  <Words>512</Words>
  <PresentationFormat>Custom</PresentationFormat>
  <Paragraphs>54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 </cp:lastModifiedBy>
  <cp:revision>31</cp:revision>
  <dcterms:modified xsi:type="dcterms:W3CDTF">2008-11-06T16:57:34Z</dcterms:modified>
</cp:coreProperties>
</file>