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94" r:id="rId2"/>
    <p:sldId id="395" r:id="rId3"/>
    <p:sldId id="460" r:id="rId4"/>
    <p:sldId id="459" r:id="rId5"/>
    <p:sldId id="416" r:id="rId6"/>
    <p:sldId id="417" r:id="rId7"/>
    <p:sldId id="422" r:id="rId8"/>
    <p:sldId id="424" r:id="rId9"/>
    <p:sldId id="419" r:id="rId10"/>
    <p:sldId id="426" r:id="rId11"/>
    <p:sldId id="427" r:id="rId12"/>
    <p:sldId id="428" r:id="rId13"/>
    <p:sldId id="430" r:id="rId14"/>
    <p:sldId id="431" r:id="rId15"/>
    <p:sldId id="432" r:id="rId16"/>
    <p:sldId id="434" r:id="rId17"/>
    <p:sldId id="437" r:id="rId18"/>
    <p:sldId id="438" r:id="rId19"/>
    <p:sldId id="439" r:id="rId20"/>
    <p:sldId id="401" r:id="rId21"/>
    <p:sldId id="403" r:id="rId22"/>
    <p:sldId id="404" r:id="rId23"/>
    <p:sldId id="409" r:id="rId24"/>
    <p:sldId id="406" r:id="rId25"/>
    <p:sldId id="408" r:id="rId26"/>
    <p:sldId id="452" r:id="rId27"/>
    <p:sldId id="461" r:id="rId28"/>
    <p:sldId id="453" r:id="rId29"/>
    <p:sldId id="454" r:id="rId30"/>
    <p:sldId id="455" r:id="rId31"/>
    <p:sldId id="456" r:id="rId32"/>
    <p:sldId id="457" r:id="rId33"/>
    <p:sldId id="458" r:id="rId34"/>
  </p:sldIdLst>
  <p:sldSz cx="9144000" cy="6858000" type="screen4x3"/>
  <p:notesSz cx="9296400" cy="6881813"/>
  <p:defaultTextStyle>
    <a:defPPr>
      <a:defRPr lang="en-US"/>
    </a:defPPr>
    <a:lvl1pPr algn="l" rtl="0" fontAlgn="base">
      <a:spcBef>
        <a:spcPct val="0"/>
      </a:spcBef>
      <a:spcAft>
        <a:spcPct val="0"/>
      </a:spcAft>
      <a:defRPr sz="2000" i="1" kern="1200">
        <a:solidFill>
          <a:schemeClr val="tx1"/>
        </a:solidFill>
        <a:latin typeface="Arial" charset="0"/>
        <a:ea typeface="+mn-ea"/>
        <a:cs typeface="+mn-cs"/>
      </a:defRPr>
    </a:lvl1pPr>
    <a:lvl2pPr marL="457200" algn="l" rtl="0" fontAlgn="base">
      <a:spcBef>
        <a:spcPct val="0"/>
      </a:spcBef>
      <a:spcAft>
        <a:spcPct val="0"/>
      </a:spcAft>
      <a:defRPr sz="2000" i="1" kern="1200">
        <a:solidFill>
          <a:schemeClr val="tx1"/>
        </a:solidFill>
        <a:latin typeface="Arial" charset="0"/>
        <a:ea typeface="+mn-ea"/>
        <a:cs typeface="+mn-cs"/>
      </a:defRPr>
    </a:lvl2pPr>
    <a:lvl3pPr marL="914400" algn="l" rtl="0" fontAlgn="base">
      <a:spcBef>
        <a:spcPct val="0"/>
      </a:spcBef>
      <a:spcAft>
        <a:spcPct val="0"/>
      </a:spcAft>
      <a:defRPr sz="2000" i="1" kern="1200">
        <a:solidFill>
          <a:schemeClr val="tx1"/>
        </a:solidFill>
        <a:latin typeface="Arial" charset="0"/>
        <a:ea typeface="+mn-ea"/>
        <a:cs typeface="+mn-cs"/>
      </a:defRPr>
    </a:lvl3pPr>
    <a:lvl4pPr marL="1371600" algn="l" rtl="0" fontAlgn="base">
      <a:spcBef>
        <a:spcPct val="0"/>
      </a:spcBef>
      <a:spcAft>
        <a:spcPct val="0"/>
      </a:spcAft>
      <a:defRPr sz="2000" i="1" kern="1200">
        <a:solidFill>
          <a:schemeClr val="tx1"/>
        </a:solidFill>
        <a:latin typeface="Arial" charset="0"/>
        <a:ea typeface="+mn-ea"/>
        <a:cs typeface="+mn-cs"/>
      </a:defRPr>
    </a:lvl4pPr>
    <a:lvl5pPr marL="1828800" algn="l" rtl="0" fontAlgn="base">
      <a:spcBef>
        <a:spcPct val="0"/>
      </a:spcBef>
      <a:spcAft>
        <a:spcPct val="0"/>
      </a:spcAft>
      <a:defRPr sz="2000" i="1" kern="1200">
        <a:solidFill>
          <a:schemeClr val="tx1"/>
        </a:solidFill>
        <a:latin typeface="Arial" charset="0"/>
        <a:ea typeface="+mn-ea"/>
        <a:cs typeface="+mn-cs"/>
      </a:defRPr>
    </a:lvl5pPr>
    <a:lvl6pPr marL="2286000" algn="l" defTabSz="914400" rtl="0" eaLnBrk="1" latinLnBrk="0" hangingPunct="1">
      <a:defRPr sz="2000" i="1" kern="1200">
        <a:solidFill>
          <a:schemeClr val="tx1"/>
        </a:solidFill>
        <a:latin typeface="Arial" charset="0"/>
        <a:ea typeface="+mn-ea"/>
        <a:cs typeface="+mn-cs"/>
      </a:defRPr>
    </a:lvl6pPr>
    <a:lvl7pPr marL="2743200" algn="l" defTabSz="914400" rtl="0" eaLnBrk="1" latinLnBrk="0" hangingPunct="1">
      <a:defRPr sz="2000" i="1" kern="1200">
        <a:solidFill>
          <a:schemeClr val="tx1"/>
        </a:solidFill>
        <a:latin typeface="Arial" charset="0"/>
        <a:ea typeface="+mn-ea"/>
        <a:cs typeface="+mn-cs"/>
      </a:defRPr>
    </a:lvl7pPr>
    <a:lvl8pPr marL="3200400" algn="l" defTabSz="914400" rtl="0" eaLnBrk="1" latinLnBrk="0" hangingPunct="1">
      <a:defRPr sz="2000" i="1" kern="1200">
        <a:solidFill>
          <a:schemeClr val="tx1"/>
        </a:solidFill>
        <a:latin typeface="Arial" charset="0"/>
        <a:ea typeface="+mn-ea"/>
        <a:cs typeface="+mn-cs"/>
      </a:defRPr>
    </a:lvl8pPr>
    <a:lvl9pPr marL="3657600" algn="l" defTabSz="914400" rtl="0" eaLnBrk="1" latinLnBrk="0" hangingPunct="1">
      <a:defRPr sz="20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CCFF66"/>
    <a:srgbClr val="66FFFF"/>
    <a:srgbClr val="000000"/>
    <a:srgbClr val="FFCC66"/>
    <a:srgbClr val="0040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4" autoAdjust="0"/>
    <p:restoredTop sz="90929"/>
  </p:normalViewPr>
  <p:slideViewPr>
    <p:cSldViewPr>
      <p:cViewPr varScale="1">
        <p:scale>
          <a:sx n="59" d="100"/>
          <a:sy n="59" d="100"/>
        </p:scale>
        <p:origin x="-7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hdr" sz="quarter"/>
          </p:nvPr>
        </p:nvSpPr>
        <p:spPr bwMode="auto">
          <a:xfrm>
            <a:off x="0" y="0"/>
            <a:ext cx="4028440" cy="344091"/>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defRPr sz="1200" i="0" smtClean="0">
                <a:latin typeface="Times New Roman" pitchFamily="18" charset="0"/>
              </a:defRPr>
            </a:lvl1pPr>
          </a:lstStyle>
          <a:p>
            <a:pPr>
              <a:defRPr/>
            </a:pPr>
            <a:endParaRPr lang="en-US"/>
          </a:p>
        </p:txBody>
      </p:sp>
      <p:sp>
        <p:nvSpPr>
          <p:cNvPr id="467971" name="Rectangle 3"/>
          <p:cNvSpPr>
            <a:spLocks noGrp="1" noChangeArrowheads="1"/>
          </p:cNvSpPr>
          <p:nvPr>
            <p:ph type="dt" sz="quarter" idx="1"/>
          </p:nvPr>
        </p:nvSpPr>
        <p:spPr bwMode="auto">
          <a:xfrm>
            <a:off x="5267960" y="0"/>
            <a:ext cx="4028440" cy="344091"/>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a:defRPr sz="1200" i="0" smtClean="0">
                <a:latin typeface="Times New Roman" pitchFamily="18" charset="0"/>
              </a:defRPr>
            </a:lvl1pPr>
          </a:lstStyle>
          <a:p>
            <a:pPr>
              <a:defRPr/>
            </a:pPr>
            <a:endParaRPr lang="en-US"/>
          </a:p>
        </p:txBody>
      </p:sp>
      <p:sp>
        <p:nvSpPr>
          <p:cNvPr id="467972" name="Rectangle 4"/>
          <p:cNvSpPr>
            <a:spLocks noGrp="1" noChangeArrowheads="1"/>
          </p:cNvSpPr>
          <p:nvPr>
            <p:ph type="ftr" sz="quarter" idx="2"/>
          </p:nvPr>
        </p:nvSpPr>
        <p:spPr bwMode="auto">
          <a:xfrm>
            <a:off x="0" y="6537722"/>
            <a:ext cx="4028440" cy="344091"/>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defRPr sz="1200" i="0" smtClean="0">
                <a:latin typeface="Times New Roman" pitchFamily="18" charset="0"/>
              </a:defRPr>
            </a:lvl1pPr>
          </a:lstStyle>
          <a:p>
            <a:pPr>
              <a:defRPr/>
            </a:pPr>
            <a:endParaRPr lang="en-US"/>
          </a:p>
        </p:txBody>
      </p:sp>
      <p:sp>
        <p:nvSpPr>
          <p:cNvPr id="467973" name="Rectangle 5"/>
          <p:cNvSpPr>
            <a:spLocks noGrp="1" noChangeArrowheads="1"/>
          </p:cNvSpPr>
          <p:nvPr>
            <p:ph type="sldNum" sz="quarter" idx="3"/>
          </p:nvPr>
        </p:nvSpPr>
        <p:spPr bwMode="auto">
          <a:xfrm>
            <a:off x="5267960" y="6537722"/>
            <a:ext cx="4028440" cy="344091"/>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a:defRPr sz="1200" i="0" smtClean="0">
                <a:latin typeface="Times New Roman" pitchFamily="18" charset="0"/>
              </a:defRPr>
            </a:lvl1pPr>
          </a:lstStyle>
          <a:p>
            <a:pPr>
              <a:defRPr/>
            </a:pPr>
            <a:fld id="{FDBE33B2-67F3-4B47-9DCC-2E313AE336A8}" type="slidenum">
              <a:rPr lang="en-US"/>
              <a:pPr>
                <a:defRPr/>
              </a:pPr>
              <a:t>‹#›</a:t>
            </a:fld>
            <a:endParaRPr lang="en-US"/>
          </a:p>
        </p:txBody>
      </p:sp>
    </p:spTree>
    <p:extLst>
      <p:ext uri="{BB962C8B-B14F-4D97-AF65-F5344CB8AC3E}">
        <p14:creationId xmlns:p14="http://schemas.microsoft.com/office/powerpoint/2010/main" val="2639146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4028440" cy="344091"/>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defRPr sz="1200" i="0" smtClean="0">
                <a:latin typeface="Times New Roman" pitchFamily="18" charset="0"/>
              </a:defRPr>
            </a:lvl1pPr>
          </a:lstStyle>
          <a:p>
            <a:pPr>
              <a:defRPr/>
            </a:pPr>
            <a:endParaRPr lang="en-US"/>
          </a:p>
        </p:txBody>
      </p:sp>
      <p:sp>
        <p:nvSpPr>
          <p:cNvPr id="38915" name="Rectangle 3"/>
          <p:cNvSpPr>
            <a:spLocks noGrp="1" noChangeArrowheads="1"/>
          </p:cNvSpPr>
          <p:nvPr>
            <p:ph type="dt" idx="1"/>
          </p:nvPr>
        </p:nvSpPr>
        <p:spPr bwMode="auto">
          <a:xfrm>
            <a:off x="5267960" y="0"/>
            <a:ext cx="4028440" cy="344091"/>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a:defRPr sz="1200" i="0" smtClean="0">
                <a:latin typeface="Times New Roman" pitchFamily="18"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2928938" y="517525"/>
            <a:ext cx="3438525" cy="2579688"/>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1239520" y="3268861"/>
            <a:ext cx="6817360" cy="3096816"/>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6537722"/>
            <a:ext cx="4028440" cy="344091"/>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defRPr sz="1200" i="0" smtClean="0">
                <a:latin typeface="Times New Roman" pitchFamily="18" charset="0"/>
              </a:defRPr>
            </a:lvl1pPr>
          </a:lstStyle>
          <a:p>
            <a:pPr>
              <a:defRPr/>
            </a:pPr>
            <a:endParaRPr lang="en-US"/>
          </a:p>
        </p:txBody>
      </p:sp>
      <p:sp>
        <p:nvSpPr>
          <p:cNvPr id="38919" name="Rectangle 7"/>
          <p:cNvSpPr>
            <a:spLocks noGrp="1" noChangeArrowheads="1"/>
          </p:cNvSpPr>
          <p:nvPr>
            <p:ph type="sldNum" sz="quarter" idx="5"/>
          </p:nvPr>
        </p:nvSpPr>
        <p:spPr bwMode="auto">
          <a:xfrm>
            <a:off x="5267960" y="6537722"/>
            <a:ext cx="4028440" cy="344091"/>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a:defRPr sz="1200" i="0" smtClean="0">
                <a:latin typeface="Times New Roman" pitchFamily="18" charset="0"/>
              </a:defRPr>
            </a:lvl1pPr>
          </a:lstStyle>
          <a:p>
            <a:pPr>
              <a:defRPr/>
            </a:pPr>
            <a:fld id="{C8620896-DAE5-41AE-87FF-8D61CD7878BB}" type="slidenum">
              <a:rPr lang="en-US"/>
              <a:pPr>
                <a:defRPr/>
              </a:pPr>
              <a:t>‹#›</a:t>
            </a:fld>
            <a:endParaRPr lang="en-US"/>
          </a:p>
        </p:txBody>
      </p:sp>
    </p:spTree>
    <p:extLst>
      <p:ext uri="{BB962C8B-B14F-4D97-AF65-F5344CB8AC3E}">
        <p14:creationId xmlns:p14="http://schemas.microsoft.com/office/powerpoint/2010/main" val="281953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B3AD244-5876-4034-A264-C9DF9D972B6E}" type="slidenum">
              <a:rPr lang="en-US"/>
              <a:pPr/>
              <a:t>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F66A991-07CF-4898-9C8B-32C65CA32AF0}" type="slidenum">
              <a:rPr lang="en-US"/>
              <a:pPr/>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4319DC5-C935-447F-9B36-1CF091F505F3}" type="slidenum">
              <a:rPr lang="en-US"/>
              <a:pPr/>
              <a:t>11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3CD7C41-7BEB-40C2-825C-09BC99081A59}" type="slidenum">
              <a:rPr lang="en-US"/>
              <a:pPr/>
              <a:t>12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1F3A016-7FBB-4A60-97BE-37A5C211F05B}" type="slidenum">
              <a:rPr lang="en-US"/>
              <a:pPr/>
              <a:t>13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AB89CFA-7B2C-425A-94C4-E0733137DD6A}" type="slidenum">
              <a:rPr lang="en-US"/>
              <a:pPr/>
              <a:t>14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41EBDC4-ADB1-4518-9C5B-BF5E1776B372}" type="slidenum">
              <a:rPr lang="en-US"/>
              <a:pPr/>
              <a:t>15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449E1E5-F82F-43CC-A75E-89F4C782B438}" type="slidenum">
              <a:rPr lang="en-US"/>
              <a:pPr/>
              <a:t>16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6377FB4-5535-4F21-9D08-3ABCD573AFEB}" type="slidenum">
              <a:rPr lang="en-US"/>
              <a:pPr/>
              <a:t>17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62B8CAD-74AE-4F19-8E78-690B2B7DC6A2}" type="slidenum">
              <a:rPr lang="en-US"/>
              <a:pPr/>
              <a:t>18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69E4E47-8F52-4173-8C84-A9761BEA6B46}" type="slidenum">
              <a:rPr lang="en-US"/>
              <a:pPr/>
              <a:t>19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F4BA4B1-86C6-4E39-BEAE-3163E1A7CFAD}" type="slidenum">
              <a:rPr lang="en-US"/>
              <a:pPr/>
              <a:t>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46A18C3-A32A-4545-A22A-52571F8A18FC}" type="slidenum">
              <a:rPr lang="en-US"/>
              <a:pPr/>
              <a:t>20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90DFEB6-5729-44FE-9E17-DE88920948A2}" type="slidenum">
              <a:rPr lang="en-US"/>
              <a:pPr/>
              <a:t>21</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solidFill>
                  <a:srgbClr val="73177D"/>
                </a:solidFill>
                <a:latin typeface="Helvetica" charset="0"/>
              </a:rPr>
              <a:t>Source: Fraknoi, Morrison, and Wolf, </a:t>
            </a:r>
            <a:r>
              <a:rPr lang="en-US" i="1" smtClean="0">
                <a:solidFill>
                  <a:srgbClr val="73177D"/>
                </a:solidFill>
                <a:latin typeface="Arial" charset="0"/>
              </a:rPr>
              <a:t>Voyages through the Universe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8180DFD-0F01-415F-A9F3-124A62FECF17}" type="slidenum">
              <a:rPr lang="en-US"/>
              <a:pPr/>
              <a:t>22</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F77FC1-96AB-4954-BAD8-91124E10B80E}" type="slidenum">
              <a:rPr lang="en-US"/>
              <a:pPr/>
              <a:t>23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0B8AD9D-238F-4E85-9D8C-CA3432DB57D3}" type="slidenum">
              <a:rPr lang="en-US"/>
              <a:pPr/>
              <a:t>24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B45B99A-4D5C-4116-9599-F61777A960B1}" type="slidenum">
              <a:rPr lang="en-US"/>
              <a:pPr/>
              <a:t>25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Rot="1" noChangeAspect="1" noChangeArrowheads="1" noTextEdit="1"/>
          </p:cNvSpPr>
          <p:nvPr>
            <p:ph type="sldImg"/>
          </p:nvPr>
        </p:nvSpPr>
        <p:spPr bwMode="auto">
          <a:xfrm>
            <a:off x="3074988" y="690563"/>
            <a:ext cx="3144837" cy="2357437"/>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1420284" y="3275917"/>
            <a:ext cx="6461887" cy="2615953"/>
          </a:xfrm>
          <a:prstGeom prst="rect">
            <a:avLst/>
          </a:prstGeom>
          <a:noFill/>
          <a:ln>
            <a:miter lim="800000"/>
            <a:headEnd/>
            <a:tailEnd/>
          </a:ln>
        </p:spPr>
        <p:txBody>
          <a:bodyPr wrap="none" lIns="88001" tIns="43999" rIns="88001" bIns="43999"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20896-DAE5-41AE-87FF-8D61CD7878B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a:spLocks noGrp="1" noRot="1" noChangeAspect="1" noChangeArrowheads="1" noTextEdit="1"/>
          </p:cNvSpPr>
          <p:nvPr>
            <p:ph type="sldImg"/>
          </p:nvPr>
        </p:nvSpPr>
        <p:spPr bwMode="auto">
          <a:xfrm>
            <a:off x="3074988" y="690563"/>
            <a:ext cx="3144837" cy="2357437"/>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1420284" y="3275917"/>
            <a:ext cx="6461887" cy="2615953"/>
          </a:xfrm>
          <a:prstGeom prst="rect">
            <a:avLst/>
          </a:prstGeom>
          <a:noFill/>
          <a:ln>
            <a:miter lim="800000"/>
            <a:headEnd/>
            <a:tailEnd/>
          </a:ln>
        </p:spPr>
        <p:txBody>
          <a:bodyPr wrap="none" lIns="88001" tIns="43999" rIns="88001" bIns="43999"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a:spLocks noGrp="1" noRot="1" noChangeAspect="1" noChangeArrowheads="1" noTextEdit="1"/>
          </p:cNvSpPr>
          <p:nvPr>
            <p:ph type="sldImg"/>
          </p:nvPr>
        </p:nvSpPr>
        <p:spPr bwMode="auto">
          <a:xfrm>
            <a:off x="3074988" y="690563"/>
            <a:ext cx="3144837" cy="2357437"/>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1420284" y="3275917"/>
            <a:ext cx="6461887" cy="2615953"/>
          </a:xfrm>
          <a:prstGeom prst="rect">
            <a:avLst/>
          </a:prstGeom>
          <a:noFill/>
          <a:ln>
            <a:miter lim="800000"/>
            <a:headEnd/>
            <a:tailEnd/>
          </a:ln>
        </p:spPr>
        <p:txBody>
          <a:bodyPr wrap="none" lIns="88001" tIns="43999" rIns="88001" bIns="43999"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20896-DAE5-41AE-87FF-8D61CD7878B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a:spLocks noGrp="1" noRot="1" noChangeAspect="1" noChangeArrowheads="1" noTextEdit="1"/>
          </p:cNvSpPr>
          <p:nvPr>
            <p:ph type="sldImg"/>
          </p:nvPr>
        </p:nvSpPr>
        <p:spPr bwMode="auto">
          <a:xfrm>
            <a:off x="3074988" y="690563"/>
            <a:ext cx="3144837" cy="2357437"/>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1420284" y="3275917"/>
            <a:ext cx="6461887" cy="2615953"/>
          </a:xfrm>
          <a:prstGeom prst="rect">
            <a:avLst/>
          </a:prstGeom>
          <a:noFill/>
          <a:ln>
            <a:miter lim="800000"/>
            <a:headEnd/>
            <a:tailEnd/>
          </a:ln>
        </p:spPr>
        <p:txBody>
          <a:bodyPr wrap="none" lIns="88001" tIns="43999" rIns="88001" bIns="43999"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a:spLocks noGrp="1" noRot="1" noChangeAspect="1" noChangeArrowheads="1" noTextEdit="1"/>
          </p:cNvSpPr>
          <p:nvPr>
            <p:ph type="sldImg"/>
          </p:nvPr>
        </p:nvSpPr>
        <p:spPr bwMode="auto">
          <a:xfrm>
            <a:off x="3074988" y="690563"/>
            <a:ext cx="3144837" cy="2357437"/>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1420284" y="3275917"/>
            <a:ext cx="6461887" cy="2615953"/>
          </a:xfrm>
          <a:prstGeom prst="rect">
            <a:avLst/>
          </a:prstGeom>
          <a:noFill/>
          <a:ln>
            <a:miter lim="800000"/>
            <a:headEnd/>
            <a:tailEnd/>
          </a:ln>
        </p:spPr>
        <p:txBody>
          <a:bodyPr wrap="none" lIns="88001" tIns="43999" rIns="88001" bIns="43999"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a:spLocks noGrp="1" noRot="1" noChangeAspect="1" noChangeArrowheads="1" noTextEdit="1"/>
          </p:cNvSpPr>
          <p:nvPr>
            <p:ph type="sldImg"/>
          </p:nvPr>
        </p:nvSpPr>
        <p:spPr bwMode="auto">
          <a:xfrm>
            <a:off x="3074988" y="690563"/>
            <a:ext cx="3144837" cy="2357437"/>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1420284" y="3275917"/>
            <a:ext cx="6461887" cy="2615953"/>
          </a:xfrm>
          <a:prstGeom prst="rect">
            <a:avLst/>
          </a:prstGeom>
          <a:noFill/>
          <a:ln>
            <a:miter lim="800000"/>
            <a:headEnd/>
            <a:tailEnd/>
          </a:ln>
        </p:spPr>
        <p:txBody>
          <a:bodyPr wrap="none" lIns="88001" tIns="43999" rIns="88001" bIns="43999"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a:spLocks noGrp="1" noRot="1" noChangeAspect="1" noChangeArrowheads="1" noTextEdit="1"/>
          </p:cNvSpPr>
          <p:nvPr>
            <p:ph type="sldImg"/>
          </p:nvPr>
        </p:nvSpPr>
        <p:spPr bwMode="auto">
          <a:xfrm>
            <a:off x="3074988" y="690563"/>
            <a:ext cx="3144837" cy="2357437"/>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1420284" y="3275917"/>
            <a:ext cx="6461887" cy="2615953"/>
          </a:xfrm>
          <a:prstGeom prst="rect">
            <a:avLst/>
          </a:prstGeom>
          <a:noFill/>
          <a:ln>
            <a:miter lim="800000"/>
            <a:headEnd/>
            <a:tailEnd/>
          </a:ln>
        </p:spPr>
        <p:txBody>
          <a:bodyPr wrap="none" lIns="88001" tIns="43999" rIns="88001" bIns="43999"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20896-DAE5-41AE-87FF-8D61CD7878B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1DC378E-A804-41E2-80C8-CB364536D7E6}" type="slidenum">
              <a:rPr lang="en-US"/>
              <a:pPr/>
              <a:t>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AD02836-8DF4-4797-A9F1-7B2FD8482159}" type="slidenum">
              <a:rPr lang="en-US"/>
              <a:pPr/>
              <a:t>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F=N=J/m (1J=1Nm)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E01C1B2-4F3D-4D5E-9A59-1D9269682D6A}" type="slidenum">
              <a:rPr lang="en-US"/>
              <a:pPr/>
              <a:t>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2FB1DC6-BD51-4A86-A963-310F9CC29933}" type="slidenum">
              <a:rPr lang="en-US"/>
              <a:pPr/>
              <a:t>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C22C458-26D4-401D-9306-E6A612C80917}" type="slidenum">
              <a:rPr lang="en-US"/>
              <a:pPr/>
              <a:t>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73C5C8-C247-4807-A5F4-74C3DFB212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11EF42-C559-4A91-BE95-9D2EF16857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0383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59626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0F0D83-4603-4D28-91C0-3522501FF1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ACC97F-570D-4B67-9C2A-959BD44CBD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77F2B-DD21-433B-9124-D3A41D692E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515945-0E9B-4D57-B3A9-91B0809721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888551-A424-48C2-97EA-C3E9019843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708155-9EE7-401F-9A9F-DD25AA4F7B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96BD7C-E433-4450-ACAE-4537A0EA66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3F3F0C-DFA0-4F5B-B917-D66653B04C3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063434-256F-44B5-9093-AA8155130E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smtClean="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smtClean="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latin typeface="Times New Roman" pitchFamily="18" charset="0"/>
              </a:defRPr>
            </a:lvl1pPr>
          </a:lstStyle>
          <a:p>
            <a:pPr>
              <a:defRPr/>
            </a:pPr>
            <a:fld id="{1DA1C2CF-F2B5-4B38-87FB-C54F81AE4FC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200">
          <a:solidFill>
            <a:srgbClr val="CCFF66"/>
          </a:solidFill>
          <a:latin typeface="+mj-lt"/>
          <a:ea typeface="+mj-ea"/>
          <a:cs typeface="+mj-cs"/>
        </a:defRPr>
      </a:lvl1pPr>
      <a:lvl2pPr algn="ctr" rtl="0" eaLnBrk="0" fontAlgn="base" hangingPunct="0">
        <a:spcBef>
          <a:spcPct val="0"/>
        </a:spcBef>
        <a:spcAft>
          <a:spcPct val="0"/>
        </a:spcAft>
        <a:defRPr sz="3200">
          <a:solidFill>
            <a:srgbClr val="CCFF66"/>
          </a:solidFill>
          <a:latin typeface="Arial" charset="0"/>
        </a:defRPr>
      </a:lvl2pPr>
      <a:lvl3pPr algn="ctr" rtl="0" eaLnBrk="0" fontAlgn="base" hangingPunct="0">
        <a:spcBef>
          <a:spcPct val="0"/>
        </a:spcBef>
        <a:spcAft>
          <a:spcPct val="0"/>
        </a:spcAft>
        <a:defRPr sz="3200">
          <a:solidFill>
            <a:srgbClr val="CCFF66"/>
          </a:solidFill>
          <a:latin typeface="Arial" charset="0"/>
        </a:defRPr>
      </a:lvl3pPr>
      <a:lvl4pPr algn="ctr" rtl="0" eaLnBrk="0" fontAlgn="base" hangingPunct="0">
        <a:spcBef>
          <a:spcPct val="0"/>
        </a:spcBef>
        <a:spcAft>
          <a:spcPct val="0"/>
        </a:spcAft>
        <a:defRPr sz="3200">
          <a:solidFill>
            <a:srgbClr val="CCFF66"/>
          </a:solidFill>
          <a:latin typeface="Arial" charset="0"/>
        </a:defRPr>
      </a:lvl4pPr>
      <a:lvl5pPr algn="ctr" rtl="0" eaLnBrk="0" fontAlgn="base" hangingPunct="0">
        <a:spcBef>
          <a:spcPct val="0"/>
        </a:spcBef>
        <a:spcAft>
          <a:spcPct val="0"/>
        </a:spcAft>
        <a:defRPr sz="3200">
          <a:solidFill>
            <a:srgbClr val="CCFF66"/>
          </a:solidFill>
          <a:latin typeface="Arial" charset="0"/>
        </a:defRPr>
      </a:lvl5pPr>
      <a:lvl6pPr marL="457200" algn="ctr" rtl="0" fontAlgn="base">
        <a:spcBef>
          <a:spcPct val="0"/>
        </a:spcBef>
        <a:spcAft>
          <a:spcPct val="0"/>
        </a:spcAft>
        <a:defRPr sz="3200">
          <a:solidFill>
            <a:srgbClr val="CCFF66"/>
          </a:solidFill>
          <a:latin typeface="Arial" charset="0"/>
        </a:defRPr>
      </a:lvl6pPr>
      <a:lvl7pPr marL="914400" algn="ctr" rtl="0" fontAlgn="base">
        <a:spcBef>
          <a:spcPct val="0"/>
        </a:spcBef>
        <a:spcAft>
          <a:spcPct val="0"/>
        </a:spcAft>
        <a:defRPr sz="3200">
          <a:solidFill>
            <a:srgbClr val="CCFF66"/>
          </a:solidFill>
          <a:latin typeface="Arial" charset="0"/>
        </a:defRPr>
      </a:lvl7pPr>
      <a:lvl8pPr marL="1371600" algn="ctr" rtl="0" fontAlgn="base">
        <a:spcBef>
          <a:spcPct val="0"/>
        </a:spcBef>
        <a:spcAft>
          <a:spcPct val="0"/>
        </a:spcAft>
        <a:defRPr sz="3200">
          <a:solidFill>
            <a:srgbClr val="CCFF66"/>
          </a:solidFill>
          <a:latin typeface="Arial" charset="0"/>
        </a:defRPr>
      </a:lvl8pPr>
      <a:lvl9pPr marL="1828800" algn="ctr" rtl="0" fontAlgn="base">
        <a:spcBef>
          <a:spcPct val="0"/>
        </a:spcBef>
        <a:spcAft>
          <a:spcPct val="0"/>
        </a:spcAft>
        <a:defRPr sz="3200">
          <a:solidFill>
            <a:srgbClr val="CCFF66"/>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http://www.bbso.njit.edu/movies.html" TargetMode="External"/><Relationship Id="rId2" Type="http://schemas.openxmlformats.org/officeDocument/2006/relationships/slideLayout" Target="../slideLayouts/slideLayout2.xml"/><Relationship Id="rId1" Type="http://schemas.openxmlformats.org/officeDocument/2006/relationships/video" Target="file:///C:\Documents%20and%20Settings\Rich\My%20Documents\ppt\a101\sungranulation.mpeg"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www.google.com/url?sa=i&amp;rct=j&amp;q=&amp;esrc=s&amp;source=images&amp;cd=&amp;cad=rja&amp;docid=89U6PWNtgfgqfM&amp;tbnid=0xfqFUEfqX_QYM:&amp;ved=0CAUQjRw&amp;url=http://www.crh.noaa.gov/fsd/?n%3Dsunspots&amp;ei=QtnvUoK6O5TcoATjmYLwAg&amp;psig=AFQjCNEqe9dBTrzXo4hKkoFb0JQqRBKeLg&amp;ust=1391536753321472" TargetMode="Externa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29200" y="228600"/>
            <a:ext cx="3657600" cy="2667000"/>
          </a:xfrm>
        </p:spPr>
        <p:txBody>
          <a:bodyPr/>
          <a:lstStyle/>
          <a:p>
            <a:pPr eaLnBrk="1" hangingPunct="1"/>
            <a:r>
              <a:rPr lang="en-US" smtClean="0"/>
              <a:t>The Sun</a:t>
            </a:r>
            <a:br>
              <a:rPr lang="en-US" smtClean="0"/>
            </a:br>
            <a:r>
              <a:rPr lang="en-US" smtClean="0"/>
              <a:t/>
            </a:r>
            <a:br>
              <a:rPr lang="en-US" smtClean="0"/>
            </a:br>
            <a:r>
              <a:rPr lang="en-US" smtClean="0"/>
              <a:t>Chapter 16</a:t>
            </a:r>
          </a:p>
        </p:txBody>
      </p:sp>
      <p:pic>
        <p:nvPicPr>
          <p:cNvPr id="3075" name="Picture 3" descr="Yohkoh_920508"/>
          <p:cNvPicPr>
            <a:picLocks noChangeAspect="1" noChangeArrowheads="1"/>
          </p:cNvPicPr>
          <p:nvPr/>
        </p:nvPicPr>
        <p:blipFill>
          <a:blip r:embed="rId3" cstate="print"/>
          <a:srcRect/>
          <a:stretch>
            <a:fillRect/>
          </a:stretch>
        </p:blipFill>
        <p:spPr bwMode="auto">
          <a:xfrm>
            <a:off x="152400" y="152400"/>
            <a:ext cx="4800600" cy="3429000"/>
          </a:xfrm>
          <a:prstGeom prst="rect">
            <a:avLst/>
          </a:prstGeom>
          <a:noFill/>
          <a:ln w="9525">
            <a:noFill/>
            <a:miter lim="800000"/>
            <a:headEnd/>
            <a:tailEnd/>
          </a:ln>
        </p:spPr>
      </p:pic>
      <p:sp>
        <p:nvSpPr>
          <p:cNvPr id="3076" name="Text Box 4"/>
          <p:cNvSpPr txBox="1">
            <a:spLocks noChangeArrowheads="1"/>
          </p:cNvSpPr>
          <p:nvPr/>
        </p:nvSpPr>
        <p:spPr bwMode="auto">
          <a:xfrm>
            <a:off x="1143000" y="4114800"/>
            <a:ext cx="6705600" cy="1311275"/>
          </a:xfrm>
          <a:prstGeom prst="rect">
            <a:avLst/>
          </a:prstGeom>
          <a:noFill/>
          <a:ln w="9525">
            <a:noFill/>
            <a:miter lim="800000"/>
            <a:headEnd/>
            <a:tailEnd/>
          </a:ln>
        </p:spPr>
        <p:txBody>
          <a:bodyPr>
            <a:spAutoFit/>
          </a:bodyPr>
          <a:lstStyle/>
          <a:p>
            <a:pPr>
              <a:spcBef>
                <a:spcPct val="50000"/>
              </a:spcBef>
            </a:pPr>
            <a:r>
              <a:rPr lang="en-US" i="0"/>
              <a:t>Key concepts:</a:t>
            </a:r>
          </a:p>
          <a:p>
            <a:pPr>
              <a:spcBef>
                <a:spcPct val="50000"/>
              </a:spcBef>
            </a:pPr>
            <a:r>
              <a:rPr lang="en-US" i="0"/>
              <a:t>	Energy production</a:t>
            </a:r>
          </a:p>
          <a:p>
            <a:pPr>
              <a:spcBef>
                <a:spcPct val="50000"/>
              </a:spcBef>
            </a:pPr>
            <a:r>
              <a:rPr lang="en-US" i="0"/>
              <a:t>	Stability</a:t>
            </a:r>
          </a:p>
        </p:txBody>
      </p:sp>
      <p:sp>
        <p:nvSpPr>
          <p:cNvPr id="5" name="Slide Number Placeholder 4"/>
          <p:cNvSpPr>
            <a:spLocks noGrp="1"/>
          </p:cNvSpPr>
          <p:nvPr>
            <p:ph type="sldNum" sz="quarter" idx="12"/>
          </p:nvPr>
        </p:nvSpPr>
        <p:spPr/>
        <p:txBody>
          <a:bodyPr/>
          <a:lstStyle/>
          <a:p>
            <a:pPr>
              <a:defRPr/>
            </a:pPr>
            <a:fld id="{FEACC97F-570D-4B67-9C2A-959BD44CBDEF}"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1143000"/>
          </a:xfrm>
        </p:spPr>
        <p:txBody>
          <a:bodyPr/>
          <a:lstStyle/>
          <a:p>
            <a:pPr eaLnBrk="1" hangingPunct="1"/>
            <a:r>
              <a:rPr lang="en-US" dirty="0" smtClean="0"/>
              <a:t>Hydrogen fusion</a:t>
            </a:r>
          </a:p>
        </p:txBody>
      </p:sp>
      <p:sp>
        <p:nvSpPr>
          <p:cNvPr id="15363" name="Rectangle 3"/>
          <p:cNvSpPr>
            <a:spLocks noGrp="1" noChangeArrowheads="1"/>
          </p:cNvSpPr>
          <p:nvPr>
            <p:ph type="body" idx="1"/>
          </p:nvPr>
        </p:nvSpPr>
        <p:spPr>
          <a:xfrm>
            <a:off x="304800" y="1143000"/>
            <a:ext cx="8686800" cy="4114800"/>
          </a:xfrm>
        </p:spPr>
        <p:txBody>
          <a:bodyPr/>
          <a:lstStyle/>
          <a:p>
            <a:pPr eaLnBrk="1" hangingPunct="1"/>
            <a:r>
              <a:rPr lang="en-US" dirty="0" smtClean="0"/>
              <a:t>Fusion is any event where nuclear particles are joined together.</a:t>
            </a:r>
          </a:p>
          <a:p>
            <a:pPr eaLnBrk="1" hangingPunct="1"/>
            <a:r>
              <a:rPr lang="en-US" dirty="0" smtClean="0"/>
              <a:t>Fusion reactions obey several conservation laws.</a:t>
            </a:r>
          </a:p>
          <a:p>
            <a:pPr eaLnBrk="1" hangingPunct="1"/>
            <a:r>
              <a:rPr lang="en-US" dirty="0" smtClean="0"/>
              <a:t>Sun and stars fuse H into He for most of their lives.  This </a:t>
            </a:r>
            <a:r>
              <a:rPr lang="en-US" u="sng" dirty="0" smtClean="0"/>
              <a:t>creates energy</a:t>
            </a:r>
            <a:r>
              <a:rPr lang="en-US" dirty="0" smtClean="0"/>
              <a:t>.</a:t>
            </a:r>
          </a:p>
          <a:p>
            <a:pPr eaLnBrk="1" hangingPunct="1"/>
            <a:r>
              <a:rPr lang="en-US" dirty="0" smtClean="0"/>
              <a:t>How to fuse 4 </a:t>
            </a:r>
            <a:r>
              <a:rPr lang="en-US" baseline="30000" dirty="0" smtClean="0"/>
              <a:t>1</a:t>
            </a:r>
            <a:r>
              <a:rPr lang="en-US" dirty="0" smtClean="0"/>
              <a:t>H (p) into a </a:t>
            </a:r>
            <a:r>
              <a:rPr lang="en-US" baseline="30000" dirty="0" smtClean="0"/>
              <a:t>4</a:t>
            </a:r>
            <a:r>
              <a:rPr lang="en-US" dirty="0" smtClean="0"/>
              <a:t>He (2p+2n)?</a:t>
            </a:r>
          </a:p>
          <a:p>
            <a:pPr lvl="1" eaLnBrk="1" hangingPunct="1"/>
            <a:r>
              <a:rPr lang="en-US" dirty="0" smtClean="0"/>
              <a:t>Unlikely 4 protons are colliding at once – need different reaction chain</a:t>
            </a:r>
          </a:p>
          <a:p>
            <a:pPr lvl="1" eaLnBrk="1" hangingPunct="1"/>
            <a:r>
              <a:rPr lang="en-US" dirty="0" smtClean="0"/>
              <a:t>Must turn 2 protons into 2 neutrons</a:t>
            </a:r>
          </a:p>
          <a:p>
            <a:pPr lvl="1" eaLnBrk="1" hangingPunct="1"/>
            <a:r>
              <a:rPr lang="en-US" dirty="0" smtClean="0"/>
              <a:t>Must be &gt; 10</a:t>
            </a:r>
            <a:r>
              <a:rPr lang="en-US" baseline="30000" dirty="0" smtClean="0"/>
              <a:t>7</a:t>
            </a:r>
            <a:r>
              <a:rPr lang="en-US" dirty="0" smtClean="0"/>
              <a:t> K to get protons close enough for fusion</a:t>
            </a:r>
          </a:p>
        </p:txBody>
      </p:sp>
      <p:pic>
        <p:nvPicPr>
          <p:cNvPr id="15364" name="Picture 4" descr="3928314007"/>
          <p:cNvPicPr>
            <a:picLocks noChangeAspect="1" noChangeArrowheads="1"/>
          </p:cNvPicPr>
          <p:nvPr/>
        </p:nvPicPr>
        <p:blipFill>
          <a:blip r:embed="rId3" cstate="print"/>
          <a:srcRect/>
          <a:stretch>
            <a:fillRect/>
          </a:stretch>
        </p:blipFill>
        <p:spPr bwMode="auto">
          <a:xfrm>
            <a:off x="533400" y="3716086"/>
            <a:ext cx="3886200" cy="3141913"/>
          </a:xfrm>
          <a:prstGeom prst="rect">
            <a:avLst/>
          </a:prstGeom>
          <a:noFill/>
          <a:ln w="9525">
            <a:noFill/>
            <a:miter lim="800000"/>
            <a:headEnd/>
            <a:tailEnd/>
          </a:ln>
        </p:spPr>
      </p:pic>
      <p:sp>
        <p:nvSpPr>
          <p:cNvPr id="15365" name="Text Box 5"/>
          <p:cNvSpPr txBox="1">
            <a:spLocks noChangeArrowheads="1"/>
          </p:cNvSpPr>
          <p:nvPr/>
        </p:nvSpPr>
        <p:spPr bwMode="auto">
          <a:xfrm>
            <a:off x="4572000" y="3733800"/>
            <a:ext cx="3581400" cy="1200329"/>
          </a:xfrm>
          <a:prstGeom prst="rect">
            <a:avLst/>
          </a:prstGeom>
          <a:noFill/>
          <a:ln w="9525">
            <a:noFill/>
            <a:miter lim="800000"/>
            <a:headEnd/>
            <a:tailEnd/>
          </a:ln>
        </p:spPr>
        <p:txBody>
          <a:bodyPr wrap="square">
            <a:spAutoFit/>
          </a:bodyPr>
          <a:lstStyle/>
          <a:p>
            <a:pPr>
              <a:spcBef>
                <a:spcPct val="50000"/>
              </a:spcBef>
            </a:pPr>
            <a:r>
              <a:rPr lang="en-US" sz="1800" i="0" dirty="0"/>
              <a:t>Key: bring nuclei sufficiently close </a:t>
            </a:r>
            <a:r>
              <a:rPr lang="en-US" sz="1800" i="0" kern="0" dirty="0">
                <a:solidFill>
                  <a:srgbClr val="FFFFFF"/>
                </a:solidFill>
                <a:latin typeface="Arial"/>
              </a:rPr>
              <a:t>(~10</a:t>
            </a:r>
            <a:r>
              <a:rPr lang="en-US" sz="1800" i="0" kern="0" baseline="30000" dirty="0">
                <a:solidFill>
                  <a:srgbClr val="FFFFFF"/>
                </a:solidFill>
                <a:latin typeface="Arial"/>
              </a:rPr>
              <a:t>-15</a:t>
            </a:r>
            <a:r>
              <a:rPr lang="en-US" sz="1800" i="0" kern="0" dirty="0">
                <a:solidFill>
                  <a:srgbClr val="FFFFFF"/>
                </a:solidFill>
                <a:latin typeface="Arial"/>
              </a:rPr>
              <a:t> </a:t>
            </a:r>
            <a:r>
              <a:rPr lang="en-US" sz="1800" i="0" kern="0" dirty="0" smtClean="0">
                <a:solidFill>
                  <a:srgbClr val="FFFFFF"/>
                </a:solidFill>
                <a:latin typeface="Arial"/>
              </a:rPr>
              <a:t>m) </a:t>
            </a:r>
            <a:r>
              <a:rPr lang="en-US" sz="1800" i="0" dirty="0" smtClean="0"/>
              <a:t>for </a:t>
            </a:r>
            <a:r>
              <a:rPr lang="en-US" sz="1800" i="0" dirty="0"/>
              <a:t>the strong force to dominate over the electromagnetic force.</a:t>
            </a:r>
          </a:p>
        </p:txBody>
      </p:sp>
      <p:sp>
        <p:nvSpPr>
          <p:cNvPr id="6" name="TextBox 5"/>
          <p:cNvSpPr txBox="1"/>
          <p:nvPr/>
        </p:nvSpPr>
        <p:spPr>
          <a:xfrm>
            <a:off x="5486400" y="5181600"/>
            <a:ext cx="3438955" cy="1323439"/>
          </a:xfrm>
          <a:prstGeom prst="rect">
            <a:avLst/>
          </a:prstGeom>
          <a:noFill/>
        </p:spPr>
        <p:txBody>
          <a:bodyPr wrap="square" rtlCol="0">
            <a:spAutoFit/>
          </a:bodyPr>
          <a:lstStyle/>
          <a:p>
            <a:r>
              <a:rPr lang="en-US" i="0" dirty="0" smtClean="0"/>
              <a:t>Fusion provides energy to support stars against gravity.  Making new elements and shining are “by-products”</a:t>
            </a:r>
          </a:p>
        </p:txBody>
      </p:sp>
      <p:sp>
        <p:nvSpPr>
          <p:cNvPr id="7" name="Comment 4"/>
          <p:cNvSpPr>
            <a:spLocks noChangeArrowheads="1"/>
          </p:cNvSpPr>
          <p:nvPr/>
        </p:nvSpPr>
        <p:spPr bwMode="auto">
          <a:xfrm>
            <a:off x="5334000" y="838200"/>
            <a:ext cx="3581400" cy="338554"/>
          </a:xfrm>
          <a:prstGeom prst="rect">
            <a:avLst/>
          </a:prstGeom>
          <a:solidFill>
            <a:srgbClr val="FCFF91"/>
          </a:solidFill>
          <a:ln w="9525">
            <a:solidFill>
              <a:srgbClr val="000000"/>
            </a:solidFill>
            <a:miter lim="800000"/>
            <a:headEnd/>
            <a:tailEnd/>
          </a:ln>
          <a:effectLst>
            <a:outerShdw dist="25399" dir="2700000" algn="ctr" rotWithShape="0">
              <a:srgbClr val="808080"/>
            </a:outerShdw>
          </a:effectLst>
        </p:spPr>
        <p:txBody>
          <a:bodyPr wrap="square">
            <a:spAutoFit/>
          </a:bodyPr>
          <a:lstStyle/>
          <a:p>
            <a:pPr eaLnBrk="0" hangingPunct="0">
              <a:defRPr/>
            </a:pPr>
            <a:r>
              <a:rPr lang="en-US" sz="1600" b="1" i="0" dirty="0" smtClean="0">
                <a:solidFill>
                  <a:srgbClr val="000000"/>
                </a:solidFill>
                <a:ea typeface="ＭＳ Ｐゴシック" pitchFamily="-128" charset="-128"/>
              </a:rPr>
              <a:t>Box </a:t>
            </a:r>
            <a:r>
              <a:rPr lang="en-US" sz="1600" b="1" i="0" dirty="0">
                <a:solidFill>
                  <a:srgbClr val="000000"/>
                </a:solidFill>
                <a:ea typeface="ＭＳ Ｐゴシック" pitchFamily="-128" charset="-128"/>
              </a:rPr>
              <a:t>16-1 </a:t>
            </a:r>
            <a:r>
              <a:rPr lang="en-US" sz="1600" b="1" i="0" dirty="0" smtClean="0">
                <a:solidFill>
                  <a:srgbClr val="000000"/>
                </a:solidFill>
                <a:ea typeface="ＭＳ Ｐゴシック" pitchFamily="-128" charset="-128"/>
              </a:rPr>
              <a:t>and Cosmic Connections</a:t>
            </a:r>
            <a:endParaRPr lang="en-US" sz="1600" i="0" dirty="0">
              <a:solidFill>
                <a:srgbClr val="000000"/>
              </a:solidFill>
              <a:ea typeface="ＭＳ Ｐゴシック" pitchFamily="-128" charset="-128"/>
            </a:endParaRPr>
          </a:p>
        </p:txBody>
      </p:sp>
      <p:sp>
        <p:nvSpPr>
          <p:cNvPr id="8" name="Slide Number Placeholder 7"/>
          <p:cNvSpPr>
            <a:spLocks noGrp="1"/>
          </p:cNvSpPr>
          <p:nvPr>
            <p:ph type="sldNum" sz="quarter" idx="12"/>
          </p:nvPr>
        </p:nvSpPr>
        <p:spPr>
          <a:xfrm>
            <a:off x="6934200" y="6400800"/>
            <a:ext cx="1905000" cy="457200"/>
          </a:xfrm>
        </p:spPr>
        <p:txBody>
          <a:bodyPr/>
          <a:lstStyle/>
          <a:p>
            <a:pPr>
              <a:defRPr/>
            </a:pPr>
            <a:fld id="{FEACC97F-570D-4B67-9C2A-959BD44CBDEF}"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52400"/>
            <a:ext cx="8458200" cy="1143000"/>
          </a:xfrm>
        </p:spPr>
        <p:txBody>
          <a:bodyPr/>
          <a:lstStyle/>
          <a:p>
            <a:pPr eaLnBrk="1" hangingPunct="1"/>
            <a:r>
              <a:rPr lang="en-US" dirty="0" smtClean="0"/>
              <a:t>The proton-proton chain - in pictures</a:t>
            </a:r>
          </a:p>
        </p:txBody>
      </p:sp>
      <p:sp>
        <p:nvSpPr>
          <p:cNvPr id="16387" name="Rectangle 3"/>
          <p:cNvSpPr>
            <a:spLocks noGrp="1" noChangeArrowheads="1"/>
          </p:cNvSpPr>
          <p:nvPr>
            <p:ph type="body" idx="1"/>
          </p:nvPr>
        </p:nvSpPr>
        <p:spPr>
          <a:xfrm>
            <a:off x="304800" y="1371600"/>
            <a:ext cx="7772400" cy="4114800"/>
          </a:xfrm>
        </p:spPr>
        <p:txBody>
          <a:bodyPr/>
          <a:lstStyle/>
          <a:p>
            <a:pPr eaLnBrk="1" hangingPunct="1"/>
            <a:r>
              <a:rPr lang="en-US" dirty="0" smtClean="0"/>
              <a:t>Starting point: at 1.5x10</a:t>
            </a:r>
            <a:r>
              <a:rPr lang="en-US" baseline="30000" dirty="0" smtClean="0"/>
              <a:t>7</a:t>
            </a:r>
            <a:r>
              <a:rPr lang="en-US" dirty="0" smtClean="0"/>
              <a:t> K, hydrogen in the core of the Sun is completely ionized, thus a mixture of free electrons and protons.  Ignore other elements.</a:t>
            </a:r>
          </a:p>
          <a:p>
            <a:pPr eaLnBrk="1" hangingPunct="1"/>
            <a:endParaRPr lang="en-US" dirty="0" smtClean="0"/>
          </a:p>
          <a:p>
            <a:pPr eaLnBrk="1" hangingPunct="1"/>
            <a:r>
              <a:rPr lang="en-US" dirty="0" smtClean="0"/>
              <a:t>Step 1:</a:t>
            </a:r>
          </a:p>
        </p:txBody>
      </p:sp>
      <p:pic>
        <p:nvPicPr>
          <p:cNvPr id="16388" name="Picture 4" descr="figure 18-02a"/>
          <p:cNvPicPr>
            <a:picLocks noChangeAspect="1" noChangeArrowheads="1"/>
          </p:cNvPicPr>
          <p:nvPr/>
        </p:nvPicPr>
        <p:blipFill>
          <a:blip r:embed="rId3" cstate="print"/>
          <a:srcRect b="9644"/>
          <a:stretch>
            <a:fillRect/>
          </a:stretch>
        </p:blipFill>
        <p:spPr bwMode="auto">
          <a:xfrm>
            <a:off x="2209800" y="2819400"/>
            <a:ext cx="5019675" cy="34718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EACC97F-570D-4B67-9C2A-959BD44CBDE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685800" y="457200"/>
            <a:ext cx="3962400" cy="5029200"/>
          </a:xfrm>
        </p:spPr>
        <p:txBody>
          <a:bodyPr/>
          <a:lstStyle/>
          <a:p>
            <a:pPr marL="0" indent="0" eaLnBrk="1" hangingPunct="1"/>
            <a:r>
              <a:rPr lang="en-US" dirty="0" smtClean="0"/>
              <a:t>   Step 2:</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r>
              <a:rPr lang="en-US" dirty="0" smtClean="0"/>
              <a:t>   Step 3:</a:t>
            </a:r>
          </a:p>
          <a:p>
            <a:pPr marL="0" indent="0" eaLnBrk="1" hangingPunct="1"/>
            <a:endParaRPr lang="en-US" dirty="0" smtClean="0"/>
          </a:p>
        </p:txBody>
      </p:sp>
      <p:pic>
        <p:nvPicPr>
          <p:cNvPr id="17411" name="Picture 3" descr="figure 18-02b"/>
          <p:cNvPicPr>
            <a:picLocks noChangeAspect="1" noChangeArrowheads="1"/>
          </p:cNvPicPr>
          <p:nvPr/>
        </p:nvPicPr>
        <p:blipFill>
          <a:blip r:embed="rId3" cstate="print"/>
          <a:srcRect b="14464"/>
          <a:stretch>
            <a:fillRect/>
          </a:stretch>
        </p:blipFill>
        <p:spPr bwMode="auto">
          <a:xfrm>
            <a:off x="4953000" y="152400"/>
            <a:ext cx="3849688" cy="2603500"/>
          </a:xfrm>
          <a:prstGeom prst="rect">
            <a:avLst/>
          </a:prstGeom>
          <a:noFill/>
          <a:ln w="9525">
            <a:noFill/>
            <a:miter lim="800000"/>
            <a:headEnd/>
            <a:tailEnd/>
          </a:ln>
        </p:spPr>
      </p:pic>
      <p:pic>
        <p:nvPicPr>
          <p:cNvPr id="17412" name="Picture 4" descr="figure 18-02c"/>
          <p:cNvPicPr>
            <a:picLocks noChangeAspect="1" noChangeArrowheads="1"/>
          </p:cNvPicPr>
          <p:nvPr/>
        </p:nvPicPr>
        <p:blipFill>
          <a:blip r:embed="rId4" cstate="print"/>
          <a:srcRect b="11250"/>
          <a:stretch>
            <a:fillRect/>
          </a:stretch>
        </p:blipFill>
        <p:spPr bwMode="auto">
          <a:xfrm>
            <a:off x="4800600" y="3352800"/>
            <a:ext cx="4038600" cy="26765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EACC97F-570D-4B67-9C2A-959BD44CBDEF}" type="slidenum">
              <a:rPr lang="en-US" smtClean="0"/>
              <a:pPr>
                <a:defRPr/>
              </a:pPr>
              <a:t>12</a:t>
            </a:fld>
            <a:endParaRPr lang="en-US"/>
          </a:p>
        </p:txBody>
      </p:sp>
      <p:pic>
        <p:nvPicPr>
          <p:cNvPr id="6" name="Picture 3" descr="figure 18-02b"/>
          <p:cNvPicPr>
            <a:picLocks noChangeAspect="1" noChangeArrowheads="1"/>
          </p:cNvPicPr>
          <p:nvPr/>
        </p:nvPicPr>
        <p:blipFill rotWithShape="1">
          <a:blip r:embed="rId3" cstate="print"/>
          <a:srcRect l="65803" t="31898" r="-1431" b="59088"/>
          <a:stretch/>
        </p:blipFill>
        <p:spPr bwMode="auto">
          <a:xfrm rot="5400000">
            <a:off x="6812280" y="5196840"/>
            <a:ext cx="1371600" cy="274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57200"/>
            <a:ext cx="7772400" cy="838200"/>
          </a:xfrm>
        </p:spPr>
        <p:txBody>
          <a:bodyPr/>
          <a:lstStyle/>
          <a:p>
            <a:pPr eaLnBrk="1" hangingPunct="1"/>
            <a:r>
              <a:rPr lang="en-US" dirty="0" smtClean="0"/>
              <a:t>Proton-proton chain</a:t>
            </a:r>
          </a:p>
        </p:txBody>
      </p:sp>
      <p:sp>
        <p:nvSpPr>
          <p:cNvPr id="18435" name="Rectangle 3"/>
          <p:cNvSpPr>
            <a:spLocks noGrp="1" noChangeArrowheads="1"/>
          </p:cNvSpPr>
          <p:nvPr>
            <p:ph type="body" idx="1"/>
          </p:nvPr>
        </p:nvSpPr>
        <p:spPr>
          <a:xfrm>
            <a:off x="457200" y="1219200"/>
            <a:ext cx="8382000" cy="5181600"/>
          </a:xfrm>
        </p:spPr>
        <p:txBody>
          <a:bodyPr/>
          <a:lstStyle/>
          <a:p>
            <a:pPr algn="ctr" eaLnBrk="1" hangingPunct="1">
              <a:buFontTx/>
              <a:buNone/>
            </a:pPr>
            <a:endParaRPr lang="en-US" dirty="0" smtClean="0"/>
          </a:p>
          <a:p>
            <a:pPr algn="ctr" eaLnBrk="1" hangingPunct="1">
              <a:buNone/>
            </a:pPr>
            <a:r>
              <a:rPr lang="en-US" dirty="0" smtClean="0"/>
              <a:t> </a:t>
            </a:r>
            <a:r>
              <a:rPr lang="en-US" sz="2400" dirty="0" smtClean="0"/>
              <a:t>p + p </a:t>
            </a:r>
            <a:r>
              <a:rPr lang="en-US" sz="2400" dirty="0" smtClean="0">
                <a:sym typeface="Symbol" charset="2"/>
              </a:rPr>
              <a:t> </a:t>
            </a:r>
            <a:r>
              <a:rPr lang="en-US" sz="2400" baseline="30000" dirty="0" smtClean="0">
                <a:sym typeface="Symbol" charset="2"/>
              </a:rPr>
              <a:t>2</a:t>
            </a:r>
            <a:r>
              <a:rPr lang="en-US" sz="2400" dirty="0" smtClean="0">
                <a:sym typeface="Symbol" charset="2"/>
              </a:rPr>
              <a:t>H + e</a:t>
            </a:r>
            <a:r>
              <a:rPr lang="en-US" sz="2400" baseline="30000" dirty="0" smtClean="0">
                <a:sym typeface="Symbol" charset="2"/>
              </a:rPr>
              <a:t>+ </a:t>
            </a:r>
            <a:r>
              <a:rPr lang="en-US" sz="2400" dirty="0" smtClean="0">
                <a:sym typeface="Symbol" charset="2"/>
              </a:rPr>
              <a:t>+   </a:t>
            </a:r>
            <a:r>
              <a:rPr lang="en-US" sz="2400" dirty="0">
                <a:sym typeface="Symbol" charset="2"/>
              </a:rPr>
              <a:t>+ </a:t>
            </a:r>
            <a:r>
              <a:rPr lang="el-GR" sz="2400" dirty="0" smtClean="0">
                <a:latin typeface="Times New Roman"/>
                <a:cs typeface="Times New Roman"/>
                <a:sym typeface="Symbol" charset="2"/>
              </a:rPr>
              <a:t>γ</a:t>
            </a:r>
            <a:r>
              <a:rPr lang="en-US" sz="2400" dirty="0" smtClean="0">
                <a:sym typeface="Symbol" charset="2"/>
              </a:rPr>
              <a:t>    (twice)</a:t>
            </a:r>
          </a:p>
          <a:p>
            <a:pPr algn="ctr" eaLnBrk="1" hangingPunct="1">
              <a:buNone/>
            </a:pPr>
            <a:endParaRPr lang="en-US" sz="2400" dirty="0">
              <a:sym typeface="Symbol" charset="2"/>
            </a:endParaRPr>
          </a:p>
          <a:p>
            <a:pPr algn="ctr" eaLnBrk="1" hangingPunct="1">
              <a:buNone/>
            </a:pPr>
            <a:r>
              <a:rPr lang="en-US" sz="2400" dirty="0" smtClean="0">
                <a:sym typeface="Symbol" charset="2"/>
              </a:rPr>
              <a:t>(e</a:t>
            </a:r>
            <a:r>
              <a:rPr lang="en-US" sz="2400" baseline="30000" dirty="0" smtClean="0">
                <a:sym typeface="Symbol" charset="2"/>
              </a:rPr>
              <a:t>+</a:t>
            </a:r>
            <a:r>
              <a:rPr lang="en-US" sz="2400" dirty="0" smtClean="0">
                <a:sym typeface="Symbol" charset="2"/>
              </a:rPr>
              <a:t> + </a:t>
            </a:r>
            <a:r>
              <a:rPr lang="en-US" sz="2400" dirty="0">
                <a:sym typeface="Symbol" charset="2"/>
              </a:rPr>
              <a:t>e</a:t>
            </a:r>
            <a:r>
              <a:rPr lang="en-US" sz="2400" baseline="30000" dirty="0">
                <a:sym typeface="Symbol" charset="2"/>
              </a:rPr>
              <a:t>-</a:t>
            </a:r>
            <a:r>
              <a:rPr lang="en-US" sz="2400" dirty="0">
                <a:sym typeface="Symbol" charset="2"/>
              </a:rPr>
              <a:t>  </a:t>
            </a:r>
            <a:r>
              <a:rPr lang="el-GR" sz="2400" dirty="0">
                <a:latin typeface="Times New Roman"/>
                <a:cs typeface="Times New Roman"/>
                <a:sym typeface="Symbol" charset="2"/>
              </a:rPr>
              <a:t>γ</a:t>
            </a:r>
            <a:r>
              <a:rPr lang="en-US" sz="2400" dirty="0" smtClean="0">
                <a:sym typeface="Symbol" charset="2"/>
              </a:rPr>
              <a:t> </a:t>
            </a:r>
            <a:r>
              <a:rPr lang="en-US" sz="2400" dirty="0">
                <a:sym typeface="Symbol" charset="2"/>
              </a:rPr>
              <a:t>+ </a:t>
            </a:r>
            <a:r>
              <a:rPr lang="el-GR" sz="2400" dirty="0" smtClean="0">
                <a:latin typeface="Times New Roman"/>
                <a:cs typeface="Times New Roman"/>
                <a:sym typeface="Symbol" charset="2"/>
              </a:rPr>
              <a:t>γ</a:t>
            </a:r>
            <a:r>
              <a:rPr lang="en-US" sz="2400" dirty="0" smtClean="0">
                <a:latin typeface="Times New Roman"/>
                <a:cs typeface="Times New Roman"/>
                <a:sym typeface="Symbol" charset="2"/>
              </a:rPr>
              <a:t>)</a:t>
            </a:r>
            <a:endParaRPr lang="en-US" sz="2400" dirty="0" smtClean="0">
              <a:sym typeface="Symbol" charset="2"/>
            </a:endParaRPr>
          </a:p>
          <a:p>
            <a:pPr algn="ctr" eaLnBrk="1" hangingPunct="1">
              <a:buFontTx/>
              <a:buNone/>
            </a:pPr>
            <a:endParaRPr lang="en-US" sz="2400" dirty="0" smtClean="0">
              <a:sym typeface="Symbol" charset="2"/>
            </a:endParaRPr>
          </a:p>
          <a:p>
            <a:pPr algn="ctr" eaLnBrk="1" hangingPunct="1">
              <a:buFontTx/>
              <a:buNone/>
            </a:pPr>
            <a:r>
              <a:rPr lang="en-US" sz="2400" dirty="0" smtClean="0">
                <a:sym typeface="Symbol" charset="2"/>
              </a:rPr>
              <a:t> p + </a:t>
            </a:r>
            <a:r>
              <a:rPr lang="en-US" sz="2400" baseline="30000" dirty="0" smtClean="0">
                <a:sym typeface="Symbol" charset="2"/>
              </a:rPr>
              <a:t>2</a:t>
            </a:r>
            <a:r>
              <a:rPr lang="en-US" sz="2400" dirty="0" smtClean="0">
                <a:sym typeface="Symbol" charset="2"/>
              </a:rPr>
              <a:t>H  </a:t>
            </a:r>
            <a:r>
              <a:rPr lang="en-US" sz="2400" baseline="30000" dirty="0" smtClean="0">
                <a:sym typeface="Symbol" charset="2"/>
              </a:rPr>
              <a:t>3</a:t>
            </a:r>
            <a:r>
              <a:rPr lang="en-US" sz="2400" dirty="0" smtClean="0">
                <a:sym typeface="Symbol" charset="2"/>
              </a:rPr>
              <a:t>He +            (twice)</a:t>
            </a:r>
          </a:p>
          <a:p>
            <a:pPr algn="ctr" eaLnBrk="1" hangingPunct="1">
              <a:buFontTx/>
              <a:buNone/>
            </a:pPr>
            <a:endParaRPr lang="en-US" sz="2400" dirty="0" smtClean="0">
              <a:sym typeface="Symbol" charset="2"/>
            </a:endParaRPr>
          </a:p>
          <a:p>
            <a:pPr algn="ctr" eaLnBrk="1" hangingPunct="1">
              <a:buFontTx/>
              <a:buNone/>
            </a:pPr>
            <a:r>
              <a:rPr lang="en-US" sz="2400" dirty="0" smtClean="0">
                <a:sym typeface="Symbol" charset="2"/>
              </a:rPr>
              <a:t> </a:t>
            </a:r>
            <a:r>
              <a:rPr lang="en-US" sz="2400" baseline="30000" dirty="0" smtClean="0">
                <a:sym typeface="Symbol" charset="2"/>
              </a:rPr>
              <a:t>3</a:t>
            </a:r>
            <a:r>
              <a:rPr lang="en-US" sz="2400" dirty="0" smtClean="0">
                <a:sym typeface="Symbol" charset="2"/>
              </a:rPr>
              <a:t>He + </a:t>
            </a:r>
            <a:r>
              <a:rPr lang="en-US" sz="2400" baseline="30000" dirty="0" smtClean="0">
                <a:sym typeface="Symbol" charset="2"/>
              </a:rPr>
              <a:t>3</a:t>
            </a:r>
            <a:r>
              <a:rPr lang="en-US" sz="2400" dirty="0" smtClean="0">
                <a:sym typeface="Symbol" charset="2"/>
              </a:rPr>
              <a:t>He  </a:t>
            </a:r>
            <a:r>
              <a:rPr lang="en-US" sz="2400" baseline="30000" dirty="0" smtClean="0">
                <a:sym typeface="Symbol" charset="2"/>
              </a:rPr>
              <a:t>4</a:t>
            </a:r>
            <a:r>
              <a:rPr lang="en-US" sz="2400" dirty="0" smtClean="0">
                <a:sym typeface="Symbol" charset="2"/>
              </a:rPr>
              <a:t>He + p + p + </a:t>
            </a:r>
            <a:r>
              <a:rPr lang="el-GR" sz="2400" dirty="0" smtClean="0">
                <a:latin typeface="Times New Roman"/>
                <a:cs typeface="Times New Roman"/>
                <a:sym typeface="Symbol" charset="2"/>
              </a:rPr>
              <a:t>γ</a:t>
            </a:r>
            <a:endParaRPr lang="en-US" sz="2400" dirty="0" smtClean="0">
              <a:sym typeface="Symbol" charset="2"/>
            </a:endParaRPr>
          </a:p>
        </p:txBody>
      </p:sp>
      <p:sp>
        <p:nvSpPr>
          <p:cNvPr id="4" name="Slide Number Placeholder 3"/>
          <p:cNvSpPr>
            <a:spLocks noGrp="1"/>
          </p:cNvSpPr>
          <p:nvPr>
            <p:ph type="sldNum" sz="quarter" idx="12"/>
          </p:nvPr>
        </p:nvSpPr>
        <p:spPr/>
        <p:txBody>
          <a:bodyPr/>
          <a:lstStyle/>
          <a:p>
            <a:pPr>
              <a:defRPr/>
            </a:pPr>
            <a:fld id="{FEACC97F-570D-4B67-9C2A-959BD44CBDEF}"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914400"/>
          </a:xfrm>
        </p:spPr>
        <p:txBody>
          <a:bodyPr/>
          <a:lstStyle/>
          <a:p>
            <a:pPr eaLnBrk="1" hangingPunct="1"/>
            <a:r>
              <a:rPr lang="en-US" dirty="0" smtClean="0"/>
              <a:t>Energy Generation</a:t>
            </a:r>
          </a:p>
        </p:txBody>
      </p:sp>
      <p:sp>
        <p:nvSpPr>
          <p:cNvPr id="19459" name="Rectangle 3"/>
          <p:cNvSpPr>
            <a:spLocks noGrp="1" noChangeArrowheads="1"/>
          </p:cNvSpPr>
          <p:nvPr>
            <p:ph type="body" idx="1"/>
          </p:nvPr>
        </p:nvSpPr>
        <p:spPr>
          <a:xfrm>
            <a:off x="304800" y="1600200"/>
            <a:ext cx="8458200" cy="4724400"/>
          </a:xfrm>
        </p:spPr>
        <p:txBody>
          <a:bodyPr/>
          <a:lstStyle/>
          <a:p>
            <a:pPr eaLnBrk="1" hangingPunct="1"/>
            <a:r>
              <a:rPr lang="en-US" dirty="0" smtClean="0"/>
              <a:t>The 4 protons have 4.8 x 10</a:t>
            </a:r>
            <a:r>
              <a:rPr lang="en-US" baseline="30000" dirty="0" smtClean="0"/>
              <a:t>-29 </a:t>
            </a:r>
            <a:r>
              <a:rPr lang="en-US" dirty="0" smtClean="0"/>
              <a:t>kg </a:t>
            </a:r>
            <a:r>
              <a:rPr lang="en-US" u="sng" dirty="0" smtClean="0"/>
              <a:t>more mass</a:t>
            </a:r>
            <a:r>
              <a:rPr lang="en-US" dirty="0" smtClean="0"/>
              <a:t> than the He nucleus (0.7% of the total mass has been converted to energy).</a:t>
            </a:r>
          </a:p>
          <a:p>
            <a:pPr eaLnBrk="1" hangingPunct="1"/>
            <a:endParaRPr lang="en-US" dirty="0" smtClean="0"/>
          </a:p>
          <a:p>
            <a:pPr eaLnBrk="1" hangingPunct="1"/>
            <a:r>
              <a:rPr lang="en-US" i="1" dirty="0" smtClean="0"/>
              <a:t>E=mc</a:t>
            </a:r>
            <a:r>
              <a:rPr lang="en-US" i="1" baseline="30000" dirty="0" smtClean="0"/>
              <a:t>2</a:t>
            </a:r>
            <a:r>
              <a:rPr lang="en-US" dirty="0" smtClean="0"/>
              <a:t> =&gt; 4.3 x 10</a:t>
            </a:r>
            <a:r>
              <a:rPr lang="en-US" baseline="30000" dirty="0" smtClean="0"/>
              <a:t>-12</a:t>
            </a:r>
            <a:r>
              <a:rPr lang="en-US" dirty="0" smtClean="0"/>
              <a:t> J is released by the formation of a single He nucleus.</a:t>
            </a:r>
          </a:p>
          <a:p>
            <a:pPr eaLnBrk="1" hangingPunct="1">
              <a:buFontTx/>
              <a:buNone/>
            </a:pPr>
            <a:endParaRPr lang="en-US" dirty="0" smtClean="0"/>
          </a:p>
          <a:p>
            <a:pPr eaLnBrk="1" hangingPunct="1"/>
            <a:r>
              <a:rPr lang="en-US" dirty="0" smtClean="0"/>
              <a:t>L</a:t>
            </a:r>
            <a:r>
              <a:rPr lang="en-US" baseline="-25000" dirty="0" smtClean="0">
                <a:sym typeface="Wingdings 2" pitchFamily="-128" charset="2"/>
              </a:rPr>
              <a:t></a:t>
            </a:r>
            <a:r>
              <a:rPr lang="en-US" dirty="0" smtClean="0"/>
              <a:t> = 3.9 x 10</a:t>
            </a:r>
            <a:r>
              <a:rPr lang="en-US" baseline="30000" dirty="0" smtClean="0"/>
              <a:t>26</a:t>
            </a:r>
            <a:r>
              <a:rPr lang="en-US" dirty="0" smtClean="0"/>
              <a:t> J/s =&gt;  6 x 10</a:t>
            </a:r>
            <a:r>
              <a:rPr lang="en-US" baseline="30000" dirty="0" smtClean="0"/>
              <a:t>11</a:t>
            </a:r>
            <a:r>
              <a:rPr lang="en-US" dirty="0" smtClean="0"/>
              <a:t> kg of H is converted to He every second.   About 4x10</a:t>
            </a:r>
            <a:r>
              <a:rPr lang="en-US" baseline="30000" dirty="0" smtClean="0"/>
              <a:t>9  </a:t>
            </a:r>
            <a:r>
              <a:rPr lang="en-US" dirty="0" smtClean="0"/>
              <a:t>kg converted to energy per second </a:t>
            </a:r>
            <a:r>
              <a:rPr lang="en-US" dirty="0"/>
              <a:t>(just L</a:t>
            </a:r>
            <a:r>
              <a:rPr lang="en-US" baseline="-25000" dirty="0">
                <a:sym typeface="Wingdings 2" pitchFamily="-128" charset="2"/>
              </a:rPr>
              <a:t></a:t>
            </a:r>
            <a:r>
              <a:rPr lang="en-US" dirty="0"/>
              <a:t> </a:t>
            </a:r>
            <a:r>
              <a:rPr lang="en-US" dirty="0" smtClean="0"/>
              <a:t>/c</a:t>
            </a:r>
            <a:r>
              <a:rPr lang="en-US" baseline="30000" dirty="0" smtClean="0"/>
              <a:t>2</a:t>
            </a:r>
            <a:r>
              <a:rPr lang="en-US" dirty="0" smtClean="0"/>
              <a:t>) .</a:t>
            </a:r>
          </a:p>
          <a:p>
            <a:pPr eaLnBrk="1" hangingPunct="1">
              <a:buNone/>
            </a:pPr>
            <a:endParaRPr lang="en-US" dirty="0" smtClean="0"/>
          </a:p>
        </p:txBody>
      </p:sp>
      <p:sp>
        <p:nvSpPr>
          <p:cNvPr id="5" name="Slide Number Placeholder 4"/>
          <p:cNvSpPr>
            <a:spLocks noGrp="1"/>
          </p:cNvSpPr>
          <p:nvPr>
            <p:ph type="sldNum" sz="quarter" idx="12"/>
          </p:nvPr>
        </p:nvSpPr>
        <p:spPr/>
        <p:txBody>
          <a:bodyPr/>
          <a:lstStyle/>
          <a:p>
            <a:pPr>
              <a:defRPr/>
            </a:pPr>
            <a:fld id="{FEACC97F-570D-4B67-9C2A-959BD44CBDEF}"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609600" y="990600"/>
            <a:ext cx="7772400" cy="4114800"/>
          </a:xfrm>
        </p:spPr>
        <p:txBody>
          <a:bodyPr/>
          <a:lstStyle/>
          <a:p>
            <a:pPr eaLnBrk="1" hangingPunct="1"/>
            <a:endParaRPr lang="en-US" dirty="0" smtClean="0"/>
          </a:p>
          <a:p>
            <a:pPr eaLnBrk="1" hangingPunct="1"/>
            <a:r>
              <a:rPr lang="en-US" dirty="0" smtClean="0"/>
              <a:t>Sun contains 1.5 x 10</a:t>
            </a:r>
            <a:r>
              <a:rPr lang="en-US" baseline="30000" dirty="0" smtClean="0"/>
              <a:t>30</a:t>
            </a:r>
            <a:r>
              <a:rPr lang="en-US" dirty="0" smtClean="0"/>
              <a:t> kg of H (but only the inner 10% of the Sun [i.e. 10% of its mass] is hot enough for fusion to take place)</a:t>
            </a:r>
          </a:p>
          <a:p>
            <a:pPr eaLnBrk="1" hangingPunct="1"/>
            <a:endParaRPr lang="en-US" dirty="0" smtClean="0"/>
          </a:p>
          <a:p>
            <a:pPr eaLnBrk="1" hangingPunct="1"/>
            <a:r>
              <a:rPr lang="en-US" dirty="0" smtClean="0"/>
              <a:t>=&gt; fusion lifetime about 10 </a:t>
            </a:r>
            <a:r>
              <a:rPr lang="en-US" dirty="0" err="1" smtClean="0"/>
              <a:t>Gyrs</a:t>
            </a:r>
            <a:endParaRPr lang="en-US" dirty="0" smtClean="0"/>
          </a:p>
          <a:p>
            <a:pPr eaLnBrk="1" hangingPunct="1">
              <a:buNone/>
            </a:pPr>
            <a:endParaRPr lang="en-US" dirty="0" smtClean="0"/>
          </a:p>
          <a:p>
            <a:pPr eaLnBrk="1" hangingPunct="1"/>
            <a:r>
              <a:rPr lang="en-US" dirty="0" smtClean="0"/>
              <a:t>Composition must be different at core than at the surface!</a:t>
            </a:r>
          </a:p>
          <a:p>
            <a:pPr eaLnBrk="1" hangingPunct="1"/>
            <a:endParaRPr lang="en-US" dirty="0" smtClean="0"/>
          </a:p>
          <a:p>
            <a:pPr eaLnBrk="1" hangingPunct="1"/>
            <a:r>
              <a:rPr lang="en-US" dirty="0" smtClean="0"/>
              <a:t>How do we know fusion occurs?  We detect neutrinos from the Sun.</a:t>
            </a:r>
          </a:p>
        </p:txBody>
      </p:sp>
      <p:sp>
        <p:nvSpPr>
          <p:cNvPr id="3" name="Slide Number Placeholder 2"/>
          <p:cNvSpPr>
            <a:spLocks noGrp="1"/>
          </p:cNvSpPr>
          <p:nvPr>
            <p:ph type="sldNum" sz="quarter" idx="12"/>
          </p:nvPr>
        </p:nvSpPr>
        <p:spPr/>
        <p:txBody>
          <a:bodyPr/>
          <a:lstStyle/>
          <a:p>
            <a:pPr>
              <a:defRPr/>
            </a:pPr>
            <a:fld id="{FEACC97F-570D-4B67-9C2A-959BD44CBDEF}"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1143000"/>
          </a:xfrm>
        </p:spPr>
        <p:txBody>
          <a:bodyPr/>
          <a:lstStyle/>
          <a:p>
            <a:pPr eaLnBrk="1" hangingPunct="1"/>
            <a:r>
              <a:rPr lang="en-US" dirty="0" smtClean="0"/>
              <a:t>Models of the Sun's interior</a:t>
            </a:r>
          </a:p>
        </p:txBody>
      </p:sp>
      <p:sp>
        <p:nvSpPr>
          <p:cNvPr id="21507" name="Rectangle 3"/>
          <p:cNvSpPr>
            <a:spLocks noGrp="1" noChangeArrowheads="1"/>
          </p:cNvSpPr>
          <p:nvPr>
            <p:ph type="body" idx="1"/>
          </p:nvPr>
        </p:nvSpPr>
        <p:spPr>
          <a:xfrm>
            <a:off x="609600" y="762000"/>
            <a:ext cx="7848600" cy="4876800"/>
          </a:xfrm>
        </p:spPr>
        <p:txBody>
          <a:bodyPr/>
          <a:lstStyle/>
          <a:p>
            <a:pPr eaLnBrk="1" hangingPunct="1">
              <a:lnSpc>
                <a:spcPct val="90000"/>
              </a:lnSpc>
            </a:pPr>
            <a:r>
              <a:rPr lang="en-US" dirty="0" smtClean="0"/>
              <a:t>The Sun's interior is an ionized gas</a:t>
            </a:r>
          </a:p>
          <a:p>
            <a:pPr eaLnBrk="1" hangingPunct="1">
              <a:lnSpc>
                <a:spcPct val="90000"/>
              </a:lnSpc>
            </a:pPr>
            <a:r>
              <a:rPr lang="en-US" dirty="0" smtClean="0"/>
              <a:t>Hydrostatic equilibrium keeps it stable</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Upward pressure is caused by the nuclear reactions and upward flow of energy</a:t>
            </a:r>
          </a:p>
        </p:txBody>
      </p:sp>
      <p:pic>
        <p:nvPicPr>
          <p:cNvPr id="21508" name="Picture 4" descr="figure 18-03a"/>
          <p:cNvPicPr>
            <a:picLocks noChangeAspect="1" noChangeArrowheads="1"/>
          </p:cNvPicPr>
          <p:nvPr/>
        </p:nvPicPr>
        <p:blipFill>
          <a:blip r:embed="rId3" cstate="print"/>
          <a:srcRect/>
          <a:stretch>
            <a:fillRect/>
          </a:stretch>
        </p:blipFill>
        <p:spPr bwMode="auto">
          <a:xfrm>
            <a:off x="1981200" y="1752600"/>
            <a:ext cx="5137150" cy="2689225"/>
          </a:xfrm>
          <a:prstGeom prst="rect">
            <a:avLst/>
          </a:prstGeom>
          <a:noFill/>
          <a:ln w="9525">
            <a:noFill/>
            <a:miter lim="800000"/>
            <a:headEnd/>
            <a:tailEnd/>
          </a:ln>
        </p:spPr>
      </p:pic>
      <p:sp>
        <p:nvSpPr>
          <p:cNvPr id="5" name="Rectangle 2"/>
          <p:cNvSpPr txBox="1">
            <a:spLocks noChangeArrowheads="1"/>
          </p:cNvSpPr>
          <p:nvPr/>
        </p:nvSpPr>
        <p:spPr bwMode="auto">
          <a:xfrm>
            <a:off x="609600" y="5486400"/>
            <a:ext cx="85344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Using ideas of </a:t>
            </a:r>
            <a:r>
              <a:rPr kumimoji="0" lang="en-US" sz="2000" b="0" i="0" u="sng" strike="noStrike" kern="0" cap="none" spc="0" normalizeH="0" baseline="0" noProof="0" dirty="0" smtClean="0">
                <a:ln>
                  <a:noFill/>
                </a:ln>
                <a:solidFill>
                  <a:schemeClr val="tx1"/>
                </a:solidFill>
                <a:effectLst/>
                <a:uLnTx/>
                <a:uFillTx/>
                <a:latin typeface="+mn-lt"/>
                <a:ea typeface="+mn-ea"/>
                <a:cs typeface="+mn-cs"/>
              </a:rPr>
              <a:t>hydrostatic equilibrium</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sng" strike="noStrike" kern="0" cap="none" spc="0" normalizeH="0" baseline="0" noProof="0" dirty="0" smtClean="0">
                <a:ln>
                  <a:noFill/>
                </a:ln>
                <a:solidFill>
                  <a:schemeClr val="tx1"/>
                </a:solidFill>
                <a:effectLst/>
                <a:uLnTx/>
                <a:uFillTx/>
                <a:latin typeface="+mn-lt"/>
                <a:ea typeface="+mn-ea"/>
                <a:cs typeface="+mn-cs"/>
              </a:rPr>
              <a:t>thermal equilibrium</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(all energy generated by fusion in core must be eventually radiated into space), </a:t>
            </a:r>
            <a:r>
              <a:rPr kumimoji="0" lang="en-US" sz="2000" b="0" i="0" u="sng" strike="noStrike" kern="0" cap="none" spc="0" normalizeH="0" baseline="0" noProof="0" dirty="0" smtClean="0">
                <a:ln>
                  <a:noFill/>
                </a:ln>
                <a:solidFill>
                  <a:schemeClr val="tx1"/>
                </a:solidFill>
                <a:effectLst/>
                <a:uLnTx/>
                <a:uFillTx/>
                <a:latin typeface="+mn-lt"/>
                <a:ea typeface="+mn-ea"/>
                <a:cs typeface="+mn-cs"/>
              </a:rPr>
              <a:t>fusion rates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lang="en-US" i="0" u="sng" kern="0" dirty="0" smtClean="0">
                <a:latin typeface="+mn-lt"/>
              </a:rPr>
              <a:t>energy transport</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and </a:t>
            </a:r>
            <a:r>
              <a:rPr kumimoji="0" lang="en-US" sz="2000" b="0" i="0" u="sng" strike="noStrike" kern="0" cap="none" spc="0" normalizeH="0" baseline="0" noProof="0" dirty="0" smtClean="0">
                <a:ln>
                  <a:noFill/>
                </a:ln>
                <a:solidFill>
                  <a:schemeClr val="tx1"/>
                </a:solidFill>
                <a:effectLst/>
                <a:uLnTx/>
                <a:uFillTx/>
                <a:latin typeface="+mn-lt"/>
                <a:ea typeface="+mn-ea"/>
                <a:cs typeface="+mn-cs"/>
              </a:rPr>
              <a:t>the ideal gas law</a:t>
            </a:r>
            <a:r>
              <a:rPr kumimoji="0" lang="en-US" sz="2000" b="0" i="0" u="none" strike="noStrike" kern="0" cap="none" spc="0" normalizeH="0" baseline="0" noProof="0" dirty="0" smtClean="0">
                <a:ln>
                  <a:noFill/>
                </a:ln>
                <a:solidFill>
                  <a:schemeClr val="tx1"/>
                </a:solidFill>
                <a:effectLst/>
                <a:uLnTx/>
                <a:uFillTx/>
                <a:latin typeface="+mn-lt"/>
                <a:ea typeface="+mn-ea"/>
                <a:cs typeface="+mn-cs"/>
              </a:rPr>
              <a:t>, we can create models of the Sun’s interior.  Info also</a:t>
            </a:r>
            <a:r>
              <a:rPr kumimoji="0" lang="en-US" sz="2000" b="0" i="0" u="none" strike="noStrike" kern="0" cap="none" spc="0" normalizeH="0" noProof="0" dirty="0" smtClean="0">
                <a:ln>
                  <a:noFill/>
                </a:ln>
                <a:solidFill>
                  <a:schemeClr val="tx1"/>
                </a:solidFill>
                <a:effectLst/>
                <a:uLnTx/>
                <a:uFillTx/>
                <a:latin typeface="+mn-lt"/>
                <a:ea typeface="+mn-ea"/>
                <a:cs typeface="+mn-cs"/>
              </a:rPr>
              <a:t> from “solar oscillations”.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a:xfrm>
            <a:off x="7086600" y="6400800"/>
            <a:ext cx="1905000" cy="457200"/>
          </a:xfrm>
        </p:spPr>
        <p:txBody>
          <a:bodyPr/>
          <a:lstStyle/>
          <a:p>
            <a:pPr>
              <a:defRPr/>
            </a:pPr>
            <a:fld id="{FEACC97F-570D-4B67-9C2A-959BD44CBDEF}"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18-04-bottom"/>
          <p:cNvPicPr>
            <a:picLocks noChangeAspect="1" noChangeArrowheads="1"/>
          </p:cNvPicPr>
          <p:nvPr/>
        </p:nvPicPr>
        <p:blipFill>
          <a:blip r:embed="rId3" cstate="print"/>
          <a:srcRect/>
          <a:stretch>
            <a:fillRect/>
          </a:stretch>
        </p:blipFill>
        <p:spPr bwMode="auto">
          <a:xfrm>
            <a:off x="2590800" y="3276600"/>
            <a:ext cx="4572000" cy="3516313"/>
          </a:xfrm>
          <a:prstGeom prst="rect">
            <a:avLst/>
          </a:prstGeom>
          <a:noFill/>
          <a:ln w="9525">
            <a:noFill/>
            <a:miter lim="800000"/>
            <a:headEnd/>
            <a:tailEnd/>
          </a:ln>
        </p:spPr>
      </p:pic>
      <p:pic>
        <p:nvPicPr>
          <p:cNvPr id="23555" name="Picture 3" descr="figure 18-04-top"/>
          <p:cNvPicPr>
            <a:picLocks noChangeAspect="1" noChangeArrowheads="1"/>
          </p:cNvPicPr>
          <p:nvPr/>
        </p:nvPicPr>
        <p:blipFill>
          <a:blip r:embed="rId4" cstate="print"/>
          <a:srcRect/>
          <a:stretch>
            <a:fillRect/>
          </a:stretch>
        </p:blipFill>
        <p:spPr bwMode="auto">
          <a:xfrm>
            <a:off x="2590800" y="76200"/>
            <a:ext cx="4572000" cy="32686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EACC97F-570D-4B67-9C2A-959BD44CBDEF}" type="slidenum">
              <a:rPr lang="en-US" smtClean="0"/>
              <a:pPr>
                <a:defRPr/>
              </a:pPr>
              <a:t>17</a:t>
            </a:fld>
            <a:endParaRPr lang="en-US"/>
          </a:p>
        </p:txBody>
      </p:sp>
      <p:sp>
        <p:nvSpPr>
          <p:cNvPr id="2" name="TextBox 1"/>
          <p:cNvSpPr txBox="1"/>
          <p:nvPr/>
        </p:nvSpPr>
        <p:spPr>
          <a:xfrm rot="16200000">
            <a:off x="1318607" y="948076"/>
            <a:ext cx="1962172" cy="523220"/>
          </a:xfrm>
          <a:prstGeom prst="rect">
            <a:avLst/>
          </a:prstGeom>
          <a:noFill/>
        </p:spPr>
        <p:txBody>
          <a:bodyPr wrap="square" rtlCol="0">
            <a:spAutoFit/>
          </a:bodyPr>
          <a:lstStyle/>
          <a:p>
            <a:r>
              <a:rPr lang="en-US" sz="1400" i="0" dirty="0" smtClean="0"/>
              <a:t>i.e. energy generated per sec, all in core</a:t>
            </a:r>
            <a:endParaRPr lang="en-US" sz="1400" i="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152400"/>
            <a:ext cx="8458200" cy="990600"/>
          </a:xfrm>
        </p:spPr>
        <p:txBody>
          <a:bodyPr/>
          <a:lstStyle/>
          <a:p>
            <a:pPr eaLnBrk="1" hangingPunct="1"/>
            <a:r>
              <a:rPr lang="en-US" sz="2800" smtClean="0"/>
              <a:t>How does energy get to the surface?</a:t>
            </a:r>
            <a:endParaRPr lang="en-US" smtClean="0"/>
          </a:p>
        </p:txBody>
      </p:sp>
      <p:sp>
        <p:nvSpPr>
          <p:cNvPr id="24579" name="Rectangle 3"/>
          <p:cNvSpPr>
            <a:spLocks noGrp="1" noChangeArrowheads="1"/>
          </p:cNvSpPr>
          <p:nvPr>
            <p:ph type="body" idx="1"/>
          </p:nvPr>
        </p:nvSpPr>
        <p:spPr>
          <a:xfrm>
            <a:off x="304800" y="5105400"/>
            <a:ext cx="8229600" cy="1219200"/>
          </a:xfrm>
        </p:spPr>
        <p:txBody>
          <a:bodyPr/>
          <a:lstStyle/>
          <a:p>
            <a:pPr eaLnBrk="1" hangingPunct="1"/>
            <a:r>
              <a:rPr lang="en-US" dirty="0" smtClean="0"/>
              <a:t>Radiation, or "</a:t>
            </a:r>
            <a:r>
              <a:rPr lang="en-US" dirty="0" err="1" smtClean="0"/>
              <a:t>radiative</a:t>
            </a:r>
            <a:r>
              <a:rPr lang="en-US" dirty="0" smtClean="0"/>
              <a:t> diffusion"</a:t>
            </a:r>
          </a:p>
          <a:p>
            <a:pPr lvl="1" eaLnBrk="1" hangingPunct="1"/>
            <a:r>
              <a:rPr lang="en-US" sz="2000" dirty="0" smtClean="0"/>
              <a:t>Photons created in core diffuse outward toward surface.  Radiative zone is essentially fully ionized.  Individual photons are frequently scattered by electrons (every cm!).  Nevertheless, the radiation can effectively diffuse away from core.</a:t>
            </a:r>
          </a:p>
        </p:txBody>
      </p:sp>
      <p:pic>
        <p:nvPicPr>
          <p:cNvPr id="24580" name="Picture 4" descr="3928314010"/>
          <p:cNvPicPr>
            <a:picLocks noChangeAspect="1" noChangeArrowheads="1"/>
          </p:cNvPicPr>
          <p:nvPr/>
        </p:nvPicPr>
        <p:blipFill>
          <a:blip r:embed="rId3" cstate="print"/>
          <a:srcRect/>
          <a:stretch>
            <a:fillRect/>
          </a:stretch>
        </p:blipFill>
        <p:spPr bwMode="auto">
          <a:xfrm>
            <a:off x="6553200" y="3726400"/>
            <a:ext cx="2054225" cy="1292225"/>
          </a:xfrm>
          <a:prstGeom prst="rect">
            <a:avLst/>
          </a:prstGeom>
          <a:noFill/>
          <a:ln w="9525">
            <a:noFill/>
            <a:miter lim="800000"/>
            <a:headEnd/>
            <a:tailEnd/>
          </a:ln>
        </p:spPr>
      </p:pic>
      <p:pic>
        <p:nvPicPr>
          <p:cNvPr id="7" name="Picture 2" descr="figure 18-05"/>
          <p:cNvPicPr>
            <a:picLocks noChangeAspect="1" noChangeArrowheads="1"/>
          </p:cNvPicPr>
          <p:nvPr/>
        </p:nvPicPr>
        <p:blipFill>
          <a:blip r:embed="rId4" cstate="print"/>
          <a:srcRect/>
          <a:stretch>
            <a:fillRect/>
          </a:stretch>
        </p:blipFill>
        <p:spPr bwMode="auto">
          <a:xfrm>
            <a:off x="1219200" y="1066800"/>
            <a:ext cx="4648200" cy="3951825"/>
          </a:xfrm>
          <a:prstGeom prst="rect">
            <a:avLst/>
          </a:prstGeom>
          <a:noFill/>
          <a:ln w="9525">
            <a:noFill/>
            <a:miter lim="800000"/>
            <a:headEnd/>
            <a:tailEnd/>
          </a:ln>
        </p:spPr>
      </p:pic>
      <p:sp>
        <p:nvSpPr>
          <p:cNvPr id="6" name="Slide Number Placeholder 5"/>
          <p:cNvSpPr>
            <a:spLocks noGrp="1"/>
          </p:cNvSpPr>
          <p:nvPr>
            <p:ph type="sldNum" sz="quarter" idx="12"/>
          </p:nvPr>
        </p:nvSpPr>
        <p:spPr>
          <a:xfrm>
            <a:off x="7086600" y="6477000"/>
            <a:ext cx="1905000" cy="457200"/>
          </a:xfrm>
        </p:spPr>
        <p:txBody>
          <a:bodyPr/>
          <a:lstStyle/>
          <a:p>
            <a:pPr>
              <a:defRPr/>
            </a:pPr>
            <a:fld id="{FEACC97F-570D-4B67-9C2A-959BD44CBDEF}"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ure 18-05"/>
          <p:cNvPicPr>
            <a:picLocks noChangeAspect="1" noChangeArrowheads="1"/>
          </p:cNvPicPr>
          <p:nvPr/>
        </p:nvPicPr>
        <p:blipFill>
          <a:blip r:embed="rId3" cstate="print"/>
          <a:srcRect/>
          <a:stretch>
            <a:fillRect/>
          </a:stretch>
        </p:blipFill>
        <p:spPr bwMode="auto">
          <a:xfrm>
            <a:off x="2438400" y="63943"/>
            <a:ext cx="4495800" cy="3822257"/>
          </a:xfrm>
          <a:prstGeom prst="rect">
            <a:avLst/>
          </a:prstGeom>
          <a:noFill/>
          <a:ln w="9525">
            <a:noFill/>
            <a:miter lim="800000"/>
            <a:headEnd/>
            <a:tailEnd/>
          </a:ln>
        </p:spPr>
      </p:pic>
      <p:sp>
        <p:nvSpPr>
          <p:cNvPr id="25603" name="Text Box 3"/>
          <p:cNvSpPr txBox="1">
            <a:spLocks noChangeArrowheads="1"/>
          </p:cNvSpPr>
          <p:nvPr/>
        </p:nvSpPr>
        <p:spPr bwMode="auto">
          <a:xfrm>
            <a:off x="609600" y="5470525"/>
            <a:ext cx="7848600" cy="1006475"/>
          </a:xfrm>
          <a:prstGeom prst="rect">
            <a:avLst/>
          </a:prstGeom>
          <a:noFill/>
          <a:ln w="9525">
            <a:noFill/>
            <a:miter lim="800000"/>
            <a:headEnd/>
            <a:tailEnd/>
          </a:ln>
        </p:spPr>
        <p:txBody>
          <a:bodyPr>
            <a:spAutoFit/>
          </a:bodyPr>
          <a:lstStyle/>
          <a:p>
            <a:pPr>
              <a:spcBef>
                <a:spcPct val="20000"/>
              </a:spcBef>
            </a:pPr>
            <a:r>
              <a:rPr lang="en-US" i="0" dirty="0" smtClean="0"/>
              <a:t>Takes </a:t>
            </a:r>
            <a:r>
              <a:rPr lang="en-US" i="0" dirty="0"/>
              <a:t>about 170,000 years for energy created in the </a:t>
            </a:r>
            <a:r>
              <a:rPr lang="en-US" i="0" dirty="0" smtClean="0"/>
              <a:t>core </a:t>
            </a:r>
            <a:r>
              <a:rPr lang="en-US" i="0" dirty="0"/>
              <a:t>to get out, but </a:t>
            </a:r>
            <a:r>
              <a:rPr lang="en-US" i="0" dirty="0" smtClean="0"/>
              <a:t>only </a:t>
            </a:r>
            <a:r>
              <a:rPr lang="en-US" i="0" dirty="0"/>
              <a:t>about 8 minutes for light to travel from the photosphere to us.</a:t>
            </a:r>
            <a:endParaRPr lang="en-US" sz="1800" i="0" dirty="0"/>
          </a:p>
        </p:txBody>
      </p:sp>
      <p:sp>
        <p:nvSpPr>
          <p:cNvPr id="6" name="Rectangle 5"/>
          <p:cNvSpPr/>
          <p:nvPr/>
        </p:nvSpPr>
        <p:spPr>
          <a:xfrm>
            <a:off x="152400" y="3809762"/>
            <a:ext cx="8610600" cy="2246769"/>
          </a:xfrm>
          <a:prstGeom prst="rect">
            <a:avLst/>
          </a:prstGeom>
        </p:spPr>
        <p:txBody>
          <a:bodyPr wrap="square">
            <a:spAutoFit/>
          </a:bodyPr>
          <a:lstStyle/>
          <a:p>
            <a:pPr eaLnBrk="1" hangingPunct="1"/>
            <a:r>
              <a:rPr lang="en-US" i="0" dirty="0" smtClean="0"/>
              <a:t>Convection</a:t>
            </a:r>
          </a:p>
          <a:p>
            <a:pPr lvl="1" eaLnBrk="1" hangingPunct="1"/>
            <a:r>
              <a:rPr lang="en-US" i="0" dirty="0" smtClean="0"/>
              <a:t>Atoms and ions with </a:t>
            </a:r>
            <a:r>
              <a:rPr lang="en-US" i="0" u="sng" dirty="0" smtClean="0"/>
              <a:t>bound</a:t>
            </a:r>
            <a:r>
              <a:rPr lang="en-US" i="0" dirty="0" smtClean="0"/>
              <a:t> electrons form in outer layer.  Much harder for radiation to get through as photons too frequently absorbed and re-emitted (in random directions).  Hot gas starts to rise, releases energy near surface, falls back down.</a:t>
            </a:r>
          </a:p>
          <a:p>
            <a:pPr lvl="1" eaLnBrk="1" hangingPunct="1"/>
            <a:endParaRPr lang="en-US" i="0" dirty="0"/>
          </a:p>
          <a:p>
            <a:pPr lvl="1" eaLnBrk="1" hangingPunct="1"/>
            <a:endParaRPr lang="en-US" i="0" dirty="0" smtClean="0"/>
          </a:p>
        </p:txBody>
      </p:sp>
      <p:sp>
        <p:nvSpPr>
          <p:cNvPr id="5" name="Slide Number Placeholder 4"/>
          <p:cNvSpPr>
            <a:spLocks noGrp="1"/>
          </p:cNvSpPr>
          <p:nvPr>
            <p:ph type="sldNum" sz="quarter" idx="12"/>
          </p:nvPr>
        </p:nvSpPr>
        <p:spPr/>
        <p:txBody>
          <a:bodyPr/>
          <a:lstStyle/>
          <a:p>
            <a:pPr>
              <a:defRPr/>
            </a:pPr>
            <a:fld id="{3496BD7C-E433-4450-ACAE-4537A0EA664B}"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folHlink"/>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228600"/>
            <a:ext cx="7772400" cy="1143000"/>
          </a:xfrm>
        </p:spPr>
        <p:txBody>
          <a:bodyPr/>
          <a:lstStyle/>
          <a:p>
            <a:pPr eaLnBrk="1" hangingPunct="1"/>
            <a:r>
              <a:rPr lang="en-US" dirty="0" smtClean="0"/>
              <a:t>Basic data</a:t>
            </a:r>
          </a:p>
        </p:txBody>
      </p:sp>
      <p:sp>
        <p:nvSpPr>
          <p:cNvPr id="4099" name="Rectangle 3"/>
          <p:cNvSpPr>
            <a:spLocks noGrp="1" noChangeArrowheads="1"/>
          </p:cNvSpPr>
          <p:nvPr>
            <p:ph type="body" idx="1"/>
          </p:nvPr>
        </p:nvSpPr>
        <p:spPr>
          <a:xfrm>
            <a:off x="381000" y="1752600"/>
            <a:ext cx="8534400" cy="4572000"/>
          </a:xfrm>
        </p:spPr>
        <p:txBody>
          <a:bodyPr/>
          <a:lstStyle/>
          <a:p>
            <a:pPr marL="812800" indent="-812800" eaLnBrk="1" hangingPunct="1">
              <a:lnSpc>
                <a:spcPct val="90000"/>
              </a:lnSpc>
              <a:buFontTx/>
              <a:buNone/>
            </a:pPr>
            <a:r>
              <a:rPr lang="en-US" dirty="0" smtClean="0"/>
              <a:t>Diameter			  1.4 x 10</a:t>
            </a:r>
            <a:r>
              <a:rPr lang="en-US" baseline="30000" dirty="0" smtClean="0"/>
              <a:t>6</a:t>
            </a:r>
            <a:r>
              <a:rPr lang="en-US" dirty="0" smtClean="0"/>
              <a:t> km    = 109 D</a:t>
            </a:r>
            <a:r>
              <a:rPr lang="en-US" baseline="-25000" dirty="0" smtClean="0"/>
              <a:t>earth</a:t>
            </a:r>
          </a:p>
          <a:p>
            <a:pPr marL="812800" indent="-812800" eaLnBrk="1" hangingPunct="1">
              <a:lnSpc>
                <a:spcPct val="90000"/>
              </a:lnSpc>
              <a:buFontTx/>
              <a:buNone/>
            </a:pPr>
            <a:r>
              <a:rPr lang="en-US" dirty="0" smtClean="0"/>
              <a:t>Mass					  2 x 10</a:t>
            </a:r>
            <a:r>
              <a:rPr lang="en-US" baseline="30000" dirty="0" smtClean="0"/>
              <a:t>30 </a:t>
            </a:r>
            <a:r>
              <a:rPr lang="en-US" dirty="0" smtClean="0"/>
              <a:t>kg       = 333,000 </a:t>
            </a:r>
            <a:r>
              <a:rPr lang="en-US" dirty="0" err="1" smtClean="0"/>
              <a:t>M</a:t>
            </a:r>
            <a:r>
              <a:rPr lang="en-US" baseline="-25000" dirty="0" err="1" smtClean="0"/>
              <a:t>earth</a:t>
            </a:r>
            <a:endParaRPr lang="en-US" dirty="0" smtClean="0"/>
          </a:p>
          <a:p>
            <a:pPr marL="812800" indent="-812800" eaLnBrk="1" hangingPunct="1">
              <a:lnSpc>
                <a:spcPct val="90000"/>
              </a:lnSpc>
              <a:buFontTx/>
              <a:buNone/>
            </a:pPr>
            <a:r>
              <a:rPr lang="en-US" dirty="0" smtClean="0"/>
              <a:t>Density			  	  1400 kg/m</a:t>
            </a:r>
            <a:r>
              <a:rPr lang="en-US" baseline="30000" dirty="0" smtClean="0"/>
              <a:t>3</a:t>
            </a:r>
            <a:r>
              <a:rPr lang="en-US" dirty="0" smtClean="0"/>
              <a:t> (160,000 kg/m</a:t>
            </a:r>
            <a:r>
              <a:rPr lang="en-US" baseline="30000" dirty="0" smtClean="0"/>
              <a:t>3 </a:t>
            </a:r>
            <a:r>
              <a:rPr lang="en-US" dirty="0" smtClean="0"/>
              <a:t>in center)</a:t>
            </a:r>
          </a:p>
          <a:p>
            <a:pPr marL="812800" indent="-812800" eaLnBrk="1" hangingPunct="1">
              <a:lnSpc>
                <a:spcPct val="90000"/>
              </a:lnSpc>
              <a:buFontTx/>
              <a:buNone/>
            </a:pPr>
            <a:r>
              <a:rPr lang="en-US" dirty="0" smtClean="0"/>
              <a:t>Temperature		     	  5800 K (“surface”) to 1.55 x 10</a:t>
            </a:r>
            <a:r>
              <a:rPr lang="en-US" baseline="30000" dirty="0" smtClean="0"/>
              <a:t>7 </a:t>
            </a:r>
            <a:r>
              <a:rPr lang="en-US" dirty="0" smtClean="0"/>
              <a:t>K (</a:t>
            </a:r>
            <a:r>
              <a:rPr lang="en-US" dirty="0" err="1" smtClean="0"/>
              <a:t>ctr</a:t>
            </a:r>
            <a:r>
              <a:rPr lang="en-US" dirty="0" smtClean="0"/>
              <a:t>)</a:t>
            </a:r>
          </a:p>
          <a:p>
            <a:pPr marL="812800" indent="-812800" eaLnBrk="1" hangingPunct="1">
              <a:lnSpc>
                <a:spcPct val="90000"/>
              </a:lnSpc>
              <a:buFontTx/>
              <a:buNone/>
            </a:pPr>
            <a:r>
              <a:rPr lang="en-US" dirty="0" smtClean="0"/>
              <a:t>Luminosity		     	  3.86 x 10</a:t>
            </a:r>
            <a:r>
              <a:rPr lang="en-US" baseline="30000" dirty="0" smtClean="0"/>
              <a:t>26 </a:t>
            </a:r>
            <a:r>
              <a:rPr lang="en-US" dirty="0" smtClean="0"/>
              <a:t>W</a:t>
            </a:r>
          </a:p>
          <a:p>
            <a:pPr marL="812800" indent="-812800" eaLnBrk="1" hangingPunct="1">
              <a:lnSpc>
                <a:spcPct val="90000"/>
              </a:lnSpc>
              <a:buFontTx/>
              <a:buNone/>
            </a:pPr>
            <a:r>
              <a:rPr lang="en-US" dirty="0" smtClean="0"/>
              <a:t>Rotation rate			  25 days (equator), 35 days (poles)</a:t>
            </a:r>
          </a:p>
          <a:p>
            <a:pPr marL="812800" indent="-812800" eaLnBrk="1" hangingPunct="1">
              <a:lnSpc>
                <a:spcPct val="90000"/>
              </a:lnSpc>
              <a:buNone/>
            </a:pPr>
            <a:r>
              <a:rPr lang="en-US" dirty="0" smtClean="0"/>
              <a:t>Composition (</a:t>
            </a:r>
            <a:r>
              <a:rPr lang="en-US" dirty="0" err="1" smtClean="0"/>
              <a:t>atmos</a:t>
            </a:r>
            <a:r>
              <a:rPr lang="en-US" dirty="0" smtClean="0"/>
              <a:t>, by mass)   	  74% H, 25% He, 1% other elements</a:t>
            </a:r>
          </a:p>
          <a:p>
            <a:pPr marL="812800" indent="-812800" eaLnBrk="1" hangingPunct="1">
              <a:lnSpc>
                <a:spcPct val="90000"/>
              </a:lnSpc>
              <a:buNone/>
            </a:pPr>
            <a:r>
              <a:rPr lang="en-US" dirty="0" smtClean="0"/>
              <a:t>Orbital period (MW)	    	  220 x 10</a:t>
            </a:r>
            <a:r>
              <a:rPr lang="en-US" baseline="30000" dirty="0" smtClean="0"/>
              <a:t>6</a:t>
            </a:r>
            <a:r>
              <a:rPr lang="en-US" dirty="0" smtClean="0"/>
              <a:t> years</a:t>
            </a:r>
          </a:p>
          <a:p>
            <a:pPr marL="812800" indent="-812800" eaLnBrk="1" hangingPunct="1">
              <a:lnSpc>
                <a:spcPct val="90000"/>
              </a:lnSpc>
              <a:buFontTx/>
              <a:buNone/>
            </a:pPr>
            <a:endParaRPr lang="en-US" dirty="0" smtClean="0"/>
          </a:p>
        </p:txBody>
      </p:sp>
      <p:sp>
        <p:nvSpPr>
          <p:cNvPr id="5" name="TextBox 4"/>
          <p:cNvSpPr txBox="1"/>
          <p:nvPr/>
        </p:nvSpPr>
        <p:spPr>
          <a:xfrm>
            <a:off x="533400" y="5715000"/>
            <a:ext cx="6680034" cy="400110"/>
          </a:xfrm>
          <a:prstGeom prst="rect">
            <a:avLst/>
          </a:prstGeom>
          <a:noFill/>
        </p:spPr>
        <p:txBody>
          <a:bodyPr wrap="none" rtlCol="0">
            <a:spAutoFit/>
          </a:bodyPr>
          <a:lstStyle/>
          <a:p>
            <a:r>
              <a:rPr lang="en-US" i="0" dirty="0" smtClean="0"/>
              <a:t>The Sun is a star: a shining ball of gas powered by fusion</a:t>
            </a:r>
            <a:endParaRPr lang="en-US" i="0" dirty="0"/>
          </a:p>
        </p:txBody>
      </p:sp>
      <p:sp>
        <p:nvSpPr>
          <p:cNvPr id="6" name="Slide Number Placeholder 5"/>
          <p:cNvSpPr>
            <a:spLocks noGrp="1"/>
          </p:cNvSpPr>
          <p:nvPr>
            <p:ph type="sldNum" sz="quarter" idx="12"/>
          </p:nvPr>
        </p:nvSpPr>
        <p:spPr/>
        <p:txBody>
          <a:bodyPr/>
          <a:lstStyle/>
          <a:p>
            <a:pPr>
              <a:defRPr/>
            </a:pPr>
            <a:fld id="{FEACC97F-570D-4B67-9C2A-959BD44CBDEF}" type="slidenum">
              <a:rPr lang="en-US" smtClean="0"/>
              <a:pPr>
                <a:defRPr/>
              </a:pPr>
              <a:t>2</a:t>
            </a:fld>
            <a:endParaRPr lang="en-US"/>
          </a:p>
        </p:txBody>
      </p:sp>
    </p:spTree>
  </p:cSld>
  <p:clrMapOvr>
    <a:overrideClrMapping bg1="dk2" tx1="lt1" bg2="dk1"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14400"/>
          </a:xfrm>
        </p:spPr>
        <p:txBody>
          <a:bodyPr/>
          <a:lstStyle/>
          <a:p>
            <a:pPr eaLnBrk="1" hangingPunct="1"/>
            <a:r>
              <a:rPr lang="en-US" smtClean="0"/>
              <a:t>The Sun's atmosphere</a:t>
            </a:r>
          </a:p>
        </p:txBody>
      </p:sp>
      <p:sp>
        <p:nvSpPr>
          <p:cNvPr id="32771" name="Rectangle 3"/>
          <p:cNvSpPr>
            <a:spLocks noGrp="1" noChangeArrowheads="1"/>
          </p:cNvSpPr>
          <p:nvPr>
            <p:ph type="body" idx="1"/>
          </p:nvPr>
        </p:nvSpPr>
        <p:spPr>
          <a:xfrm>
            <a:off x="612775" y="1381125"/>
            <a:ext cx="7920038" cy="4371975"/>
          </a:xfrm>
        </p:spPr>
        <p:txBody>
          <a:bodyPr/>
          <a:lstStyle/>
          <a:p>
            <a:pPr eaLnBrk="1" hangingPunct="1"/>
            <a:r>
              <a:rPr lang="en-US" dirty="0" smtClean="0"/>
              <a:t>Photosphere: what we see as “surface” (below which atmosphere becomes opaque).  Defines diameter</a:t>
            </a:r>
          </a:p>
          <a:p>
            <a:pPr eaLnBrk="1" hangingPunct="1"/>
            <a:r>
              <a:rPr lang="en-US" dirty="0" smtClean="0"/>
              <a:t>Peak emission 500 nm (greenish) =&gt; T=5800 K in photosphere</a:t>
            </a:r>
          </a:p>
        </p:txBody>
      </p:sp>
      <p:pic>
        <p:nvPicPr>
          <p:cNvPr id="32772" name="Picture 4" descr="figure 18-09"/>
          <p:cNvPicPr>
            <a:picLocks noChangeAspect="1" noChangeArrowheads="1"/>
          </p:cNvPicPr>
          <p:nvPr/>
        </p:nvPicPr>
        <p:blipFill>
          <a:blip r:embed="rId3" cstate="print"/>
          <a:srcRect/>
          <a:stretch>
            <a:fillRect/>
          </a:stretch>
        </p:blipFill>
        <p:spPr bwMode="auto">
          <a:xfrm>
            <a:off x="4495800" y="2743200"/>
            <a:ext cx="3962400" cy="3962400"/>
          </a:xfrm>
          <a:prstGeom prst="rect">
            <a:avLst/>
          </a:prstGeom>
          <a:noFill/>
          <a:ln w="9525">
            <a:noFill/>
            <a:miter lim="800000"/>
            <a:headEnd/>
            <a:tailEnd/>
          </a:ln>
        </p:spPr>
      </p:pic>
      <p:sp>
        <p:nvSpPr>
          <p:cNvPr id="5" name="Slide Number Placeholder 4"/>
          <p:cNvSpPr>
            <a:spLocks noGrp="1"/>
          </p:cNvSpPr>
          <p:nvPr>
            <p:ph type="sldNum" sz="quarter" idx="12"/>
          </p:nvPr>
        </p:nvSpPr>
        <p:spPr>
          <a:xfrm>
            <a:off x="7010400" y="6248400"/>
            <a:ext cx="1905000" cy="457200"/>
          </a:xfrm>
        </p:spPr>
        <p:txBody>
          <a:bodyPr/>
          <a:lstStyle/>
          <a:p>
            <a:pPr>
              <a:defRPr/>
            </a:pPr>
            <a:fld id="{FEACC97F-570D-4B67-9C2A-959BD44CBDEF}"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228600"/>
            <a:ext cx="8610600" cy="1143000"/>
          </a:xfrm>
        </p:spPr>
        <p:txBody>
          <a:bodyPr/>
          <a:lstStyle/>
          <a:p>
            <a:pPr eaLnBrk="1" hangingPunct="1"/>
            <a:r>
              <a:rPr lang="en-US" sz="2800" smtClean="0"/>
              <a:t>Solar photosphere as a function of depth</a:t>
            </a:r>
            <a:endParaRPr lang="en-US" smtClean="0"/>
          </a:p>
        </p:txBody>
      </p:sp>
      <p:sp>
        <p:nvSpPr>
          <p:cNvPr id="33795" name="Rectangle 3"/>
          <p:cNvSpPr>
            <a:spLocks noGrp="1" noChangeArrowheads="1"/>
          </p:cNvSpPr>
          <p:nvPr>
            <p:ph type="body" idx="1"/>
          </p:nvPr>
        </p:nvSpPr>
        <p:spPr>
          <a:xfrm>
            <a:off x="990600" y="1828800"/>
            <a:ext cx="7467600" cy="4114800"/>
          </a:xfrm>
        </p:spPr>
        <p:txBody>
          <a:bodyPr/>
          <a:lstStyle/>
          <a:p>
            <a:pPr eaLnBrk="1" hangingPunct="1">
              <a:lnSpc>
                <a:spcPct val="90000"/>
              </a:lnSpc>
              <a:buFontTx/>
              <a:buNone/>
            </a:pPr>
            <a:r>
              <a:rPr lang="en-US" sz="1800" b="1" u="sng" dirty="0" smtClean="0"/>
              <a:t>Depth (km)   % Light                    Temp (K)   Pressure(bars)</a:t>
            </a:r>
          </a:p>
          <a:p>
            <a:pPr eaLnBrk="1" hangingPunct="1">
              <a:lnSpc>
                <a:spcPct val="90000"/>
              </a:lnSpc>
              <a:buFontTx/>
              <a:buNone/>
            </a:pPr>
            <a:r>
              <a:rPr lang="en-US" sz="1800" dirty="0" smtClean="0"/>
              <a:t>	   0 		99.5 		4465 	        6.8 x 10</a:t>
            </a:r>
            <a:r>
              <a:rPr lang="en-US" sz="1800" baseline="30000" dirty="0" smtClean="0"/>
              <a:t>-3</a:t>
            </a:r>
          </a:p>
          <a:p>
            <a:pPr eaLnBrk="1" hangingPunct="1">
              <a:lnSpc>
                <a:spcPct val="90000"/>
              </a:lnSpc>
              <a:buFontTx/>
              <a:buNone/>
            </a:pPr>
            <a:r>
              <a:rPr lang="en-US" sz="1800" baseline="30000" dirty="0" smtClean="0"/>
              <a:t>	</a:t>
            </a:r>
            <a:r>
              <a:rPr lang="en-US" sz="1800" dirty="0" smtClean="0"/>
              <a:t>100		97		4780	        1.7 x 10</a:t>
            </a:r>
            <a:r>
              <a:rPr lang="en-US" sz="1800" baseline="30000" dirty="0" smtClean="0"/>
              <a:t>-2</a:t>
            </a:r>
          </a:p>
          <a:p>
            <a:pPr eaLnBrk="1" hangingPunct="1">
              <a:lnSpc>
                <a:spcPct val="90000"/>
              </a:lnSpc>
              <a:buFontTx/>
              <a:buNone/>
            </a:pPr>
            <a:r>
              <a:rPr lang="en-US" sz="1800" dirty="0" smtClean="0"/>
              <a:t>	200		89  		5180 	        3.9 x 10</a:t>
            </a:r>
            <a:r>
              <a:rPr lang="en-US" sz="1800" baseline="30000" dirty="0" smtClean="0"/>
              <a:t>-2</a:t>
            </a:r>
          </a:p>
          <a:p>
            <a:pPr eaLnBrk="1" hangingPunct="1">
              <a:lnSpc>
                <a:spcPct val="90000"/>
              </a:lnSpc>
              <a:buFontTx/>
              <a:buNone/>
            </a:pPr>
            <a:r>
              <a:rPr lang="en-US" sz="1800" dirty="0" smtClean="0"/>
              <a:t>	250  	              80  		5455  	        5.8 x 10</a:t>
            </a:r>
            <a:r>
              <a:rPr lang="en-US" sz="1800" baseline="30000" dirty="0" smtClean="0"/>
              <a:t>-2</a:t>
            </a:r>
          </a:p>
          <a:p>
            <a:pPr eaLnBrk="1" hangingPunct="1">
              <a:lnSpc>
                <a:spcPct val="90000"/>
              </a:lnSpc>
              <a:buFontTx/>
              <a:buNone/>
            </a:pPr>
            <a:r>
              <a:rPr lang="en-US" sz="1800" dirty="0" smtClean="0"/>
              <a:t>	300		64		5840	        8.3 x 10</a:t>
            </a:r>
            <a:r>
              <a:rPr lang="en-US" sz="1800" baseline="30000" dirty="0" smtClean="0"/>
              <a:t>-2</a:t>
            </a:r>
          </a:p>
          <a:p>
            <a:pPr eaLnBrk="1" hangingPunct="1">
              <a:lnSpc>
                <a:spcPct val="90000"/>
              </a:lnSpc>
              <a:buFontTx/>
              <a:buNone/>
            </a:pPr>
            <a:r>
              <a:rPr lang="en-US" sz="1800" baseline="30000" dirty="0" smtClean="0"/>
              <a:t>	</a:t>
            </a:r>
            <a:r>
              <a:rPr lang="en-US" sz="1800" dirty="0" smtClean="0"/>
              <a:t>350		37		6420	        1.2 x 10</a:t>
            </a:r>
            <a:r>
              <a:rPr lang="en-US" sz="1800" baseline="30000" dirty="0" smtClean="0"/>
              <a:t>-1</a:t>
            </a:r>
          </a:p>
          <a:p>
            <a:pPr eaLnBrk="1" hangingPunct="1">
              <a:lnSpc>
                <a:spcPct val="90000"/>
              </a:lnSpc>
              <a:buFontTx/>
              <a:buNone/>
            </a:pPr>
            <a:r>
              <a:rPr lang="en-US" sz="1800" baseline="30000" dirty="0" smtClean="0"/>
              <a:t>	</a:t>
            </a:r>
            <a:r>
              <a:rPr lang="en-US" sz="1800" dirty="0" smtClean="0"/>
              <a:t>375		18		6910	        1.4 x 10</a:t>
            </a:r>
            <a:r>
              <a:rPr lang="en-US" sz="1800" baseline="30000" dirty="0" smtClean="0"/>
              <a:t>-1</a:t>
            </a:r>
          </a:p>
          <a:p>
            <a:pPr eaLnBrk="1" hangingPunct="1">
              <a:lnSpc>
                <a:spcPct val="90000"/>
              </a:lnSpc>
              <a:buFontTx/>
              <a:buNone/>
            </a:pPr>
            <a:r>
              <a:rPr lang="en-US" sz="1800" dirty="0" smtClean="0"/>
              <a:t>	400  	                4 		7610 	        1.6 x 10</a:t>
            </a:r>
            <a:r>
              <a:rPr lang="en-US" sz="1800" baseline="30000" dirty="0" smtClean="0"/>
              <a:t>-1</a:t>
            </a:r>
            <a:endParaRPr lang="en-US" sz="1800" dirty="0" smtClean="0"/>
          </a:p>
          <a:p>
            <a:pPr eaLnBrk="1" hangingPunct="1">
              <a:lnSpc>
                <a:spcPct val="90000"/>
              </a:lnSpc>
            </a:pPr>
            <a:endParaRPr lang="en-US" sz="1800" dirty="0" smtClean="0"/>
          </a:p>
        </p:txBody>
      </p:sp>
      <p:sp>
        <p:nvSpPr>
          <p:cNvPr id="4" name="Rectangle 2"/>
          <p:cNvSpPr txBox="1">
            <a:spLocks noChangeArrowheads="1"/>
          </p:cNvSpPr>
          <p:nvPr/>
        </p:nvSpPr>
        <p:spPr bwMode="auto">
          <a:xfrm>
            <a:off x="457200" y="4953000"/>
            <a:ext cx="41148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Why does surface look</a:t>
            </a:r>
            <a:r>
              <a:rPr kumimoji="0" lang="en-US" sz="2000" b="0" i="0" u="none" strike="noStrike" kern="0" cap="none" spc="0" normalizeH="0" noProof="0" dirty="0" smtClean="0">
                <a:ln>
                  <a:noFill/>
                </a:ln>
                <a:solidFill>
                  <a:schemeClr val="tx1"/>
                </a:solidFill>
                <a:effectLst/>
                <a:uLnTx/>
                <a:uFillTx/>
                <a:latin typeface="+mn-lt"/>
                <a:ea typeface="+mn-ea"/>
                <a:cs typeface="+mn-cs"/>
              </a:rPr>
              <a:t> sharp?</a:t>
            </a:r>
            <a:r>
              <a:rPr kumimoji="0" lang="en-US" sz="2000" b="0" i="0" u="none" strike="noStrike" kern="0" cap="none" spc="0" normalizeH="0" baseline="0" noProof="0" dirty="0" smtClean="0">
                <a:ln>
                  <a:noFill/>
                </a:ln>
                <a:solidFill>
                  <a:schemeClr val="tx1"/>
                </a:solidFill>
                <a:effectLst/>
                <a:uLnTx/>
                <a:uFillTx/>
                <a:latin typeface="+mn-lt"/>
                <a:ea typeface="+mn-ea"/>
                <a:cs typeface="+mn-cs"/>
              </a:rPr>
              <a:t>  400 km is a tiny fraction (0.06%) of radius (696,000 km).</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 name="Picture 4" descr="figure 18-09"/>
          <p:cNvPicPr>
            <a:picLocks noChangeAspect="1" noChangeArrowheads="1"/>
          </p:cNvPicPr>
          <p:nvPr/>
        </p:nvPicPr>
        <p:blipFill>
          <a:blip r:embed="rId3" cstate="print"/>
          <a:srcRect/>
          <a:stretch>
            <a:fillRect/>
          </a:stretch>
        </p:blipFill>
        <p:spPr bwMode="auto">
          <a:xfrm>
            <a:off x="5181600" y="4724400"/>
            <a:ext cx="1905000" cy="1905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EACC97F-570D-4B67-9C2A-959BD44CBDEF}"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152400"/>
            <a:ext cx="5715000" cy="1066800"/>
          </a:xfrm>
        </p:spPr>
        <p:txBody>
          <a:bodyPr/>
          <a:lstStyle/>
          <a:p>
            <a:pPr eaLnBrk="1" hangingPunct="1"/>
            <a:r>
              <a:rPr lang="en-US" smtClean="0"/>
              <a:t>Limb darkening</a:t>
            </a:r>
          </a:p>
        </p:txBody>
      </p:sp>
      <p:sp>
        <p:nvSpPr>
          <p:cNvPr id="34819" name="Rectangle 3"/>
          <p:cNvSpPr>
            <a:spLocks noGrp="1" noChangeArrowheads="1"/>
          </p:cNvSpPr>
          <p:nvPr>
            <p:ph type="body" idx="1"/>
          </p:nvPr>
        </p:nvSpPr>
        <p:spPr>
          <a:xfrm>
            <a:off x="685800" y="1219200"/>
            <a:ext cx="7772400" cy="4114800"/>
          </a:xfrm>
        </p:spPr>
        <p:txBody>
          <a:bodyPr/>
          <a:lstStyle/>
          <a:p>
            <a:pPr eaLnBrk="1" hangingPunct="1"/>
            <a:r>
              <a:rPr lang="en-US" dirty="0" smtClean="0"/>
              <a:t>Edge of Sun looks dimmer</a:t>
            </a:r>
          </a:p>
          <a:p>
            <a:pPr eaLnBrk="1" hangingPunct="1"/>
            <a:endParaRPr lang="en-US" dirty="0" smtClean="0"/>
          </a:p>
          <a:p>
            <a:pPr eaLnBrk="1" hangingPunct="1"/>
            <a:r>
              <a:rPr lang="en-US" dirty="0" smtClean="0"/>
              <a:t>Reason: we look to same physical depth at</a:t>
            </a:r>
          </a:p>
          <a:p>
            <a:pPr eaLnBrk="1" hangingPunct="1">
              <a:buNone/>
            </a:pPr>
            <a:r>
              <a:rPr lang="en-US" dirty="0" smtClean="0"/>
              <a:t>     center and edge</a:t>
            </a:r>
          </a:p>
        </p:txBody>
      </p:sp>
      <p:sp>
        <p:nvSpPr>
          <p:cNvPr id="34820" name="Text Box 4"/>
          <p:cNvSpPr txBox="1">
            <a:spLocks noChangeArrowheads="1"/>
          </p:cNvSpPr>
          <p:nvPr/>
        </p:nvSpPr>
        <p:spPr bwMode="auto">
          <a:xfrm>
            <a:off x="914400" y="2895600"/>
            <a:ext cx="2895600" cy="1069975"/>
          </a:xfrm>
          <a:prstGeom prst="rect">
            <a:avLst/>
          </a:prstGeom>
          <a:noFill/>
          <a:ln w="9525">
            <a:noFill/>
            <a:miter lim="800000"/>
            <a:headEnd/>
            <a:tailEnd/>
          </a:ln>
        </p:spPr>
        <p:txBody>
          <a:bodyPr>
            <a:spAutoFit/>
          </a:bodyPr>
          <a:lstStyle/>
          <a:p>
            <a:r>
              <a:rPr lang="en-US" sz="1600" i="0"/>
              <a:t>Dimmer light comes from higher, relatively</a:t>
            </a:r>
          </a:p>
          <a:p>
            <a:r>
              <a:rPr lang="en-US" sz="1600" i="0"/>
              <a:t>cool layer within the photosphere</a:t>
            </a:r>
          </a:p>
        </p:txBody>
      </p:sp>
      <p:sp>
        <p:nvSpPr>
          <p:cNvPr id="34821" name="Text Box 5"/>
          <p:cNvSpPr txBox="1">
            <a:spLocks noChangeArrowheads="1"/>
          </p:cNvSpPr>
          <p:nvPr/>
        </p:nvSpPr>
        <p:spPr bwMode="auto">
          <a:xfrm>
            <a:off x="990600" y="4343400"/>
            <a:ext cx="2317750" cy="825500"/>
          </a:xfrm>
          <a:prstGeom prst="rect">
            <a:avLst/>
          </a:prstGeom>
          <a:noFill/>
          <a:ln w="9525">
            <a:noFill/>
            <a:miter lim="800000"/>
            <a:headEnd/>
            <a:tailEnd/>
          </a:ln>
        </p:spPr>
        <p:txBody>
          <a:bodyPr wrap="none">
            <a:spAutoFit/>
          </a:bodyPr>
          <a:lstStyle/>
          <a:p>
            <a:r>
              <a:rPr lang="en-US" sz="1600" i="0"/>
              <a:t>Bright light comes from </a:t>
            </a:r>
          </a:p>
          <a:p>
            <a:r>
              <a:rPr lang="en-US" sz="1600" i="0"/>
              <a:t>low-lying, hot layer </a:t>
            </a:r>
          </a:p>
          <a:p>
            <a:r>
              <a:rPr lang="en-US" sz="1600" i="0"/>
              <a:t>within the photosphere</a:t>
            </a:r>
            <a:endParaRPr lang="en-US" sz="1800" i="0"/>
          </a:p>
        </p:txBody>
      </p:sp>
      <p:pic>
        <p:nvPicPr>
          <p:cNvPr id="34822" name="Picture 6" descr="ch18_fig18_9"/>
          <p:cNvPicPr>
            <a:picLocks noChangeAspect="1" noChangeArrowheads="1"/>
          </p:cNvPicPr>
          <p:nvPr/>
        </p:nvPicPr>
        <p:blipFill>
          <a:blip r:embed="rId3" cstate="print"/>
          <a:srcRect/>
          <a:stretch>
            <a:fillRect/>
          </a:stretch>
        </p:blipFill>
        <p:spPr bwMode="auto">
          <a:xfrm>
            <a:off x="4038600" y="2743200"/>
            <a:ext cx="4572000" cy="3429000"/>
          </a:xfrm>
          <a:prstGeom prst="rect">
            <a:avLst/>
          </a:prstGeom>
          <a:noFill/>
          <a:ln w="9525">
            <a:noFill/>
            <a:miter lim="800000"/>
            <a:headEnd/>
            <a:tailEnd/>
          </a:ln>
        </p:spPr>
      </p:pic>
      <p:pic>
        <p:nvPicPr>
          <p:cNvPr id="34823" name="Picture 7" descr="figure 18-09"/>
          <p:cNvPicPr>
            <a:picLocks noChangeAspect="1" noChangeArrowheads="1"/>
          </p:cNvPicPr>
          <p:nvPr/>
        </p:nvPicPr>
        <p:blipFill>
          <a:blip r:embed="rId4" cstate="print"/>
          <a:srcRect/>
          <a:stretch>
            <a:fillRect/>
          </a:stretch>
        </p:blipFill>
        <p:spPr bwMode="auto">
          <a:xfrm>
            <a:off x="6324600" y="152400"/>
            <a:ext cx="2286000" cy="2286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FEACC97F-570D-4B67-9C2A-959BD44CBDEF}"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 </a:t>
            </a:r>
          </a:p>
        </p:txBody>
      </p:sp>
      <p:sp>
        <p:nvSpPr>
          <p:cNvPr id="39939" name="Rectangle 3"/>
          <p:cNvSpPr>
            <a:spLocks noGrp="1" noChangeArrowheads="1"/>
          </p:cNvSpPr>
          <p:nvPr>
            <p:ph type="body" idx="1"/>
          </p:nvPr>
        </p:nvSpPr>
        <p:spPr>
          <a:xfrm>
            <a:off x="609600" y="533400"/>
            <a:ext cx="8153400" cy="457200"/>
          </a:xfrm>
        </p:spPr>
        <p:txBody>
          <a:bodyPr/>
          <a:lstStyle/>
          <a:p>
            <a:pPr eaLnBrk="1" hangingPunct="1">
              <a:buFontTx/>
              <a:buNone/>
            </a:pPr>
            <a:r>
              <a:rPr lang="en-US" dirty="0" smtClean="0"/>
              <a:t>The Solar (absorption line) spectrum is from gas in photosphere only</a:t>
            </a:r>
          </a:p>
        </p:txBody>
      </p:sp>
      <p:sp>
        <p:nvSpPr>
          <p:cNvPr id="5" name="Text Box 4"/>
          <p:cNvSpPr txBox="1">
            <a:spLocks noChangeArrowheads="1"/>
          </p:cNvSpPr>
          <p:nvPr/>
        </p:nvSpPr>
        <p:spPr bwMode="auto">
          <a:xfrm>
            <a:off x="228600" y="5743575"/>
            <a:ext cx="9337675" cy="92333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i="0" dirty="0">
                <a:solidFill>
                  <a:srgbClr val="FFFFFF"/>
                </a:solidFill>
              </a:rPr>
              <a:t>10,000's of lines from 67 elements, in various </a:t>
            </a:r>
            <a:r>
              <a:rPr lang="en-GB" i="0" u="sng" dirty="0">
                <a:solidFill>
                  <a:srgbClr val="FFFFFF"/>
                </a:solidFill>
              </a:rPr>
              <a:t>excited</a:t>
            </a:r>
            <a:r>
              <a:rPr lang="en-GB" i="0" dirty="0">
                <a:solidFill>
                  <a:srgbClr val="FFFFFF"/>
                </a:solidFill>
              </a:rPr>
              <a:t> or </a:t>
            </a:r>
            <a:r>
              <a:rPr lang="en-GB" i="0" u="sng" dirty="0">
                <a:solidFill>
                  <a:srgbClr val="FFFFFF"/>
                </a:solidFill>
              </a:rPr>
              <a:t>ionized</a:t>
            </a:r>
            <a:r>
              <a:rPr lang="en-GB" i="0" dirty="0">
                <a:solidFill>
                  <a:srgbClr val="FFFFFF"/>
                </a:solidFill>
              </a:rPr>
              <a:t> states.</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i="0"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i="0" dirty="0" smtClean="0">
                <a:solidFill>
                  <a:srgbClr val="FFFFFF"/>
                </a:solidFill>
              </a:rPr>
              <a:t>Elements </a:t>
            </a:r>
            <a:r>
              <a:rPr lang="en-GB" i="0" u="sng" dirty="0">
                <a:solidFill>
                  <a:srgbClr val="FFFFFF"/>
                </a:solidFill>
              </a:rPr>
              <a:t>weren’t made in Sun</a:t>
            </a:r>
            <a:r>
              <a:rPr lang="en-GB" i="0" dirty="0">
                <a:solidFill>
                  <a:srgbClr val="FFFFFF"/>
                </a:solidFill>
              </a:rPr>
              <a:t>, but in previous stellar </a:t>
            </a:r>
            <a:r>
              <a:rPr lang="en-GB" i="0" dirty="0" smtClean="0">
                <a:solidFill>
                  <a:srgbClr val="FFFFFF"/>
                </a:solidFill>
              </a:rPr>
              <a:t>generations.</a:t>
            </a:r>
            <a:endParaRPr lang="en-GB" i="0" dirty="0">
              <a:solidFill>
                <a:srgbClr val="FFFFFF"/>
              </a:solidFill>
            </a:endParaRPr>
          </a:p>
        </p:txBody>
      </p:sp>
      <p:sp>
        <p:nvSpPr>
          <p:cNvPr id="6" name="Slide Number Placeholder 5"/>
          <p:cNvSpPr>
            <a:spLocks noGrp="1"/>
          </p:cNvSpPr>
          <p:nvPr>
            <p:ph type="sldNum" sz="quarter" idx="12"/>
          </p:nvPr>
        </p:nvSpPr>
        <p:spPr/>
        <p:txBody>
          <a:bodyPr/>
          <a:lstStyle/>
          <a:p>
            <a:pPr>
              <a:defRPr/>
            </a:pPr>
            <a:fld id="{FEACC97F-570D-4B67-9C2A-959BD44CBDEF}" type="slidenum">
              <a:rPr lang="en-US" smtClean="0"/>
              <a:pPr>
                <a:defRPr/>
              </a:pPr>
              <a:t>23</a:t>
            </a:fld>
            <a:endParaRPr lang="en-US"/>
          </a:p>
        </p:txBody>
      </p:sp>
      <p:pic>
        <p:nvPicPr>
          <p:cNvPr id="7" name="Picture 5" descr="echelle_lg"/>
          <p:cNvPicPr>
            <a:picLocks noChangeAspect="1" noChangeArrowheads="1"/>
          </p:cNvPicPr>
          <p:nvPr/>
        </p:nvPicPr>
        <p:blipFill>
          <a:blip r:embed="rId3" cstate="print"/>
          <a:srcRect/>
          <a:stretch>
            <a:fillRect/>
          </a:stretch>
        </p:blipFill>
        <p:spPr bwMode="auto">
          <a:xfrm>
            <a:off x="1371600" y="1219200"/>
            <a:ext cx="6498624" cy="44481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7772400" cy="1143000"/>
          </a:xfrm>
        </p:spPr>
        <p:txBody>
          <a:bodyPr/>
          <a:lstStyle/>
          <a:p>
            <a:pPr eaLnBrk="1" hangingPunct="1"/>
            <a:r>
              <a:rPr lang="en-US" dirty="0" smtClean="0"/>
              <a:t>Granulation</a:t>
            </a:r>
          </a:p>
        </p:txBody>
      </p:sp>
      <p:sp>
        <p:nvSpPr>
          <p:cNvPr id="36867" name="Rectangle 3"/>
          <p:cNvSpPr>
            <a:spLocks noGrp="1" noChangeArrowheads="1"/>
          </p:cNvSpPr>
          <p:nvPr>
            <p:ph type="body" idx="1"/>
          </p:nvPr>
        </p:nvSpPr>
        <p:spPr>
          <a:xfrm>
            <a:off x="152400" y="1219200"/>
            <a:ext cx="7920038" cy="4371975"/>
          </a:xfrm>
        </p:spPr>
        <p:txBody>
          <a:bodyPr/>
          <a:lstStyle/>
          <a:p>
            <a:pPr eaLnBrk="1" hangingPunct="1"/>
            <a:r>
              <a:rPr lang="en-US" dirty="0" smtClean="0"/>
              <a:t>Due to convection.  Each cell lasts a few minutes</a:t>
            </a:r>
          </a:p>
        </p:txBody>
      </p:sp>
      <p:sp>
        <p:nvSpPr>
          <p:cNvPr id="36870" name="Text Box 6"/>
          <p:cNvSpPr txBox="1">
            <a:spLocks noChangeArrowheads="1"/>
          </p:cNvSpPr>
          <p:nvPr/>
        </p:nvSpPr>
        <p:spPr bwMode="auto">
          <a:xfrm>
            <a:off x="3657600" y="2514600"/>
            <a:ext cx="1149674" cy="338554"/>
          </a:xfrm>
          <a:prstGeom prst="rect">
            <a:avLst/>
          </a:prstGeom>
          <a:noFill/>
          <a:ln w="9525">
            <a:noFill/>
            <a:miter lim="800000"/>
            <a:headEnd/>
            <a:tailEnd/>
          </a:ln>
        </p:spPr>
        <p:txBody>
          <a:bodyPr wrap="none">
            <a:spAutoFit/>
          </a:bodyPr>
          <a:lstStyle/>
          <a:p>
            <a:r>
              <a:rPr lang="en-US" sz="1600" i="0" dirty="0" smtClean="0"/>
              <a:t>~1000 </a:t>
            </a:r>
            <a:r>
              <a:rPr lang="en-US" sz="1600" i="0" dirty="0"/>
              <a:t>km </a:t>
            </a:r>
          </a:p>
        </p:txBody>
      </p:sp>
      <p:pic>
        <p:nvPicPr>
          <p:cNvPr id="7" name="sungranulation.mpeg">
            <a:hlinkClick r:id="" action="ppaction://media"/>
          </p:cNvPr>
          <p:cNvPicPr>
            <a:picLocks noRot="1" noChangeAspect="1" noChangeArrowheads="1"/>
          </p:cNvPicPr>
          <p:nvPr>
            <a:videoFile r:link="rId1"/>
          </p:nvPr>
        </p:nvPicPr>
        <p:blipFill>
          <a:blip r:embed="rId4" cstate="print"/>
          <a:srcRect/>
          <a:stretch>
            <a:fillRect/>
          </a:stretch>
        </p:blipFill>
        <p:spPr bwMode="auto">
          <a:xfrm>
            <a:off x="0" y="1752600"/>
            <a:ext cx="3474849" cy="3429000"/>
          </a:xfrm>
          <a:prstGeom prst="rect">
            <a:avLst/>
          </a:prstGeom>
          <a:noFill/>
        </p:spPr>
      </p:pic>
      <p:cxnSp>
        <p:nvCxnSpPr>
          <p:cNvPr id="8" name="Straight Connector 7"/>
          <p:cNvCxnSpPr/>
          <p:nvPr/>
        </p:nvCxnSpPr>
        <p:spPr bwMode="auto">
          <a:xfrm rot="5400000" flipH="1" flipV="1">
            <a:off x="3566557" y="2681843"/>
            <a:ext cx="182880" cy="794"/>
          </a:xfrm>
          <a:prstGeom prst="line">
            <a:avLst/>
          </a:prstGeom>
          <a:solidFill>
            <a:srgbClr val="00B8FF"/>
          </a:solidFill>
          <a:ln w="25400" cap="flat" cmpd="sng" algn="ctr">
            <a:solidFill>
              <a:srgbClr val="FFFF00"/>
            </a:solidFill>
            <a:prstDash val="solid"/>
            <a:round/>
            <a:headEnd type="none" w="med" len="med"/>
            <a:tailEnd type="none" w="med" len="med"/>
          </a:ln>
          <a:effectLst/>
        </p:spPr>
      </p:cxnSp>
      <p:sp>
        <p:nvSpPr>
          <p:cNvPr id="9" name="Text Box 5"/>
          <p:cNvSpPr txBox="1">
            <a:spLocks noChangeArrowheads="1"/>
          </p:cNvSpPr>
          <p:nvPr/>
        </p:nvSpPr>
        <p:spPr bwMode="auto">
          <a:xfrm>
            <a:off x="76200" y="5334000"/>
            <a:ext cx="3505200" cy="307777"/>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i="0" dirty="0">
                <a:solidFill>
                  <a:srgbClr val="FFFFFF"/>
                </a:solidFill>
              </a:rPr>
              <a:t>C</a:t>
            </a:r>
            <a:r>
              <a:rPr lang="en-GB" i="0" dirty="0" smtClean="0">
                <a:solidFill>
                  <a:srgbClr val="FFFFFF"/>
                </a:solidFill>
              </a:rPr>
              <a:t>ooler regions darker  </a:t>
            </a:r>
            <a:endParaRPr lang="en-GB" i="0" baseline="33000" dirty="0">
              <a:solidFill>
                <a:srgbClr val="FFFFFF"/>
              </a:solidFill>
              <a:cs typeface="Times New Roman" pitchFamily="18" charset="0"/>
            </a:endParaRPr>
          </a:p>
        </p:txBody>
      </p:sp>
      <p:sp>
        <p:nvSpPr>
          <p:cNvPr id="10" name="Rectangle 9"/>
          <p:cNvSpPr/>
          <p:nvPr/>
        </p:nvSpPr>
        <p:spPr>
          <a:xfrm>
            <a:off x="0" y="5791200"/>
            <a:ext cx="3169457" cy="400110"/>
          </a:xfrm>
          <a:prstGeom prst="rect">
            <a:avLst/>
          </a:prstGeom>
        </p:spPr>
        <p:txBody>
          <a:bodyPr wrap="none">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i="0" dirty="0" smtClean="0">
                <a:solidFill>
                  <a:srgbClr val="FFFFFF"/>
                </a:solidFill>
              </a:rPr>
              <a:t>(Stefan's Law:  flux  </a:t>
            </a:r>
            <a:r>
              <a:rPr lang="en-GB" i="0" dirty="0" smtClean="0">
                <a:solidFill>
                  <a:srgbClr val="FFFFFF"/>
                </a:solidFill>
                <a:latin typeface="Symbol" pitchFamily="18" charset="2"/>
              </a:rPr>
              <a:t></a:t>
            </a:r>
            <a:r>
              <a:rPr lang="en-GB" i="0" dirty="0" smtClean="0">
                <a:solidFill>
                  <a:srgbClr val="FFFFFF"/>
                </a:solidFill>
                <a:latin typeface="Times" pitchFamily="16" charset="0"/>
              </a:rPr>
              <a:t>  </a:t>
            </a:r>
            <a:r>
              <a:rPr lang="en-GB" i="0" dirty="0" smtClean="0">
                <a:solidFill>
                  <a:srgbClr val="FFFFFF"/>
                </a:solidFill>
                <a:cs typeface="Times New Roman" pitchFamily="18" charset="0"/>
              </a:rPr>
              <a:t>T</a:t>
            </a:r>
            <a:r>
              <a:rPr lang="en-GB" i="0" baseline="30000" dirty="0" smtClean="0">
                <a:solidFill>
                  <a:srgbClr val="FFFFFF"/>
                </a:solidFill>
                <a:cs typeface="Times New Roman" pitchFamily="18" charset="0"/>
              </a:rPr>
              <a:t>4</a:t>
            </a:r>
            <a:r>
              <a:rPr lang="en-GB" i="0" dirty="0" smtClean="0">
                <a:solidFill>
                  <a:srgbClr val="FFFFFF"/>
                </a:solidFill>
                <a:cs typeface="Times New Roman" pitchFamily="18" charset="0"/>
              </a:rPr>
              <a:t>)</a:t>
            </a:r>
            <a:endParaRPr lang="en-GB" i="0" baseline="33000" dirty="0">
              <a:solidFill>
                <a:srgbClr val="FFFFFF"/>
              </a:solidFill>
              <a:cs typeface="Times New Roman" pitchFamily="18" charset="0"/>
            </a:endParaRPr>
          </a:p>
        </p:txBody>
      </p:sp>
      <p:pic>
        <p:nvPicPr>
          <p:cNvPr id="11" name="Picture 5" descr="3928314011"/>
          <p:cNvPicPr>
            <a:picLocks noChangeAspect="1" noChangeArrowheads="1"/>
          </p:cNvPicPr>
          <p:nvPr/>
        </p:nvPicPr>
        <p:blipFill>
          <a:blip r:embed="rId5" cstate="print"/>
          <a:srcRect b="18472"/>
          <a:stretch>
            <a:fillRect/>
          </a:stretch>
        </p:blipFill>
        <p:spPr bwMode="auto">
          <a:xfrm>
            <a:off x="3466905" y="4648200"/>
            <a:ext cx="5677095" cy="2209800"/>
          </a:xfrm>
          <a:prstGeom prst="rect">
            <a:avLst/>
          </a:prstGeom>
          <a:noFill/>
          <a:ln w="9525">
            <a:noFill/>
            <a:miter lim="800000"/>
            <a:headEnd/>
            <a:tailEnd/>
          </a:ln>
        </p:spPr>
      </p:pic>
      <p:pic>
        <p:nvPicPr>
          <p:cNvPr id="76802" name="Picture 2" descr="http://www.profiledesigninc.com/images/OMOS-SO/Reach4theStars/Spectrum-SolarGranul.jpg"/>
          <p:cNvPicPr>
            <a:picLocks noChangeAspect="1" noChangeArrowheads="1"/>
          </p:cNvPicPr>
          <p:nvPr/>
        </p:nvPicPr>
        <p:blipFill>
          <a:blip r:embed="rId6" cstate="print"/>
          <a:srcRect t="31687" r="31667" b="8802"/>
          <a:stretch>
            <a:fillRect/>
          </a:stretch>
        </p:blipFill>
        <p:spPr bwMode="auto">
          <a:xfrm>
            <a:off x="6256030" y="1948867"/>
            <a:ext cx="2811770" cy="2318333"/>
          </a:xfrm>
          <a:prstGeom prst="rect">
            <a:avLst/>
          </a:prstGeom>
          <a:noFill/>
        </p:spPr>
      </p:pic>
      <p:sp>
        <p:nvSpPr>
          <p:cNvPr id="12" name="TextBox 11"/>
          <p:cNvSpPr txBox="1"/>
          <p:nvPr/>
        </p:nvSpPr>
        <p:spPr>
          <a:xfrm>
            <a:off x="7162800" y="4233446"/>
            <a:ext cx="1220206" cy="338554"/>
          </a:xfrm>
          <a:prstGeom prst="rect">
            <a:avLst/>
          </a:prstGeom>
          <a:noFill/>
        </p:spPr>
        <p:txBody>
          <a:bodyPr wrap="none" rtlCol="0">
            <a:spAutoFit/>
          </a:bodyPr>
          <a:lstStyle/>
          <a:p>
            <a:r>
              <a:rPr lang="en-US" sz="1600" i="0" dirty="0" smtClean="0"/>
              <a:t>wavelength</a:t>
            </a:r>
            <a:endParaRPr lang="en-US" sz="1600" i="0" dirty="0"/>
          </a:p>
        </p:txBody>
      </p:sp>
      <p:sp>
        <p:nvSpPr>
          <p:cNvPr id="13" name="TextBox 12"/>
          <p:cNvSpPr txBox="1"/>
          <p:nvPr/>
        </p:nvSpPr>
        <p:spPr>
          <a:xfrm rot="16200000">
            <a:off x="5515484" y="2866516"/>
            <a:ext cx="889987" cy="338554"/>
          </a:xfrm>
          <a:prstGeom prst="rect">
            <a:avLst/>
          </a:prstGeom>
          <a:noFill/>
        </p:spPr>
        <p:txBody>
          <a:bodyPr wrap="none" rtlCol="0">
            <a:spAutoFit/>
          </a:bodyPr>
          <a:lstStyle/>
          <a:p>
            <a:r>
              <a:rPr lang="en-US" sz="1600" i="0" dirty="0" smtClean="0"/>
              <a:t>position</a:t>
            </a:r>
            <a:endParaRPr lang="en-US" sz="1600" i="0" dirty="0"/>
          </a:p>
        </p:txBody>
      </p:sp>
      <p:sp>
        <p:nvSpPr>
          <p:cNvPr id="14" name="TextBox 13"/>
          <p:cNvSpPr txBox="1"/>
          <p:nvPr/>
        </p:nvSpPr>
        <p:spPr>
          <a:xfrm>
            <a:off x="6629400" y="1295400"/>
            <a:ext cx="2053767" cy="584775"/>
          </a:xfrm>
          <a:prstGeom prst="rect">
            <a:avLst/>
          </a:prstGeom>
          <a:noFill/>
        </p:spPr>
        <p:txBody>
          <a:bodyPr wrap="none" rtlCol="0">
            <a:spAutoFit/>
          </a:bodyPr>
          <a:lstStyle/>
          <a:p>
            <a:r>
              <a:rPr lang="en-US" sz="1600" dirty="0" smtClean="0"/>
              <a:t>Doppler shifts reveal</a:t>
            </a:r>
          </a:p>
          <a:p>
            <a:r>
              <a:rPr lang="en-US" sz="1600" dirty="0" smtClean="0"/>
              <a:t>vertical motions</a:t>
            </a:r>
            <a:endParaRPr lang="en-US" sz="1600" dirty="0"/>
          </a:p>
        </p:txBody>
      </p:sp>
      <p:sp>
        <p:nvSpPr>
          <p:cNvPr id="15" name="Slide Number Placeholder 14"/>
          <p:cNvSpPr>
            <a:spLocks noGrp="1"/>
          </p:cNvSpPr>
          <p:nvPr>
            <p:ph type="sldNum" sz="quarter" idx="12"/>
          </p:nvPr>
        </p:nvSpPr>
        <p:spPr>
          <a:xfrm>
            <a:off x="-1295400" y="6400800"/>
            <a:ext cx="1905000" cy="457200"/>
          </a:xfrm>
        </p:spPr>
        <p:txBody>
          <a:bodyPr/>
          <a:lstStyle/>
          <a:p>
            <a:pPr>
              <a:defRPr/>
            </a:pPr>
            <a:fld id="{FEACC97F-570D-4B67-9C2A-959BD44CBDEF}" type="slidenum">
              <a:rPr lang="en-US" smtClean="0"/>
              <a:pPr>
                <a:defRPr/>
              </a:pPr>
              <a:t>24</a:t>
            </a:fld>
            <a:endParaRPr lang="en-US"/>
          </a:p>
        </p:txBody>
      </p:sp>
      <p:sp>
        <p:nvSpPr>
          <p:cNvPr id="16" name="TextBox 15">
            <a:hlinkClick r:id="rId7"/>
          </p:cNvPr>
          <p:cNvSpPr txBox="1"/>
          <p:nvPr/>
        </p:nvSpPr>
        <p:spPr>
          <a:xfrm>
            <a:off x="3505200" y="3429000"/>
            <a:ext cx="1189749" cy="523220"/>
          </a:xfrm>
          <a:prstGeom prst="rect">
            <a:avLst/>
          </a:prstGeom>
          <a:noFill/>
        </p:spPr>
        <p:txBody>
          <a:bodyPr wrap="none" rtlCol="0">
            <a:spAutoFit/>
          </a:bodyPr>
          <a:lstStyle/>
          <a:p>
            <a:r>
              <a:rPr lang="en-US" sz="1400" i="0" u="sng" dirty="0" smtClean="0">
                <a:solidFill>
                  <a:srgbClr val="CC99FF"/>
                </a:solidFill>
              </a:rPr>
              <a:t>Link if video</a:t>
            </a:r>
          </a:p>
          <a:p>
            <a:r>
              <a:rPr lang="en-US" sz="1400" i="0" u="sng" dirty="0" smtClean="0">
                <a:solidFill>
                  <a:srgbClr val="CC99FF"/>
                </a:solidFill>
              </a:rPr>
              <a:t>doesn’t work</a:t>
            </a:r>
            <a:endParaRPr lang="en-US" sz="1400" i="0" u="sng" dirty="0">
              <a:solidFill>
                <a:srgbClr val="CC99FF"/>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ercurylimb"/>
          <p:cNvPicPr>
            <a:picLocks noChangeAspect="1" noChangeArrowheads="1"/>
          </p:cNvPicPr>
          <p:nvPr/>
        </p:nvPicPr>
        <p:blipFill>
          <a:blip r:embed="rId3" cstate="print"/>
          <a:srcRect/>
          <a:stretch>
            <a:fillRect/>
          </a:stretch>
        </p:blipFill>
        <p:spPr bwMode="auto">
          <a:xfrm>
            <a:off x="1219200" y="228600"/>
            <a:ext cx="6553200" cy="6553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496BD7C-E433-4450-ACAE-4537A0EA664B}"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283200" y="321155"/>
            <a:ext cx="2651040" cy="492443"/>
          </a:xfrm>
          <a:prstGeom prst="rect">
            <a:avLst/>
          </a:prstGeom>
          <a:noFill/>
          <a:ln w="9525">
            <a:noFill/>
            <a:miter lim="800000"/>
            <a:headEnd/>
            <a:tailEnd/>
          </a:ln>
        </p:spPr>
        <p:txBody>
          <a:bodyPr lIns="0" tIns="0" rIns="0" bIns="0">
            <a:spAutoFit/>
          </a:bodyPr>
          <a:lstStyle/>
          <a:p>
            <a:pPr algn="ctr">
              <a:buClr>
                <a:srgbClr val="000000"/>
              </a:buClr>
              <a:buSzPct val="45000"/>
              <a:tabLst>
                <a:tab pos="656650" algn="l"/>
                <a:tab pos="1313299" algn="l"/>
                <a:tab pos="1969949" algn="l"/>
                <a:tab pos="2626599" algn="l"/>
              </a:tabLst>
            </a:pPr>
            <a:r>
              <a:rPr lang="en-GB" sz="3200" i="0" dirty="0">
                <a:solidFill>
                  <a:srgbClr val="CCFF66"/>
                </a:solidFill>
              </a:rPr>
              <a:t>Sunspots</a:t>
            </a:r>
          </a:p>
        </p:txBody>
      </p:sp>
      <p:sp>
        <p:nvSpPr>
          <p:cNvPr id="16386" name="Text Box 2"/>
          <p:cNvSpPr txBox="1">
            <a:spLocks noChangeArrowheads="1"/>
          </p:cNvSpPr>
          <p:nvPr/>
        </p:nvSpPr>
        <p:spPr bwMode="auto">
          <a:xfrm>
            <a:off x="533400" y="838200"/>
            <a:ext cx="7817760" cy="1538883"/>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smtClean="0">
                <a:solidFill>
                  <a:srgbClr val="FFFFFF"/>
                </a:solidFill>
              </a:rPr>
              <a:t>About Earth-sized.</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i="0" dirty="0" smtClean="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smtClean="0">
                <a:solidFill>
                  <a:srgbClr val="FFFFFF"/>
                </a:solidFill>
              </a:rPr>
              <a:t>Darker </a:t>
            </a:r>
            <a:r>
              <a:rPr lang="en-GB" i="0" dirty="0">
                <a:solidFill>
                  <a:srgbClr val="FFFFFF"/>
                </a:solidFill>
              </a:rPr>
              <a:t>because </a:t>
            </a:r>
            <a:r>
              <a:rPr lang="en-GB" i="0" dirty="0" smtClean="0">
                <a:solidFill>
                  <a:srgbClr val="FFFFFF"/>
                </a:solidFill>
              </a:rPr>
              <a:t>cooler </a:t>
            </a:r>
            <a:r>
              <a:rPr lang="en-GB" i="0" dirty="0">
                <a:solidFill>
                  <a:srgbClr val="FFFFFF"/>
                </a:solidFill>
              </a:rPr>
              <a:t>(</a:t>
            </a:r>
            <a:r>
              <a:rPr lang="en-GB" i="0" dirty="0" smtClean="0">
                <a:solidFill>
                  <a:srgbClr val="FFFFFF"/>
                </a:solidFill>
              </a:rPr>
              <a:t>4300 </a:t>
            </a:r>
            <a:r>
              <a:rPr lang="en-GB" i="0" dirty="0">
                <a:solidFill>
                  <a:srgbClr val="FFFFFF"/>
                </a:solidFill>
              </a:rPr>
              <a:t>K vs. 5800 K).</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a:solidFill>
                  <a:srgbClr val="FFFFFF"/>
                </a:solidFill>
              </a:rPr>
              <a:t>Related to loops of the Sun's magnetic field.</a:t>
            </a:r>
          </a:p>
        </p:txBody>
      </p:sp>
      <p:pic>
        <p:nvPicPr>
          <p:cNvPr id="16387" name="Picture 3"/>
          <p:cNvPicPr>
            <a:picLocks noChangeAspect="1" noChangeArrowheads="1"/>
          </p:cNvPicPr>
          <p:nvPr/>
        </p:nvPicPr>
        <p:blipFill>
          <a:blip r:embed="rId3" cstate="print">
            <a:lum contrast="10000"/>
          </a:blip>
          <a:srcRect/>
          <a:stretch>
            <a:fillRect/>
          </a:stretch>
        </p:blipFill>
        <p:spPr bwMode="auto">
          <a:xfrm>
            <a:off x="293761" y="2438400"/>
            <a:ext cx="5205600" cy="4373740"/>
          </a:xfrm>
          <a:prstGeom prst="rect">
            <a:avLst/>
          </a:prstGeom>
          <a:noFill/>
        </p:spPr>
      </p:pic>
      <p:pic>
        <p:nvPicPr>
          <p:cNvPr id="16388" name="Picture 4"/>
          <p:cNvPicPr>
            <a:picLocks noChangeAspect="1" noChangeArrowheads="1"/>
          </p:cNvPicPr>
          <p:nvPr/>
        </p:nvPicPr>
        <p:blipFill>
          <a:blip r:embed="rId4" cstate="print"/>
          <a:srcRect/>
          <a:stretch>
            <a:fillRect/>
          </a:stretch>
        </p:blipFill>
        <p:spPr bwMode="auto">
          <a:xfrm>
            <a:off x="5708161" y="2960951"/>
            <a:ext cx="3270240" cy="2462659"/>
          </a:xfrm>
          <a:prstGeom prst="rect">
            <a:avLst/>
          </a:prstGeom>
          <a:noFill/>
        </p:spPr>
      </p:pic>
      <p:sp>
        <p:nvSpPr>
          <p:cNvPr id="16389" name="Text Box 5"/>
          <p:cNvSpPr txBox="1">
            <a:spLocks noChangeArrowheads="1"/>
          </p:cNvSpPr>
          <p:nvPr/>
        </p:nvSpPr>
        <p:spPr bwMode="auto">
          <a:xfrm>
            <a:off x="6150240" y="5544582"/>
            <a:ext cx="2868480" cy="830997"/>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Lst>
            </a:pPr>
            <a:r>
              <a:rPr lang="en-GB" sz="1800" dirty="0">
                <a:solidFill>
                  <a:srgbClr val="FFFFFF"/>
                </a:solidFill>
              </a:rPr>
              <a:t>radiation from hot gas flowing along magnetic field loop at limb of Sun.</a:t>
            </a:r>
          </a:p>
        </p:txBody>
      </p:sp>
      <p:sp>
        <p:nvSpPr>
          <p:cNvPr id="8" name="Slide Number Placeholder 7"/>
          <p:cNvSpPr>
            <a:spLocks noGrp="1"/>
          </p:cNvSpPr>
          <p:nvPr>
            <p:ph type="sldNum" sz="quarter" idx="12"/>
          </p:nvPr>
        </p:nvSpPr>
        <p:spPr>
          <a:xfrm>
            <a:off x="6858000" y="6324600"/>
            <a:ext cx="1905000" cy="457200"/>
          </a:xfrm>
        </p:spPr>
        <p:txBody>
          <a:bodyPr/>
          <a:lstStyle/>
          <a:p>
            <a:pPr>
              <a:defRPr/>
            </a:pPr>
            <a:fld id="{3496BD7C-E433-4450-ACAE-4537A0EA664B}" type="slidenum">
              <a:rPr lang="en-US" smtClean="0"/>
              <a:pPr>
                <a:defRPr/>
              </a:pPr>
              <a:t>26</a:t>
            </a:fld>
            <a:endParaRPr lang="en-US" dirty="0"/>
          </a:p>
        </p:txBody>
      </p:sp>
      <p:pic>
        <p:nvPicPr>
          <p:cNvPr id="1026" name="Picture 2" descr="http://www.crh.noaa.gov/images/fsd/astro/Sun_sunspo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828" y="326071"/>
            <a:ext cx="2650572" cy="2394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ormal_Sun_Airplane"/>
          <p:cNvPicPr>
            <a:picLocks noChangeAspect="1" noChangeArrowheads="1"/>
          </p:cNvPicPr>
          <p:nvPr/>
        </p:nvPicPr>
        <p:blipFill>
          <a:blip r:embed="rId3" cstate="print"/>
          <a:srcRect/>
          <a:stretch>
            <a:fillRect/>
          </a:stretch>
        </p:blipFill>
        <p:spPr bwMode="auto">
          <a:xfrm>
            <a:off x="1763713" y="477838"/>
            <a:ext cx="6324600" cy="6197600"/>
          </a:xfrm>
          <a:prstGeom prst="rect">
            <a:avLst/>
          </a:prstGeom>
          <a:noFill/>
        </p:spPr>
      </p:pic>
      <p:sp>
        <p:nvSpPr>
          <p:cNvPr id="3" name="Slide Number Placeholder 2"/>
          <p:cNvSpPr>
            <a:spLocks noGrp="1"/>
          </p:cNvSpPr>
          <p:nvPr>
            <p:ph type="sldNum" sz="quarter" idx="12"/>
          </p:nvPr>
        </p:nvSpPr>
        <p:spPr/>
        <p:txBody>
          <a:bodyPr/>
          <a:lstStyle/>
          <a:p>
            <a:pPr>
              <a:defRPr/>
            </a:pPr>
            <a:fld id="{3496BD7C-E433-4450-ACAE-4537A0EA664B}"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3" cstate="print"/>
          <a:srcRect/>
          <a:stretch>
            <a:fillRect/>
          </a:stretch>
        </p:blipFill>
        <p:spPr bwMode="auto">
          <a:xfrm>
            <a:off x="304800" y="4191000"/>
            <a:ext cx="4027680" cy="2229354"/>
          </a:xfrm>
          <a:prstGeom prst="rect">
            <a:avLst/>
          </a:prstGeom>
          <a:noFill/>
        </p:spPr>
      </p:pic>
      <p:sp>
        <p:nvSpPr>
          <p:cNvPr id="17414" name="Text Box 6"/>
          <p:cNvSpPr txBox="1">
            <a:spLocks noChangeArrowheads="1"/>
          </p:cNvSpPr>
          <p:nvPr/>
        </p:nvSpPr>
        <p:spPr bwMode="auto">
          <a:xfrm>
            <a:off x="424801" y="1078674"/>
            <a:ext cx="6834240" cy="307777"/>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Lst>
            </a:pPr>
            <a:r>
              <a:rPr lang="en-GB" i="0" dirty="0">
                <a:solidFill>
                  <a:srgbClr val="FFFFFF"/>
                </a:solidFill>
              </a:rPr>
              <a:t>Sunspot numbers vary on a 11 year cycle.</a:t>
            </a:r>
          </a:p>
        </p:txBody>
      </p:sp>
      <p:sp>
        <p:nvSpPr>
          <p:cNvPr id="7" name="Slide Number Placeholder 6"/>
          <p:cNvSpPr>
            <a:spLocks noGrp="1"/>
          </p:cNvSpPr>
          <p:nvPr>
            <p:ph type="sldNum" sz="quarter" idx="12"/>
          </p:nvPr>
        </p:nvSpPr>
        <p:spPr/>
        <p:txBody>
          <a:bodyPr/>
          <a:lstStyle/>
          <a:p>
            <a:pPr>
              <a:defRPr/>
            </a:pPr>
            <a:fld id="{3496BD7C-E433-4450-ACAE-4537A0EA664B}" type="slidenum">
              <a:rPr lang="en-US" smtClean="0"/>
              <a:pPr>
                <a:defRPr/>
              </a:pPr>
              <a:t>28</a:t>
            </a:fld>
            <a:endParaRPr lang="en-US"/>
          </a:p>
        </p:txBody>
      </p:sp>
      <p:grpSp>
        <p:nvGrpSpPr>
          <p:cNvPr id="9" name="Group 8"/>
          <p:cNvGrpSpPr/>
          <p:nvPr/>
        </p:nvGrpSpPr>
        <p:grpSpPr>
          <a:xfrm>
            <a:off x="762000" y="1816764"/>
            <a:ext cx="7854636" cy="2039115"/>
            <a:chOff x="1187356" y="369121"/>
            <a:chExt cx="7854636" cy="2039115"/>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356" y="407987"/>
              <a:ext cx="7854636" cy="200024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9197" t="18286" r="59849" b="58857"/>
            <a:stretch/>
          </p:blipFill>
          <p:spPr>
            <a:xfrm flipV="1">
              <a:off x="3897312" y="579434"/>
              <a:ext cx="5029200" cy="792166"/>
            </a:xfrm>
            <a:prstGeom prst="rect">
              <a:avLst/>
            </a:prstGeom>
          </p:spPr>
        </p:pic>
        <p:sp>
          <p:nvSpPr>
            <p:cNvPr id="13" name="AutoShape 3"/>
            <p:cNvSpPr>
              <a:spLocks noChangeArrowheads="1"/>
            </p:cNvSpPr>
            <p:nvPr/>
          </p:nvSpPr>
          <p:spPr bwMode="auto">
            <a:xfrm>
              <a:off x="1187356" y="369121"/>
              <a:ext cx="7854636" cy="362715"/>
            </a:xfrm>
            <a:prstGeom prst="roundRect">
              <a:avLst>
                <a:gd name="adj" fmla="val 875"/>
              </a:avLst>
            </a:prstGeom>
            <a:solidFill>
              <a:srgbClr val="FFFFFF"/>
            </a:solidFill>
            <a:ln w="9525">
              <a:solidFill>
                <a:srgbClr val="FFFFFF"/>
              </a:solidFill>
              <a:round/>
              <a:headEnd/>
              <a:tailEnd/>
            </a:ln>
          </p:spPr>
          <p:txBody>
            <a:bodyPr wrap="none" anchor="ctr"/>
            <a:lstStyle/>
            <a:p>
              <a:endParaRPr lang="en-US"/>
            </a:p>
          </p:txBody>
        </p:sp>
      </p:gr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c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618" y="4285676"/>
            <a:ext cx="6098182" cy="2572324"/>
          </a:xfrm>
          <a:prstGeom prst="rect">
            <a:avLst/>
          </a:prstGeom>
          <a:noFill/>
          <a:extLst>
            <a:ext uri="{909E8E84-426E-40DD-AFC4-6F175D3DCCD1}">
              <a14:hiddenFill xmlns:a14="http://schemas.microsoft.com/office/drawing/2010/main">
                <a:solidFill>
                  <a:srgbClr val="FFFFFF"/>
                </a:solidFill>
              </a14:hiddenFill>
            </a:ext>
          </a:extLst>
        </p:spPr>
      </p:pic>
      <p:sp>
        <p:nvSpPr>
          <p:cNvPr id="18433" name="Text Box 1"/>
          <p:cNvSpPr txBox="1">
            <a:spLocks noChangeArrowheads="1"/>
          </p:cNvSpPr>
          <p:nvPr/>
        </p:nvSpPr>
        <p:spPr bwMode="auto">
          <a:xfrm>
            <a:off x="304800" y="457200"/>
            <a:ext cx="8534400" cy="1538883"/>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Lst>
            </a:pPr>
            <a:r>
              <a:rPr lang="en-GB" i="0" dirty="0" smtClean="0">
                <a:solidFill>
                  <a:srgbClr val="FFFFFF"/>
                </a:solidFill>
              </a:rPr>
              <a:t>Magnetic field stretched by Sun’s “differential” rotation.  Field strengthens.  Some regions protrude from surface (=&gt; sunspots).  Eventually, oppositely directed regions cancel each other out.  Field relaxes into bipolar shape again, with reversed direction.  Takes 11 years, or 22 years to return to initial direction.</a:t>
            </a:r>
            <a:endParaRPr lang="en-GB" i="0" dirty="0">
              <a:solidFill>
                <a:srgbClr val="FFFFFF"/>
              </a:solidFill>
            </a:endParaRPr>
          </a:p>
        </p:txBody>
      </p:sp>
      <p:pic>
        <p:nvPicPr>
          <p:cNvPr id="18434" name="Picture 2"/>
          <p:cNvPicPr>
            <a:picLocks noChangeAspect="1" noChangeArrowheads="1"/>
          </p:cNvPicPr>
          <p:nvPr/>
        </p:nvPicPr>
        <p:blipFill>
          <a:blip r:embed="rId4" cstate="print">
            <a:lum contrast="10000"/>
          </a:blip>
          <a:srcRect/>
          <a:stretch>
            <a:fillRect/>
          </a:stretch>
        </p:blipFill>
        <p:spPr bwMode="auto">
          <a:xfrm>
            <a:off x="2209800" y="1676400"/>
            <a:ext cx="6114360" cy="2662145"/>
          </a:xfrm>
          <a:prstGeom prst="rect">
            <a:avLst/>
          </a:prstGeom>
          <a:noFill/>
        </p:spPr>
      </p:pic>
      <p:sp>
        <p:nvSpPr>
          <p:cNvPr id="4" name="Slide Number Placeholder 3"/>
          <p:cNvSpPr>
            <a:spLocks noGrp="1"/>
          </p:cNvSpPr>
          <p:nvPr>
            <p:ph type="sldNum" sz="quarter" idx="12"/>
          </p:nvPr>
        </p:nvSpPr>
        <p:spPr>
          <a:xfrm>
            <a:off x="7086600" y="6248400"/>
            <a:ext cx="1905000" cy="457200"/>
          </a:xfrm>
        </p:spPr>
        <p:txBody>
          <a:bodyPr/>
          <a:lstStyle/>
          <a:p>
            <a:pPr>
              <a:defRPr/>
            </a:pPr>
            <a:fld id="{3496BD7C-E433-4450-ACAE-4537A0EA664B}" type="slidenum">
              <a:rPr lang="en-US" smtClean="0"/>
              <a:pPr>
                <a:defRPr/>
              </a:pPr>
              <a:t>29</a:t>
            </a:fld>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838200" y="990600"/>
            <a:ext cx="7696200" cy="5562600"/>
          </a:xfrm>
          <a:prstGeom prst="rect">
            <a:avLst/>
          </a:prstGeom>
          <a:noFill/>
        </p:spPr>
      </p:pic>
      <p:sp>
        <p:nvSpPr>
          <p:cNvPr id="3" name="Rectangle 2"/>
          <p:cNvSpPr txBox="1">
            <a:spLocks noChangeArrowheads="1"/>
          </p:cNvSpPr>
          <p:nvPr/>
        </p:nvSpPr>
        <p:spPr>
          <a:xfrm>
            <a:off x="762000" y="2286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CCFF66"/>
                </a:solidFill>
                <a:effectLst/>
                <a:uLnTx/>
                <a:uFillTx/>
                <a:latin typeface="+mj-lt"/>
                <a:ea typeface="+mj-ea"/>
                <a:cs typeface="+mj-cs"/>
              </a:rPr>
              <a:t>Solar</a:t>
            </a:r>
            <a:r>
              <a:rPr kumimoji="0" lang="en-US" sz="3200" b="0" i="0" u="none" strike="noStrike" kern="0" cap="none" spc="0" normalizeH="0" noProof="0" dirty="0" smtClean="0">
                <a:ln>
                  <a:noFill/>
                </a:ln>
                <a:solidFill>
                  <a:srgbClr val="CCFF66"/>
                </a:solidFill>
                <a:effectLst/>
                <a:uLnTx/>
                <a:uFillTx/>
                <a:latin typeface="+mj-lt"/>
                <a:ea typeface="+mj-ea"/>
                <a:cs typeface="+mj-cs"/>
              </a:rPr>
              <a:t> </a:t>
            </a:r>
            <a:r>
              <a:rPr lang="en-US" sz="3200" i="0" kern="0" dirty="0" smtClean="0">
                <a:solidFill>
                  <a:srgbClr val="CCFF66"/>
                </a:solidFill>
                <a:latin typeface="+mj-lt"/>
                <a:ea typeface="+mj-ea"/>
                <a:cs typeface="+mj-cs"/>
              </a:rPr>
              <a:t>structure</a:t>
            </a:r>
            <a:endParaRPr kumimoji="0" lang="en-US" sz="3200" b="0" i="0" u="none" strike="noStrike" kern="0" cap="none" spc="0" normalizeH="0" baseline="0" noProof="0" dirty="0" smtClean="0">
              <a:ln>
                <a:noFill/>
              </a:ln>
              <a:solidFill>
                <a:srgbClr val="CCFF66"/>
              </a:solidFill>
              <a:effectLst/>
              <a:uLnTx/>
              <a:uFillTx/>
              <a:latin typeface="+mj-lt"/>
              <a:ea typeface="+mj-ea"/>
              <a:cs typeface="+mj-cs"/>
            </a:endParaRPr>
          </a:p>
        </p:txBody>
      </p:sp>
      <p:sp>
        <p:nvSpPr>
          <p:cNvPr id="4" name="Slide Number Placeholder 3"/>
          <p:cNvSpPr>
            <a:spLocks noGrp="1"/>
          </p:cNvSpPr>
          <p:nvPr>
            <p:ph type="sldNum" sz="quarter" idx="12"/>
          </p:nvPr>
        </p:nvSpPr>
        <p:spPr>
          <a:xfrm>
            <a:off x="7010400" y="6248400"/>
            <a:ext cx="1905000" cy="457200"/>
          </a:xfrm>
        </p:spPr>
        <p:txBody>
          <a:bodyPr/>
          <a:lstStyle/>
          <a:p>
            <a:pPr>
              <a:defRPr/>
            </a:pPr>
            <a:fld id="{3496BD7C-E433-4450-ACAE-4537A0EA664B}"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971800" y="1183957"/>
            <a:ext cx="3251520" cy="492443"/>
          </a:xfrm>
          <a:prstGeom prst="rect">
            <a:avLst/>
          </a:prstGeom>
          <a:noFill/>
          <a:ln w="9525">
            <a:noFill/>
            <a:miter lim="800000"/>
            <a:headEnd/>
            <a:tailEnd/>
          </a:ln>
        </p:spPr>
        <p:txBody>
          <a:bodyPr lIns="0" tIns="0" rIns="0" bIns="0">
            <a:spAutoFit/>
          </a:bodyPr>
          <a:lstStyle/>
          <a:p>
            <a:pPr algn="ctr">
              <a:buClr>
                <a:srgbClr val="000000"/>
              </a:buClr>
              <a:buSzPct val="45000"/>
              <a:tabLst>
                <a:tab pos="656650" algn="l"/>
                <a:tab pos="1313299" algn="l"/>
                <a:tab pos="1969949" algn="l"/>
                <a:tab pos="2626599" algn="l"/>
              </a:tabLst>
            </a:pPr>
            <a:r>
              <a:rPr lang="en-GB" sz="3200" i="0" dirty="0">
                <a:solidFill>
                  <a:srgbClr val="CCFF66"/>
                </a:solidFill>
              </a:rPr>
              <a:t>The Corona</a:t>
            </a:r>
          </a:p>
        </p:txBody>
      </p:sp>
      <p:pic>
        <p:nvPicPr>
          <p:cNvPr id="19459" name="Picture 3"/>
          <p:cNvPicPr>
            <a:picLocks noChangeAspect="1" noChangeArrowheads="1"/>
          </p:cNvPicPr>
          <p:nvPr/>
        </p:nvPicPr>
        <p:blipFill>
          <a:blip r:embed="rId3" cstate="print"/>
          <a:srcRect/>
          <a:stretch>
            <a:fillRect/>
          </a:stretch>
        </p:blipFill>
        <p:spPr bwMode="auto">
          <a:xfrm>
            <a:off x="257760" y="2124575"/>
            <a:ext cx="3905280" cy="3666625"/>
          </a:xfrm>
          <a:prstGeom prst="rect">
            <a:avLst/>
          </a:prstGeom>
          <a:noFill/>
        </p:spPr>
      </p:pic>
      <p:sp>
        <p:nvSpPr>
          <p:cNvPr id="19460" name="Text Box 4"/>
          <p:cNvSpPr txBox="1">
            <a:spLocks noChangeArrowheads="1"/>
          </p:cNvSpPr>
          <p:nvPr/>
        </p:nvSpPr>
        <p:spPr bwMode="auto">
          <a:xfrm>
            <a:off x="4919040" y="2478917"/>
            <a:ext cx="3427200" cy="2051844"/>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Lst>
            </a:pPr>
            <a:r>
              <a:rPr lang="en-GB" i="0" dirty="0">
                <a:solidFill>
                  <a:srgbClr val="FFFFFF"/>
                </a:solidFill>
              </a:rPr>
              <a:t>Best viewed during eclipses.</a:t>
            </a:r>
          </a:p>
          <a:p>
            <a:pPr>
              <a:buClr>
                <a:srgbClr val="000000"/>
              </a:buClr>
              <a:buSzPct val="45000"/>
              <a:tabLst>
                <a:tab pos="656650" algn="l"/>
                <a:tab pos="1313299" algn="l"/>
                <a:tab pos="1969949" algn="l"/>
                <a:tab pos="2626599" algn="l"/>
                <a:tab pos="3283248"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Lst>
            </a:pPr>
            <a:r>
              <a:rPr lang="en-GB" i="0" dirty="0">
                <a:solidFill>
                  <a:srgbClr val="FFFFFF"/>
                </a:solidFill>
              </a:rPr>
              <a:t>T = 10</a:t>
            </a:r>
            <a:r>
              <a:rPr lang="en-GB" i="0" baseline="33000" dirty="0">
                <a:solidFill>
                  <a:srgbClr val="FFFFFF"/>
                </a:solidFill>
              </a:rPr>
              <a:t>6</a:t>
            </a:r>
            <a:r>
              <a:rPr lang="en-GB" i="0" dirty="0">
                <a:solidFill>
                  <a:srgbClr val="FFFFFF"/>
                </a:solidFill>
              </a:rPr>
              <a:t> K</a:t>
            </a:r>
          </a:p>
          <a:p>
            <a:pPr>
              <a:buClr>
                <a:srgbClr val="000000"/>
              </a:buClr>
              <a:buSzPct val="45000"/>
              <a:tabLst>
                <a:tab pos="656650" algn="l"/>
                <a:tab pos="1313299" algn="l"/>
                <a:tab pos="1969949" algn="l"/>
                <a:tab pos="2626599" algn="l"/>
                <a:tab pos="3283248"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Lst>
            </a:pPr>
            <a:r>
              <a:rPr lang="en-GB" i="0" dirty="0">
                <a:solidFill>
                  <a:srgbClr val="FFFFFF"/>
                </a:solidFill>
              </a:rPr>
              <a:t>Density = </a:t>
            </a:r>
            <a:r>
              <a:rPr lang="en-GB" i="0" dirty="0" smtClean="0">
                <a:solidFill>
                  <a:srgbClr val="FFFFFF"/>
                </a:solidFill>
              </a:rPr>
              <a:t>10</a:t>
            </a:r>
            <a:r>
              <a:rPr lang="en-GB" i="0" baseline="33000" dirty="0" smtClean="0">
                <a:solidFill>
                  <a:srgbClr val="FFFFFF"/>
                </a:solidFill>
              </a:rPr>
              <a:t>-12</a:t>
            </a:r>
            <a:r>
              <a:rPr lang="en-GB" i="0" dirty="0" smtClean="0">
                <a:solidFill>
                  <a:srgbClr val="FFFFFF"/>
                </a:solidFill>
              </a:rPr>
              <a:t> kg/m</a:t>
            </a:r>
            <a:r>
              <a:rPr lang="en-GB" i="0" baseline="30000" dirty="0" smtClean="0">
                <a:solidFill>
                  <a:srgbClr val="FFFFFF"/>
                </a:solidFill>
              </a:rPr>
              <a:t>3</a:t>
            </a:r>
          </a:p>
          <a:p>
            <a:pPr>
              <a:buClr>
                <a:srgbClr val="000000"/>
              </a:buClr>
              <a:buSzPct val="45000"/>
              <a:tabLst>
                <a:tab pos="656650" algn="l"/>
                <a:tab pos="1313299" algn="l"/>
                <a:tab pos="1969949" algn="l"/>
                <a:tab pos="2626599" algn="l"/>
                <a:tab pos="3283248" algn="l"/>
              </a:tabLst>
            </a:pPr>
            <a:endParaRPr lang="en-GB" i="0" baseline="33000" dirty="0" smtClean="0">
              <a:solidFill>
                <a:srgbClr val="FFFFFF"/>
              </a:solidFill>
            </a:endParaRPr>
          </a:p>
          <a:p>
            <a:pPr>
              <a:buClr>
                <a:srgbClr val="000000"/>
              </a:buClr>
              <a:buSzPct val="45000"/>
              <a:tabLst>
                <a:tab pos="656650" algn="l"/>
                <a:tab pos="1313299" algn="l"/>
                <a:tab pos="1969949" algn="l"/>
                <a:tab pos="2626599" algn="l"/>
                <a:tab pos="3283248" algn="l"/>
              </a:tabLst>
            </a:pPr>
            <a:endParaRPr lang="en-GB" i="0" dirty="0">
              <a:solidFill>
                <a:srgbClr val="FFFFFF"/>
              </a:solidFill>
            </a:endParaRPr>
          </a:p>
        </p:txBody>
      </p:sp>
      <p:sp>
        <p:nvSpPr>
          <p:cNvPr id="5" name="TextBox 4"/>
          <p:cNvSpPr txBox="1"/>
          <p:nvPr/>
        </p:nvSpPr>
        <p:spPr>
          <a:xfrm>
            <a:off x="147794" y="457200"/>
            <a:ext cx="6024406" cy="400110"/>
          </a:xfrm>
          <a:prstGeom prst="rect">
            <a:avLst/>
          </a:prstGeom>
          <a:noFill/>
        </p:spPr>
        <p:txBody>
          <a:bodyPr wrap="none" rtlCol="0">
            <a:spAutoFit/>
          </a:bodyPr>
          <a:lstStyle/>
          <a:p>
            <a:r>
              <a:rPr lang="en-US" i="0" dirty="0" smtClean="0"/>
              <a:t>Above photosphere is </a:t>
            </a:r>
            <a:r>
              <a:rPr lang="en-US" i="0" dirty="0" err="1" smtClean="0"/>
              <a:t>chromosphere</a:t>
            </a:r>
            <a:r>
              <a:rPr lang="en-US" i="0" dirty="0" smtClean="0"/>
              <a:t>.  Please read.</a:t>
            </a:r>
            <a:endParaRPr lang="en-US" i="0" dirty="0"/>
          </a:p>
        </p:txBody>
      </p:sp>
      <p:sp>
        <p:nvSpPr>
          <p:cNvPr id="6" name="Slide Number Placeholder 5"/>
          <p:cNvSpPr>
            <a:spLocks noGrp="1"/>
          </p:cNvSpPr>
          <p:nvPr>
            <p:ph type="sldNum" sz="quarter" idx="12"/>
          </p:nvPr>
        </p:nvSpPr>
        <p:spPr/>
        <p:txBody>
          <a:bodyPr/>
          <a:lstStyle/>
          <a:p>
            <a:pPr>
              <a:defRPr/>
            </a:pPr>
            <a:fld id="{3496BD7C-E433-4450-ACAE-4537A0EA664B}" type="slidenum">
              <a:rPr lang="en-US" smtClean="0"/>
              <a:pPr>
                <a:defRPr/>
              </a:pPr>
              <a:t>30</a:t>
            </a:fld>
            <a:endParaRPr lang="en-US"/>
          </a:p>
        </p:txBody>
      </p:sp>
      <p:sp>
        <p:nvSpPr>
          <p:cNvPr id="7" name="TextBox 6"/>
          <p:cNvSpPr txBox="1"/>
          <p:nvPr/>
        </p:nvSpPr>
        <p:spPr>
          <a:xfrm>
            <a:off x="4844937" y="4191000"/>
            <a:ext cx="3701654" cy="400110"/>
          </a:xfrm>
          <a:prstGeom prst="rect">
            <a:avLst/>
          </a:prstGeom>
          <a:noFill/>
        </p:spPr>
        <p:txBody>
          <a:bodyPr wrap="none" rtlCol="0">
            <a:spAutoFit/>
          </a:bodyPr>
          <a:lstStyle/>
          <a:p>
            <a:r>
              <a:rPr lang="en-US" i="0" dirty="0" smtClean="0"/>
              <a:t>Highly ionized, e.g. Fe XI – XIV</a:t>
            </a:r>
            <a:endParaRPr lang="en-US" i="0" dirty="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90400" y="563100"/>
            <a:ext cx="6223680" cy="309632"/>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i="0" dirty="0">
                <a:solidFill>
                  <a:srgbClr val="FFFFFF"/>
                </a:solidFill>
              </a:rPr>
              <a:t>We expect X-rays from gas at this temperature.</a:t>
            </a:r>
          </a:p>
        </p:txBody>
      </p:sp>
      <p:pic>
        <p:nvPicPr>
          <p:cNvPr id="20482" name="Picture 2"/>
          <p:cNvPicPr>
            <a:picLocks noChangeAspect="1" noChangeArrowheads="1"/>
          </p:cNvPicPr>
          <p:nvPr/>
        </p:nvPicPr>
        <p:blipFill>
          <a:blip r:embed="rId3" cstate="print">
            <a:lum contrast="14000"/>
          </a:blip>
          <a:srcRect/>
          <a:stretch>
            <a:fillRect/>
          </a:stretch>
        </p:blipFill>
        <p:spPr bwMode="auto">
          <a:xfrm>
            <a:off x="2687041" y="1077233"/>
            <a:ext cx="3857760" cy="4569600"/>
          </a:xfrm>
          <a:prstGeom prst="rect">
            <a:avLst/>
          </a:prstGeom>
          <a:noFill/>
        </p:spPr>
      </p:pic>
      <p:sp>
        <p:nvSpPr>
          <p:cNvPr id="20483" name="Text Box 3"/>
          <p:cNvSpPr txBox="1">
            <a:spLocks noChangeArrowheads="1"/>
          </p:cNvSpPr>
          <p:nvPr/>
        </p:nvSpPr>
        <p:spPr bwMode="auto">
          <a:xfrm>
            <a:off x="859681" y="5893099"/>
            <a:ext cx="7414560" cy="619265"/>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a:solidFill>
                  <a:srgbClr val="FFFFFF"/>
                </a:solidFill>
              </a:rPr>
              <a:t>X-ray brightness varies over 11-year Solar Cycle: coronal activity and sunspot activity go together.</a:t>
            </a:r>
          </a:p>
        </p:txBody>
      </p:sp>
      <p:sp>
        <p:nvSpPr>
          <p:cNvPr id="20484" name="Text Box 4"/>
          <p:cNvSpPr txBox="1">
            <a:spLocks noChangeArrowheads="1"/>
          </p:cNvSpPr>
          <p:nvPr/>
        </p:nvSpPr>
        <p:spPr bwMode="auto">
          <a:xfrm>
            <a:off x="6710400" y="2194791"/>
            <a:ext cx="2257920" cy="276999"/>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Lst>
            </a:pPr>
            <a:r>
              <a:rPr lang="en-GB" sz="1800" i="0" dirty="0" err="1">
                <a:solidFill>
                  <a:srgbClr val="FFFFFF"/>
                </a:solidFill>
              </a:rPr>
              <a:t>Yohkoh</a:t>
            </a:r>
            <a:r>
              <a:rPr lang="en-GB" sz="1800" i="0" dirty="0">
                <a:solidFill>
                  <a:srgbClr val="FFFFFF"/>
                </a:solidFill>
              </a:rPr>
              <a:t> X-ray satellite</a:t>
            </a:r>
          </a:p>
        </p:txBody>
      </p:sp>
      <p:sp>
        <p:nvSpPr>
          <p:cNvPr id="6" name="Slide Number Placeholder 5"/>
          <p:cNvSpPr>
            <a:spLocks noGrp="1"/>
          </p:cNvSpPr>
          <p:nvPr>
            <p:ph type="sldNum" sz="quarter" idx="12"/>
          </p:nvPr>
        </p:nvSpPr>
        <p:spPr/>
        <p:txBody>
          <a:bodyPr/>
          <a:lstStyle/>
          <a:p>
            <a:pPr>
              <a:defRPr/>
            </a:pPr>
            <a:fld id="{3496BD7C-E433-4450-ACAE-4537A0EA664B}" type="slidenum">
              <a:rPr lang="en-US" smtClean="0"/>
              <a:pPr>
                <a:defRPr/>
              </a:pPr>
              <a:t>31</a:t>
            </a:fld>
            <a:endParaRPr lang="en-US"/>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895040" y="446447"/>
            <a:ext cx="5415840" cy="492443"/>
          </a:xfrm>
          <a:prstGeom prst="rect">
            <a:avLst/>
          </a:prstGeom>
          <a:noFill/>
          <a:ln w="9525">
            <a:noFill/>
            <a:miter lim="800000"/>
            <a:headEnd/>
            <a:tailEnd/>
          </a:ln>
        </p:spPr>
        <p:txBody>
          <a:bodyPr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 pos="5253198" algn="l"/>
              </a:tabLst>
            </a:pPr>
            <a:r>
              <a:rPr lang="en-GB" sz="3200" i="0" dirty="0">
                <a:solidFill>
                  <a:srgbClr val="CCFF66"/>
                </a:solidFill>
              </a:rPr>
              <a:t>The Solar Wind</a:t>
            </a:r>
          </a:p>
        </p:txBody>
      </p:sp>
      <p:sp>
        <p:nvSpPr>
          <p:cNvPr id="21506" name="Text Box 2"/>
          <p:cNvSpPr txBox="1">
            <a:spLocks noChangeArrowheads="1"/>
          </p:cNvSpPr>
          <p:nvPr/>
        </p:nvSpPr>
        <p:spPr bwMode="auto">
          <a:xfrm>
            <a:off x="600480" y="1175164"/>
            <a:ext cx="7943040" cy="2462213"/>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i="0" dirty="0">
                <a:solidFill>
                  <a:srgbClr val="FFFFFF"/>
                </a:solidFill>
              </a:rPr>
              <a:t>At top of corona, typical gas speeds are close to escape speed =&gt; Sun losing gas in a solar wind.</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i="0" dirty="0" smtClean="0">
                <a:solidFill>
                  <a:srgbClr val="FFFFFF"/>
                </a:solidFill>
              </a:rPr>
              <a:t>Fast (700 km/s) wind escapes through </a:t>
            </a:r>
            <a:r>
              <a:rPr lang="en-GB" i="0" dirty="0">
                <a:solidFill>
                  <a:srgbClr val="FFFFFF"/>
                </a:solidFill>
              </a:rPr>
              <a:t>"coronal holes", seen in X-ray images</a:t>
            </a:r>
            <a:r>
              <a:rPr lang="en-GB" i="0" dirty="0" smtClean="0">
                <a:solidFill>
                  <a:srgbClr val="FFFFFF"/>
                </a:solidFill>
              </a:rPr>
              <a:t>.  Steadier (350 km/s) wind is more widespread.  Holes last about 6 months.</a:t>
            </a: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i="0" dirty="0">
              <a:solidFill>
                <a:srgbClr val="FFFFFF"/>
              </a:solidFill>
            </a:endParaRPr>
          </a:p>
        </p:txBody>
      </p:sp>
      <p:sp>
        <p:nvSpPr>
          <p:cNvPr id="21507" name="Text Box 3"/>
          <p:cNvSpPr txBox="1">
            <a:spLocks noChangeArrowheads="1"/>
          </p:cNvSpPr>
          <p:nvPr/>
        </p:nvSpPr>
        <p:spPr bwMode="auto">
          <a:xfrm>
            <a:off x="610560" y="4844668"/>
            <a:ext cx="8025120" cy="1231106"/>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i="0" dirty="0" smtClean="0">
                <a:solidFill>
                  <a:srgbClr val="FFFFFF"/>
                </a:solidFill>
              </a:rPr>
              <a:t>Particles take </a:t>
            </a:r>
            <a:r>
              <a:rPr lang="en-GB" i="0" dirty="0">
                <a:solidFill>
                  <a:srgbClr val="FFFFFF"/>
                </a:solidFill>
              </a:rPr>
              <a:t>a few days to reach </a:t>
            </a:r>
            <a:r>
              <a:rPr lang="en-GB" i="0" dirty="0" smtClean="0">
                <a:solidFill>
                  <a:srgbClr val="FFFFFF"/>
                </a:solidFill>
              </a:rPr>
              <a:t>Earth.</a:t>
            </a: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i="0" dirty="0">
                <a:solidFill>
                  <a:srgbClr val="FFFFFF"/>
                </a:solidFill>
              </a:rPr>
              <a:t>10</a:t>
            </a:r>
            <a:r>
              <a:rPr lang="en-GB" i="0" baseline="33000" dirty="0">
                <a:solidFill>
                  <a:srgbClr val="FFFFFF"/>
                </a:solidFill>
              </a:rPr>
              <a:t>6</a:t>
            </a:r>
            <a:r>
              <a:rPr lang="en-GB" i="0" dirty="0">
                <a:solidFill>
                  <a:srgbClr val="FFFFFF"/>
                </a:solidFill>
              </a:rPr>
              <a:t> tons/s lost.  But Sun has lost only 0.1% of its mass from solar wind.</a:t>
            </a:r>
          </a:p>
        </p:txBody>
      </p:sp>
      <p:pic>
        <p:nvPicPr>
          <p:cNvPr id="21508" name="Picture 4"/>
          <p:cNvPicPr>
            <a:picLocks noChangeAspect="1" noChangeArrowheads="1"/>
          </p:cNvPicPr>
          <p:nvPr/>
        </p:nvPicPr>
        <p:blipFill>
          <a:blip r:embed="rId3" cstate="print">
            <a:lum contrast="16000"/>
          </a:blip>
          <a:srcRect/>
          <a:stretch>
            <a:fillRect/>
          </a:stretch>
        </p:blipFill>
        <p:spPr bwMode="auto">
          <a:xfrm>
            <a:off x="822241" y="3163532"/>
            <a:ext cx="7345440" cy="1408468"/>
          </a:xfrm>
          <a:prstGeom prst="rect">
            <a:avLst/>
          </a:prstGeom>
          <a:noFill/>
        </p:spPr>
      </p:pic>
      <p:sp>
        <p:nvSpPr>
          <p:cNvPr id="6" name="Slide Number Placeholder 5"/>
          <p:cNvSpPr>
            <a:spLocks noGrp="1"/>
          </p:cNvSpPr>
          <p:nvPr>
            <p:ph type="sldNum" sz="quarter" idx="12"/>
          </p:nvPr>
        </p:nvSpPr>
        <p:spPr/>
        <p:txBody>
          <a:bodyPr/>
          <a:lstStyle/>
          <a:p>
            <a:pPr>
              <a:defRPr/>
            </a:pPr>
            <a:fld id="{3496BD7C-E433-4450-ACAE-4537A0EA664B}" type="slidenum">
              <a:rPr lang="en-US" smtClean="0"/>
              <a:pPr>
                <a:defRPr/>
              </a:pPr>
              <a:t>32</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057400" y="533400"/>
            <a:ext cx="4898880" cy="492443"/>
          </a:xfrm>
          <a:prstGeom prst="rect">
            <a:avLst/>
          </a:prstGeom>
          <a:noFill/>
          <a:ln w="9525">
            <a:noFill/>
            <a:miter lim="800000"/>
            <a:headEnd/>
            <a:tailEnd/>
          </a:ln>
        </p:spPr>
        <p:txBody>
          <a:bodyPr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Lst>
            </a:pPr>
            <a:r>
              <a:rPr lang="en-GB" sz="3200" i="0" dirty="0">
                <a:solidFill>
                  <a:srgbClr val="CCFF66"/>
                </a:solidFill>
              </a:rPr>
              <a:t>Active Regions</a:t>
            </a:r>
          </a:p>
        </p:txBody>
      </p:sp>
      <p:sp>
        <p:nvSpPr>
          <p:cNvPr id="22530" name="Text Box 2"/>
          <p:cNvSpPr txBox="1">
            <a:spLocks noChangeArrowheads="1"/>
          </p:cNvSpPr>
          <p:nvPr/>
        </p:nvSpPr>
        <p:spPr bwMode="auto">
          <a:xfrm>
            <a:off x="304800" y="6172200"/>
            <a:ext cx="4648200" cy="307777"/>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smtClean="0">
                <a:solidFill>
                  <a:srgbClr val="FFFFFF"/>
                </a:solidFill>
              </a:rPr>
              <a:t>All occur most often at solar maximum.</a:t>
            </a:r>
            <a:endParaRPr lang="en-GB" i="0" dirty="0">
              <a:solidFill>
                <a:srgbClr val="FFFFFF"/>
              </a:solidFill>
            </a:endParaRPr>
          </a:p>
        </p:txBody>
      </p:sp>
      <p:pic>
        <p:nvPicPr>
          <p:cNvPr id="22531" name="Picture 3"/>
          <p:cNvPicPr>
            <a:picLocks noChangeAspect="1" noChangeArrowheads="1"/>
          </p:cNvPicPr>
          <p:nvPr/>
        </p:nvPicPr>
        <p:blipFill>
          <a:blip r:embed="rId3" cstate="print">
            <a:lum contrast="14000"/>
          </a:blip>
          <a:srcRect/>
          <a:stretch>
            <a:fillRect/>
          </a:stretch>
        </p:blipFill>
        <p:spPr bwMode="auto">
          <a:xfrm>
            <a:off x="304800" y="1219200"/>
            <a:ext cx="3659297" cy="2528009"/>
          </a:xfrm>
          <a:prstGeom prst="rect">
            <a:avLst/>
          </a:prstGeom>
          <a:noFill/>
        </p:spPr>
      </p:pic>
      <p:pic>
        <p:nvPicPr>
          <p:cNvPr id="22533" name="Picture 5"/>
          <p:cNvPicPr>
            <a:picLocks noChangeAspect="1" noChangeArrowheads="1"/>
          </p:cNvPicPr>
          <p:nvPr/>
        </p:nvPicPr>
        <p:blipFill>
          <a:blip r:embed="rId4" cstate="print"/>
          <a:srcRect/>
          <a:stretch>
            <a:fillRect/>
          </a:stretch>
        </p:blipFill>
        <p:spPr bwMode="auto">
          <a:xfrm>
            <a:off x="4419600" y="1295400"/>
            <a:ext cx="4136380" cy="2519723"/>
          </a:xfrm>
          <a:prstGeom prst="rect">
            <a:avLst/>
          </a:prstGeom>
          <a:noFill/>
        </p:spPr>
      </p:pic>
      <p:pic>
        <p:nvPicPr>
          <p:cNvPr id="56322" name="Picture 2" descr="http://www.arm.ac.uk/climate/images/febcme_sohoc2_big.gif"/>
          <p:cNvPicPr>
            <a:picLocks noChangeAspect="1" noChangeArrowheads="1"/>
          </p:cNvPicPr>
          <p:nvPr/>
        </p:nvPicPr>
        <p:blipFill>
          <a:blip r:embed="rId5" cstate="print"/>
          <a:srcRect/>
          <a:stretch>
            <a:fillRect/>
          </a:stretch>
        </p:blipFill>
        <p:spPr bwMode="auto">
          <a:xfrm>
            <a:off x="5943600" y="4038600"/>
            <a:ext cx="2819400" cy="2819400"/>
          </a:xfrm>
          <a:prstGeom prst="rect">
            <a:avLst/>
          </a:prstGeom>
          <a:noFill/>
        </p:spPr>
      </p:pic>
      <p:sp>
        <p:nvSpPr>
          <p:cNvPr id="7" name="TextBox 6"/>
          <p:cNvSpPr txBox="1"/>
          <p:nvPr/>
        </p:nvSpPr>
        <p:spPr>
          <a:xfrm>
            <a:off x="1143000" y="3886200"/>
            <a:ext cx="1553630" cy="400110"/>
          </a:xfrm>
          <a:prstGeom prst="rect">
            <a:avLst/>
          </a:prstGeom>
          <a:noFill/>
        </p:spPr>
        <p:txBody>
          <a:bodyPr wrap="none" rtlCol="0">
            <a:spAutoFit/>
          </a:bodyPr>
          <a:lstStyle/>
          <a:p>
            <a:r>
              <a:rPr lang="en-US" i="0" dirty="0" smtClean="0"/>
              <a:t>Prominence</a:t>
            </a:r>
            <a:endParaRPr lang="en-US" i="0" dirty="0"/>
          </a:p>
        </p:txBody>
      </p:sp>
      <p:sp>
        <p:nvSpPr>
          <p:cNvPr id="8" name="TextBox 7"/>
          <p:cNvSpPr txBox="1"/>
          <p:nvPr/>
        </p:nvSpPr>
        <p:spPr>
          <a:xfrm>
            <a:off x="4572000" y="3886200"/>
            <a:ext cx="769763" cy="400110"/>
          </a:xfrm>
          <a:prstGeom prst="rect">
            <a:avLst/>
          </a:prstGeom>
          <a:noFill/>
        </p:spPr>
        <p:txBody>
          <a:bodyPr wrap="none" rtlCol="0">
            <a:spAutoFit/>
          </a:bodyPr>
          <a:lstStyle/>
          <a:p>
            <a:r>
              <a:rPr lang="en-US" i="0" dirty="0" smtClean="0"/>
              <a:t>Flare</a:t>
            </a:r>
            <a:endParaRPr lang="en-US" i="0" dirty="0"/>
          </a:p>
        </p:txBody>
      </p:sp>
      <p:sp>
        <p:nvSpPr>
          <p:cNvPr id="9" name="TextBox 8"/>
          <p:cNvSpPr txBox="1"/>
          <p:nvPr/>
        </p:nvSpPr>
        <p:spPr>
          <a:xfrm>
            <a:off x="3276600" y="5029200"/>
            <a:ext cx="2751074" cy="400110"/>
          </a:xfrm>
          <a:prstGeom prst="rect">
            <a:avLst/>
          </a:prstGeom>
          <a:noFill/>
        </p:spPr>
        <p:txBody>
          <a:bodyPr wrap="none" rtlCol="0">
            <a:spAutoFit/>
          </a:bodyPr>
          <a:lstStyle/>
          <a:p>
            <a:r>
              <a:rPr lang="en-US" i="0" dirty="0" smtClean="0"/>
              <a:t>Coronal Mass Ejection</a:t>
            </a:r>
            <a:endParaRPr lang="en-US" i="0" dirty="0"/>
          </a:p>
        </p:txBody>
      </p:sp>
      <p:sp>
        <p:nvSpPr>
          <p:cNvPr id="10" name="Slide Number Placeholder 9"/>
          <p:cNvSpPr>
            <a:spLocks noGrp="1"/>
          </p:cNvSpPr>
          <p:nvPr>
            <p:ph type="sldNum" sz="quarter" idx="12"/>
          </p:nvPr>
        </p:nvSpPr>
        <p:spPr>
          <a:xfrm>
            <a:off x="7239000" y="6400800"/>
            <a:ext cx="1905000" cy="457200"/>
          </a:xfrm>
        </p:spPr>
        <p:txBody>
          <a:bodyPr/>
          <a:lstStyle/>
          <a:p>
            <a:pPr>
              <a:defRPr/>
            </a:pPr>
            <a:fld id="{3496BD7C-E433-4450-ACAE-4537A0EA664B}" type="slidenum">
              <a:rPr lang="en-US" smtClean="0"/>
              <a:pPr>
                <a:defRPr/>
              </a:pPr>
              <a:t>33</a:t>
            </a:fld>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2286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CCFF66"/>
                </a:solidFill>
                <a:effectLst/>
                <a:uLnTx/>
                <a:uFillTx/>
                <a:latin typeface="+mj-lt"/>
                <a:ea typeface="+mj-ea"/>
                <a:cs typeface="+mj-cs"/>
              </a:rPr>
              <a:t>Hydrostatic</a:t>
            </a:r>
            <a:r>
              <a:rPr kumimoji="0" lang="en-US" sz="3200" b="0" i="0" u="none" strike="noStrike" kern="0" cap="none" spc="0" normalizeH="0" noProof="0" dirty="0" smtClean="0">
                <a:ln>
                  <a:noFill/>
                </a:ln>
                <a:solidFill>
                  <a:srgbClr val="CCFF66"/>
                </a:solidFill>
                <a:effectLst/>
                <a:uLnTx/>
                <a:uFillTx/>
                <a:latin typeface="+mj-lt"/>
                <a:ea typeface="+mj-ea"/>
                <a:cs typeface="+mj-cs"/>
              </a:rPr>
              <a:t> equilibrium</a:t>
            </a:r>
            <a:endParaRPr kumimoji="0" lang="en-US" sz="3200" b="0" i="0" u="none" strike="noStrike" kern="0" cap="none" spc="0" normalizeH="0" baseline="0" noProof="0" dirty="0" smtClean="0">
              <a:ln>
                <a:noFill/>
              </a:ln>
              <a:solidFill>
                <a:srgbClr val="CCFF66"/>
              </a:solidFill>
              <a:effectLst/>
              <a:uLnTx/>
              <a:uFillTx/>
              <a:latin typeface="+mj-lt"/>
              <a:ea typeface="+mj-ea"/>
              <a:cs typeface="+mj-cs"/>
            </a:endParaRPr>
          </a:p>
        </p:txBody>
      </p:sp>
      <p:sp>
        <p:nvSpPr>
          <p:cNvPr id="3" name="TextBox 2"/>
          <p:cNvSpPr txBox="1"/>
          <p:nvPr/>
        </p:nvSpPr>
        <p:spPr>
          <a:xfrm>
            <a:off x="609601" y="914400"/>
            <a:ext cx="7696200" cy="1938992"/>
          </a:xfrm>
          <a:prstGeom prst="rect">
            <a:avLst/>
          </a:prstGeom>
          <a:noFill/>
        </p:spPr>
        <p:txBody>
          <a:bodyPr wrap="square" rtlCol="0">
            <a:spAutoFit/>
          </a:bodyPr>
          <a:lstStyle/>
          <a:p>
            <a:r>
              <a:rPr lang="en-US" i="0" dirty="0" smtClean="0"/>
              <a:t>Why is the Sun stable (not contracting or expanding)?  Gravity</a:t>
            </a:r>
          </a:p>
          <a:p>
            <a:r>
              <a:rPr lang="en-US" i="0" dirty="0" smtClean="0"/>
              <a:t>makes objects want to collapse.  Pressure causes objects to expand.</a:t>
            </a:r>
          </a:p>
          <a:p>
            <a:endParaRPr lang="en-US" i="0" dirty="0" smtClean="0"/>
          </a:p>
          <a:p>
            <a:r>
              <a:rPr lang="en-US" i="0" dirty="0" smtClean="0"/>
              <a:t>In a star like the Sun, these are in balance at every depth: hydrostatic equilibrium</a:t>
            </a:r>
            <a:endParaRPr lang="en-US" i="0" dirty="0"/>
          </a:p>
        </p:txBody>
      </p:sp>
      <p:pic>
        <p:nvPicPr>
          <p:cNvPr id="51202" name="Picture 2" descr="http://physics.uoregon.edu/~jimbrau/BrauImNew/Chap16/FG16_06.jpg"/>
          <p:cNvPicPr>
            <a:picLocks noChangeAspect="1" noChangeArrowheads="1"/>
          </p:cNvPicPr>
          <p:nvPr/>
        </p:nvPicPr>
        <p:blipFill>
          <a:blip r:embed="rId3" cstate="print"/>
          <a:srcRect/>
          <a:stretch>
            <a:fillRect/>
          </a:stretch>
        </p:blipFill>
        <p:spPr bwMode="auto">
          <a:xfrm>
            <a:off x="3429000" y="2514600"/>
            <a:ext cx="3762841" cy="3276600"/>
          </a:xfrm>
          <a:prstGeom prst="rect">
            <a:avLst/>
          </a:prstGeom>
          <a:noFill/>
        </p:spPr>
      </p:pic>
      <p:sp>
        <p:nvSpPr>
          <p:cNvPr id="5" name="TextBox 4"/>
          <p:cNvSpPr txBox="1"/>
          <p:nvPr/>
        </p:nvSpPr>
        <p:spPr>
          <a:xfrm>
            <a:off x="685800" y="5715000"/>
            <a:ext cx="8217314" cy="1015663"/>
          </a:xfrm>
          <a:prstGeom prst="rect">
            <a:avLst/>
          </a:prstGeom>
          <a:noFill/>
        </p:spPr>
        <p:txBody>
          <a:bodyPr wrap="none" rtlCol="0">
            <a:spAutoFit/>
          </a:bodyPr>
          <a:lstStyle/>
          <a:p>
            <a:r>
              <a:rPr lang="en-US" i="0" dirty="0" smtClean="0"/>
              <a:t>At early or late times in a star’s life, this balance is not achieved, e.g.</a:t>
            </a:r>
          </a:p>
          <a:p>
            <a:r>
              <a:rPr lang="en-US" i="0" dirty="0" smtClean="0"/>
              <a:t>contraction during formation, expansion during late stages of evolution.</a:t>
            </a:r>
          </a:p>
          <a:p>
            <a:r>
              <a:rPr lang="en-US" i="0" dirty="0" smtClean="0"/>
              <a:t>What is pressure and how do we calculate it?  And what provides it???</a:t>
            </a:r>
          </a:p>
        </p:txBody>
      </p:sp>
      <p:sp>
        <p:nvSpPr>
          <p:cNvPr id="6" name="Slide Number Placeholder 5"/>
          <p:cNvSpPr>
            <a:spLocks noGrp="1"/>
          </p:cNvSpPr>
          <p:nvPr>
            <p:ph type="sldNum" sz="quarter" idx="12"/>
          </p:nvPr>
        </p:nvSpPr>
        <p:spPr>
          <a:xfrm>
            <a:off x="-1447800" y="6400800"/>
            <a:ext cx="1905000" cy="457200"/>
          </a:xfrm>
        </p:spPr>
        <p:txBody>
          <a:bodyPr/>
          <a:lstStyle/>
          <a:p>
            <a:pPr>
              <a:defRPr/>
            </a:pPr>
            <a:fld id="{3496BD7C-E433-4450-ACAE-4537A0EA664B}"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The Ideal Gas Law</a:t>
            </a:r>
          </a:p>
        </p:txBody>
      </p:sp>
      <p:sp>
        <p:nvSpPr>
          <p:cNvPr id="5123" name="Rectangle 3"/>
          <p:cNvSpPr>
            <a:spLocks noGrp="1" noChangeArrowheads="1"/>
          </p:cNvSpPr>
          <p:nvPr>
            <p:ph type="body" idx="1"/>
          </p:nvPr>
        </p:nvSpPr>
        <p:spPr>
          <a:xfrm>
            <a:off x="457200" y="1219200"/>
            <a:ext cx="8458200" cy="5181600"/>
          </a:xfrm>
        </p:spPr>
        <p:txBody>
          <a:bodyPr/>
          <a:lstStyle/>
          <a:p>
            <a:pPr eaLnBrk="1" hangingPunct="1"/>
            <a:r>
              <a:rPr lang="en-US" dirty="0" smtClean="0"/>
              <a:t>Consider pressure that gas particles in a box exert on the walls (P=F/A).</a:t>
            </a:r>
          </a:p>
          <a:p>
            <a:pPr eaLnBrk="1" hangingPunct="1"/>
            <a:r>
              <a:rPr lang="en-US" dirty="0" smtClean="0"/>
              <a:t>Particles in hot gas move faster, and collide with more force than those in a cooler gas	=&gt; hot gas exerts higher pressure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However, gas pressure also depends on the number of particles that are colliding with the surface area per sec.  So depends on number density </a:t>
            </a:r>
            <a:r>
              <a:rPr lang="en-US" i="1" dirty="0" smtClean="0"/>
              <a:t>n</a:t>
            </a:r>
            <a:r>
              <a:rPr lang="en-US" dirty="0" smtClean="0"/>
              <a:t> [m</a:t>
            </a:r>
            <a:r>
              <a:rPr lang="en-US" baseline="30000" dirty="0" smtClean="0"/>
              <a:t>-3</a:t>
            </a:r>
            <a:r>
              <a:rPr lang="en-US" dirty="0" smtClean="0"/>
              <a:t>] as well as temperature.</a:t>
            </a:r>
          </a:p>
        </p:txBody>
      </p:sp>
      <p:pic>
        <p:nvPicPr>
          <p:cNvPr id="5124" name="Picture 4" descr="3928304013"/>
          <p:cNvPicPr>
            <a:picLocks noChangeAspect="1" noChangeArrowheads="1"/>
          </p:cNvPicPr>
          <p:nvPr/>
        </p:nvPicPr>
        <p:blipFill>
          <a:blip r:embed="rId3" cstate="print"/>
          <a:srcRect b="22641"/>
          <a:stretch>
            <a:fillRect/>
          </a:stretch>
        </p:blipFill>
        <p:spPr bwMode="auto">
          <a:xfrm>
            <a:off x="2057400" y="2895600"/>
            <a:ext cx="4803775" cy="23098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EACC97F-570D-4B67-9C2A-959BD44CBDEF}"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838200"/>
            <a:ext cx="8153400" cy="5181600"/>
          </a:xfrm>
        </p:spPr>
        <p:txBody>
          <a:bodyPr/>
          <a:lstStyle/>
          <a:p>
            <a:pPr eaLnBrk="1" hangingPunct="1"/>
            <a:r>
              <a:rPr lang="en-US" dirty="0" smtClean="0"/>
              <a:t>This is expressed in the ideal gas law:</a:t>
            </a:r>
          </a:p>
          <a:p>
            <a:pPr eaLnBrk="1" hangingPunct="1"/>
            <a:endParaRPr lang="en-US" dirty="0" smtClean="0"/>
          </a:p>
          <a:p>
            <a:pPr algn="ctr" eaLnBrk="1" hangingPunct="1">
              <a:buFontTx/>
              <a:buNone/>
            </a:pPr>
            <a:r>
              <a:rPr lang="en-US" sz="2400" i="1" dirty="0" smtClean="0"/>
              <a:t>P = </a:t>
            </a:r>
            <a:r>
              <a:rPr lang="en-US" sz="2400" i="1" dirty="0" err="1" smtClean="0"/>
              <a:t>nkT</a:t>
            </a:r>
            <a:endParaRPr lang="en-US" sz="2400" i="1" dirty="0" smtClean="0"/>
          </a:p>
          <a:p>
            <a:pPr algn="ctr" eaLnBrk="1" hangingPunct="1">
              <a:buFontTx/>
              <a:buNone/>
            </a:pPr>
            <a:endParaRPr lang="en-US" dirty="0" smtClean="0"/>
          </a:p>
          <a:p>
            <a:pPr lvl="1" eaLnBrk="1" hangingPunct="1"/>
            <a:endParaRPr lang="en-US" sz="2000" dirty="0" smtClean="0"/>
          </a:p>
          <a:p>
            <a:pPr eaLnBrk="1" hangingPunct="1">
              <a:buFontTx/>
              <a:buNone/>
            </a:pPr>
            <a:r>
              <a:rPr lang="en-US" dirty="0" smtClean="0"/>
              <a:t>	where </a:t>
            </a:r>
            <a:r>
              <a:rPr lang="en-US" i="1" dirty="0" smtClean="0"/>
              <a:t>P</a:t>
            </a:r>
            <a:r>
              <a:rPr lang="en-US" dirty="0" smtClean="0"/>
              <a:t> is the gas pressure [N/m</a:t>
            </a:r>
            <a:r>
              <a:rPr lang="en-US" baseline="30000" dirty="0" smtClean="0"/>
              <a:t>2</a:t>
            </a:r>
            <a:r>
              <a:rPr lang="en-US" dirty="0" smtClean="0"/>
              <a:t> or </a:t>
            </a:r>
            <a:r>
              <a:rPr lang="en-US" dirty="0" err="1" smtClean="0"/>
              <a:t>Pascals</a:t>
            </a:r>
            <a:r>
              <a:rPr lang="en-US" dirty="0" smtClean="0"/>
              <a:t>], </a:t>
            </a:r>
            <a:r>
              <a:rPr lang="en-US" i="1" dirty="0" smtClean="0"/>
              <a:t>n</a:t>
            </a:r>
            <a:r>
              <a:rPr lang="en-US" dirty="0" smtClean="0"/>
              <a:t> the </a:t>
            </a:r>
            <a:r>
              <a:rPr lang="en-US" u="sng" dirty="0" smtClean="0"/>
              <a:t>number density</a:t>
            </a:r>
            <a:r>
              <a:rPr lang="en-US" dirty="0" smtClean="0"/>
              <a:t> [m</a:t>
            </a:r>
            <a:r>
              <a:rPr lang="en-US" baseline="30000" dirty="0" smtClean="0"/>
              <a:t>-3</a:t>
            </a:r>
            <a:r>
              <a:rPr lang="en-US" dirty="0" smtClean="0"/>
              <a:t>], and </a:t>
            </a:r>
            <a:r>
              <a:rPr lang="en-US" i="1" dirty="0" smtClean="0"/>
              <a:t>k</a:t>
            </a:r>
            <a:r>
              <a:rPr lang="en-US" dirty="0" smtClean="0"/>
              <a:t> is Boltzmann's constant.</a:t>
            </a:r>
          </a:p>
          <a:p>
            <a:pPr eaLnBrk="1" hangingPunct="1">
              <a:buFontTx/>
              <a:buNone/>
            </a:pPr>
            <a:endParaRPr lang="en-US" dirty="0" smtClean="0"/>
          </a:p>
          <a:p>
            <a:pPr eaLnBrk="1" hangingPunct="1">
              <a:buFontTx/>
              <a:buNone/>
            </a:pPr>
            <a:r>
              <a:rPr lang="en-US" dirty="0" smtClean="0"/>
              <a:t>	Law works well for most stellar applications (exceptions later).</a:t>
            </a:r>
          </a:p>
          <a:p>
            <a:pPr marL="0" indent="0" eaLnBrk="1" hangingPunct="1">
              <a:buNone/>
            </a:pPr>
            <a:endParaRPr lang="en-US" dirty="0" smtClean="0"/>
          </a:p>
          <a:p>
            <a:pPr eaLnBrk="1" hangingPunct="1"/>
            <a:r>
              <a:rPr lang="en-US" dirty="0" smtClean="0"/>
              <a:t>Pressure very high at center of Sun, so </a:t>
            </a:r>
            <a:r>
              <a:rPr lang="en-US" i="1" dirty="0" smtClean="0"/>
              <a:t>n</a:t>
            </a:r>
            <a:r>
              <a:rPr lang="en-US" dirty="0" smtClean="0"/>
              <a:t> and </a:t>
            </a:r>
            <a:r>
              <a:rPr lang="en-US" i="1" dirty="0" smtClean="0"/>
              <a:t>T</a:t>
            </a:r>
            <a:r>
              <a:rPr lang="en-US" dirty="0" smtClean="0"/>
              <a:t> both very high.  What provides this pressure?  Thermonuclear fusion in the hot core: H is being fused into He</a:t>
            </a:r>
            <a:r>
              <a:rPr lang="en-US" dirty="0" smtClean="0"/>
              <a:t>.  Only possible because </a:t>
            </a:r>
            <a:r>
              <a:rPr lang="en-US" i="1" dirty="0" smtClean="0"/>
              <a:t>T</a:t>
            </a:r>
            <a:r>
              <a:rPr lang="en-US" dirty="0" smtClean="0"/>
              <a:t> is so high (</a:t>
            </a:r>
            <a:r>
              <a:rPr lang="en-US" dirty="0" smtClean="0"/>
              <a:t>high </a:t>
            </a:r>
            <a:r>
              <a:rPr lang="en-US" i="1" dirty="0" smtClean="0"/>
              <a:t>n</a:t>
            </a:r>
            <a:r>
              <a:rPr lang="en-US" dirty="0" smtClean="0"/>
              <a:t> helps too), as we’ll see.</a:t>
            </a:r>
            <a:endParaRPr lang="en-US" dirty="0" smtClean="0"/>
          </a:p>
        </p:txBody>
      </p:sp>
      <p:sp>
        <p:nvSpPr>
          <p:cNvPr id="3" name="Slide Number Placeholder 2"/>
          <p:cNvSpPr>
            <a:spLocks noGrp="1"/>
          </p:cNvSpPr>
          <p:nvPr>
            <p:ph type="sldNum" sz="quarter" idx="12"/>
          </p:nvPr>
        </p:nvSpPr>
        <p:spPr/>
        <p:txBody>
          <a:bodyPr/>
          <a:lstStyle/>
          <a:p>
            <a:pPr>
              <a:defRPr/>
            </a:pPr>
            <a:fld id="{FEACC97F-570D-4B67-9C2A-959BD44CBDEF}"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066800"/>
          </a:xfrm>
        </p:spPr>
        <p:txBody>
          <a:bodyPr/>
          <a:lstStyle/>
          <a:p>
            <a:pPr eaLnBrk="1" hangingPunct="1"/>
            <a:r>
              <a:rPr lang="en-US" dirty="0" smtClean="0"/>
              <a:t>Reminder: elements and isotopes</a:t>
            </a:r>
          </a:p>
        </p:txBody>
      </p:sp>
      <p:sp>
        <p:nvSpPr>
          <p:cNvPr id="13315" name="Rectangle 3"/>
          <p:cNvSpPr>
            <a:spLocks noGrp="1" noChangeArrowheads="1"/>
          </p:cNvSpPr>
          <p:nvPr>
            <p:ph type="body" idx="1"/>
          </p:nvPr>
        </p:nvSpPr>
        <p:spPr>
          <a:xfrm>
            <a:off x="533400" y="1600200"/>
            <a:ext cx="8382000" cy="4114800"/>
          </a:xfrm>
        </p:spPr>
        <p:txBody>
          <a:bodyPr/>
          <a:lstStyle/>
          <a:p>
            <a:pPr eaLnBrk="1" hangingPunct="1">
              <a:lnSpc>
                <a:spcPct val="90000"/>
              </a:lnSpc>
            </a:pPr>
            <a:r>
              <a:rPr lang="en-US" dirty="0" smtClean="0"/>
              <a:t>Elements: depends on # of protons</a:t>
            </a:r>
          </a:p>
          <a:p>
            <a:pPr eaLnBrk="1" hangingPunct="1">
              <a:lnSpc>
                <a:spcPct val="90000"/>
              </a:lnSpc>
            </a:pPr>
            <a:endParaRPr lang="en-US" dirty="0" smtClean="0"/>
          </a:p>
          <a:p>
            <a:pPr eaLnBrk="1" hangingPunct="1">
              <a:lnSpc>
                <a:spcPct val="90000"/>
              </a:lnSpc>
            </a:pPr>
            <a:r>
              <a:rPr lang="en-US" dirty="0" smtClean="0"/>
              <a:t>Isotopes:  depends on # of neutrons</a:t>
            </a:r>
          </a:p>
          <a:p>
            <a:pPr eaLnBrk="1" hangingPunct="1">
              <a:lnSpc>
                <a:spcPct val="90000"/>
              </a:lnSpc>
            </a:pPr>
            <a:endParaRPr lang="en-US" dirty="0" smtClean="0"/>
          </a:p>
          <a:p>
            <a:pPr eaLnBrk="1" hangingPunct="1">
              <a:lnSpc>
                <a:spcPct val="90000"/>
              </a:lnSpc>
            </a:pPr>
            <a:r>
              <a:rPr lang="en-US" dirty="0" smtClean="0"/>
              <a:t>Atoms: nuclei with electrons, with charge balance</a:t>
            </a:r>
          </a:p>
          <a:p>
            <a:pPr eaLnBrk="1" hangingPunct="1">
              <a:lnSpc>
                <a:spcPct val="90000"/>
              </a:lnSpc>
            </a:pPr>
            <a:endParaRPr lang="en-US" dirty="0"/>
          </a:p>
          <a:p>
            <a:pPr eaLnBrk="1" hangingPunct="1">
              <a:lnSpc>
                <a:spcPct val="90000"/>
              </a:lnSpc>
            </a:pPr>
            <a:r>
              <a:rPr lang="en-US" dirty="0" smtClean="0"/>
              <a:t>Ions: charge imbalance</a:t>
            </a:r>
          </a:p>
          <a:p>
            <a:pPr eaLnBrk="1" hangingPunct="1">
              <a:lnSpc>
                <a:spcPct val="90000"/>
              </a:lnSpc>
            </a:pPr>
            <a:endParaRPr lang="en-US" dirty="0" smtClean="0"/>
          </a:p>
          <a:p>
            <a:pPr eaLnBrk="1" hangingPunct="1">
              <a:lnSpc>
                <a:spcPct val="90000"/>
              </a:lnSpc>
            </a:pPr>
            <a:r>
              <a:rPr lang="en-US" dirty="0" smtClean="0"/>
              <a:t>Example nuclei:   </a:t>
            </a:r>
            <a:r>
              <a:rPr lang="en-US" baseline="30000" dirty="0" smtClean="0"/>
              <a:t>1</a:t>
            </a:r>
            <a:r>
              <a:rPr lang="en-US" dirty="0" smtClean="0"/>
              <a:t>H = one proton</a:t>
            </a:r>
          </a:p>
          <a:p>
            <a:pPr eaLnBrk="1" hangingPunct="1">
              <a:lnSpc>
                <a:spcPct val="90000"/>
              </a:lnSpc>
              <a:buFontTx/>
              <a:buNone/>
            </a:pPr>
            <a:r>
              <a:rPr lang="en-US" dirty="0" smtClean="0"/>
              <a:t>		                     </a:t>
            </a:r>
            <a:r>
              <a:rPr lang="en-US" baseline="30000" dirty="0" smtClean="0"/>
              <a:t>2</a:t>
            </a:r>
            <a:r>
              <a:rPr lang="en-US" dirty="0" smtClean="0"/>
              <a:t>H = one proton with one neutron (a.k.a. deuterium)</a:t>
            </a:r>
          </a:p>
          <a:p>
            <a:pPr eaLnBrk="1" hangingPunct="1">
              <a:lnSpc>
                <a:spcPct val="90000"/>
              </a:lnSpc>
              <a:buFontTx/>
              <a:buNone/>
            </a:pPr>
            <a:r>
              <a:rPr lang="en-US" dirty="0" smtClean="0"/>
              <a:t>		                     </a:t>
            </a:r>
            <a:r>
              <a:rPr lang="en-US" baseline="30000" dirty="0" smtClean="0"/>
              <a:t>3</a:t>
            </a:r>
            <a:r>
              <a:rPr lang="en-US" dirty="0" smtClean="0"/>
              <a:t>He =  2p + 1n (light isotope of He)</a:t>
            </a:r>
          </a:p>
          <a:p>
            <a:pPr eaLnBrk="1" hangingPunct="1">
              <a:lnSpc>
                <a:spcPct val="90000"/>
              </a:lnSpc>
              <a:buFontTx/>
              <a:buNone/>
            </a:pPr>
            <a:r>
              <a:rPr lang="en-US" dirty="0" smtClean="0"/>
              <a:t>		                     </a:t>
            </a:r>
            <a:r>
              <a:rPr lang="en-US" baseline="30000" dirty="0" smtClean="0"/>
              <a:t>4</a:t>
            </a:r>
            <a:r>
              <a:rPr lang="en-US" dirty="0" smtClean="0"/>
              <a:t>He =  2p + 2n (common isotope of He)</a:t>
            </a:r>
            <a:endParaRPr lang="en-US" sz="1600" dirty="0" smtClean="0"/>
          </a:p>
        </p:txBody>
      </p:sp>
      <p:sp>
        <p:nvSpPr>
          <p:cNvPr id="4" name="Slide Number Placeholder 3"/>
          <p:cNvSpPr>
            <a:spLocks noGrp="1"/>
          </p:cNvSpPr>
          <p:nvPr>
            <p:ph type="sldNum" sz="quarter" idx="12"/>
          </p:nvPr>
        </p:nvSpPr>
        <p:spPr/>
        <p:txBody>
          <a:bodyPr/>
          <a:lstStyle/>
          <a:p>
            <a:pPr>
              <a:defRPr/>
            </a:pPr>
            <a:fld id="{FEACC97F-570D-4B67-9C2A-959BD44CBDE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pPr eaLnBrk="1" hangingPunct="1"/>
            <a:r>
              <a:rPr lang="en-US" dirty="0" smtClean="0"/>
              <a:t>Antimatter, annihilation and neutrinos</a:t>
            </a:r>
            <a:endParaRPr lang="en-US" sz="3600" dirty="0" smtClean="0"/>
          </a:p>
        </p:txBody>
      </p:sp>
      <p:sp>
        <p:nvSpPr>
          <p:cNvPr id="14339" name="Rectangle 3"/>
          <p:cNvSpPr>
            <a:spLocks noGrp="1" noChangeArrowheads="1"/>
          </p:cNvSpPr>
          <p:nvPr>
            <p:ph type="body" idx="1"/>
          </p:nvPr>
        </p:nvSpPr>
        <p:spPr>
          <a:xfrm>
            <a:off x="152400" y="1219200"/>
            <a:ext cx="8534400" cy="4572000"/>
          </a:xfrm>
        </p:spPr>
        <p:txBody>
          <a:bodyPr/>
          <a:lstStyle/>
          <a:p>
            <a:pPr eaLnBrk="1" hangingPunct="1"/>
            <a:r>
              <a:rPr lang="en-US" dirty="0" smtClean="0"/>
              <a:t>Antimatter: for every charged particle there is an antiparticle that differs in charge, or sometimes other quantum mechanical properties.</a:t>
            </a:r>
          </a:p>
          <a:p>
            <a:pPr lvl="1" eaLnBrk="1" hangingPunct="1"/>
            <a:r>
              <a:rPr lang="en-US" dirty="0" smtClean="0"/>
              <a:t>Example: positron (e</a:t>
            </a:r>
            <a:r>
              <a:rPr lang="en-US" baseline="30000" dirty="0" smtClean="0"/>
              <a:t>+</a:t>
            </a:r>
            <a:r>
              <a:rPr lang="en-US" dirty="0" smtClean="0"/>
              <a:t>) is like the electron except positive charge</a:t>
            </a:r>
          </a:p>
          <a:p>
            <a:pPr lvl="1" eaLnBrk="1" hangingPunct="1"/>
            <a:endParaRPr lang="en-US" sz="2000" dirty="0" smtClean="0"/>
          </a:p>
          <a:p>
            <a:pPr eaLnBrk="1" hangingPunct="1"/>
            <a:r>
              <a:rPr lang="en-US" dirty="0" smtClean="0"/>
              <a:t>Annihilation: if a particle and its antiparticle collide they completely disappear (explosively) as mass and liberate energy in the form of photons.  Mass-energy conversion is governed by Einstein’s famous equation:</a:t>
            </a:r>
          </a:p>
          <a:p>
            <a:pPr eaLnBrk="1" hangingPunct="1"/>
            <a:endParaRPr lang="en-US" dirty="0" smtClean="0"/>
          </a:p>
          <a:p>
            <a:pPr eaLnBrk="1" hangingPunct="1">
              <a:buNone/>
            </a:pPr>
            <a:r>
              <a:rPr lang="en-US" dirty="0" smtClean="0"/>
              <a:t>				 </a:t>
            </a:r>
            <a:r>
              <a:rPr lang="en-US" sz="3200" i="1" dirty="0" smtClean="0"/>
              <a:t>E=mc</a:t>
            </a:r>
            <a:r>
              <a:rPr lang="en-US" sz="3200" i="1" baseline="30000" dirty="0" smtClean="0"/>
              <a:t>2</a:t>
            </a:r>
            <a:endParaRPr lang="en-US" dirty="0" smtClean="0"/>
          </a:p>
          <a:p>
            <a:pPr eaLnBrk="1" hangingPunct="1">
              <a:buNone/>
            </a:pPr>
            <a:endParaRPr lang="en-US" dirty="0" smtClean="0"/>
          </a:p>
          <a:p>
            <a:pPr eaLnBrk="1" hangingPunct="1"/>
            <a:r>
              <a:rPr lang="en-US" dirty="0" smtClean="0"/>
              <a:t>Neutrinos (</a:t>
            </a:r>
            <a:r>
              <a:rPr lang="en-US" dirty="0" smtClean="0">
                <a:sym typeface="Symbol" charset="2"/>
              </a:rPr>
              <a:t>)</a:t>
            </a:r>
            <a:r>
              <a:rPr lang="en-US" dirty="0" smtClean="0"/>
              <a:t>:</a:t>
            </a:r>
          </a:p>
          <a:p>
            <a:pPr lvl="1" eaLnBrk="1" hangingPunct="1"/>
            <a:r>
              <a:rPr lang="en-US" dirty="0" smtClean="0"/>
              <a:t>Exotic particles with no charge and little mass.  </a:t>
            </a:r>
          </a:p>
          <a:p>
            <a:pPr lvl="1" eaLnBrk="1" hangingPunct="1"/>
            <a:r>
              <a:rPr lang="en-US" dirty="0" smtClean="0"/>
              <a:t>Tiny probability of interacting with</a:t>
            </a:r>
          </a:p>
          <a:p>
            <a:pPr lvl="1" eaLnBrk="1" hangingPunct="1">
              <a:buNone/>
            </a:pPr>
            <a:r>
              <a:rPr lang="en-US" dirty="0" smtClean="0"/>
              <a:t>other particles.</a:t>
            </a:r>
            <a:endParaRPr lang="en-US" sz="1600" dirty="0" smtClean="0"/>
          </a:p>
        </p:txBody>
      </p:sp>
      <p:pic>
        <p:nvPicPr>
          <p:cNvPr id="4" name="Picture 3"/>
          <p:cNvPicPr>
            <a:picLocks noChangeAspect="1" noChangeArrowheads="1"/>
          </p:cNvPicPr>
          <p:nvPr/>
        </p:nvPicPr>
        <p:blipFill>
          <a:blip r:embed="rId3" cstate="print">
            <a:lum contrast="10000"/>
          </a:blip>
          <a:srcRect l="51840" t="16340" b="12255"/>
          <a:stretch>
            <a:fillRect/>
          </a:stretch>
        </p:blipFill>
        <p:spPr bwMode="auto">
          <a:xfrm>
            <a:off x="5777512" y="3581400"/>
            <a:ext cx="3366487" cy="2286000"/>
          </a:xfrm>
          <a:prstGeom prst="rect">
            <a:avLst/>
          </a:prstGeom>
          <a:noFill/>
          <a:ln w="9525">
            <a:noFill/>
            <a:miter lim="800000"/>
            <a:headEnd/>
            <a:tailEnd/>
          </a:ln>
        </p:spPr>
      </p:pic>
      <p:sp>
        <p:nvSpPr>
          <p:cNvPr id="5" name="TextBox 4"/>
          <p:cNvSpPr txBox="1"/>
          <p:nvPr/>
        </p:nvSpPr>
        <p:spPr>
          <a:xfrm>
            <a:off x="7029319" y="3667780"/>
            <a:ext cx="2114681" cy="523220"/>
          </a:xfrm>
          <a:prstGeom prst="rect">
            <a:avLst/>
          </a:prstGeom>
          <a:noFill/>
        </p:spPr>
        <p:txBody>
          <a:bodyPr wrap="none" rtlCol="0">
            <a:spAutoFit/>
          </a:bodyPr>
          <a:lstStyle/>
          <a:p>
            <a:r>
              <a:rPr lang="en-US" sz="1400" dirty="0" smtClean="0"/>
              <a:t>opposite of annihilation: </a:t>
            </a:r>
          </a:p>
          <a:p>
            <a:r>
              <a:rPr lang="en-US" sz="1400" dirty="0" smtClean="0"/>
              <a:t>pair production</a:t>
            </a:r>
            <a:endParaRPr lang="en-US" sz="1400" dirty="0"/>
          </a:p>
        </p:txBody>
      </p:sp>
      <p:sp>
        <p:nvSpPr>
          <p:cNvPr id="6" name="Slide Number Placeholder 5"/>
          <p:cNvSpPr>
            <a:spLocks noGrp="1"/>
          </p:cNvSpPr>
          <p:nvPr>
            <p:ph type="sldNum" sz="quarter" idx="12"/>
          </p:nvPr>
        </p:nvSpPr>
        <p:spPr/>
        <p:txBody>
          <a:bodyPr/>
          <a:lstStyle/>
          <a:p>
            <a:pPr>
              <a:defRPr/>
            </a:pPr>
            <a:fld id="{FEACC97F-570D-4B67-9C2A-959BD44CBDE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Fundamental forces of nature</a:t>
            </a:r>
          </a:p>
        </p:txBody>
      </p:sp>
      <p:sp>
        <p:nvSpPr>
          <p:cNvPr id="10243" name="Rectangle 3"/>
          <p:cNvSpPr>
            <a:spLocks noGrp="1" noChangeArrowheads="1"/>
          </p:cNvSpPr>
          <p:nvPr>
            <p:ph type="body" idx="1"/>
          </p:nvPr>
        </p:nvSpPr>
        <p:spPr/>
        <p:txBody>
          <a:bodyPr/>
          <a:lstStyle/>
          <a:p>
            <a:pPr eaLnBrk="1" hangingPunct="1">
              <a:spcBef>
                <a:spcPct val="50000"/>
              </a:spcBef>
              <a:buFontTx/>
              <a:buNone/>
            </a:pPr>
            <a:r>
              <a:rPr lang="en-US" sz="1800" dirty="0" smtClean="0"/>
              <a:t>Interactions in nature are governed by four fundamental forces:</a:t>
            </a:r>
          </a:p>
          <a:p>
            <a:pPr eaLnBrk="1" hangingPunct="1">
              <a:spcBef>
                <a:spcPct val="50000"/>
              </a:spcBef>
            </a:pPr>
            <a:r>
              <a:rPr lang="en-US" sz="1800" dirty="0" smtClean="0"/>
              <a:t> Gravitational force</a:t>
            </a:r>
          </a:p>
          <a:p>
            <a:pPr eaLnBrk="1" hangingPunct="1">
              <a:spcBef>
                <a:spcPct val="50000"/>
              </a:spcBef>
            </a:pPr>
            <a:r>
              <a:rPr lang="en-US" sz="1800" dirty="0" smtClean="0"/>
              <a:t> Electromagnetic force</a:t>
            </a:r>
          </a:p>
          <a:p>
            <a:pPr eaLnBrk="1" hangingPunct="1">
              <a:spcBef>
                <a:spcPct val="50000"/>
              </a:spcBef>
            </a:pPr>
            <a:r>
              <a:rPr lang="en-US" sz="1800" dirty="0" smtClean="0"/>
              <a:t> Weak nuclear force</a:t>
            </a:r>
          </a:p>
          <a:p>
            <a:pPr eaLnBrk="1" hangingPunct="1">
              <a:spcBef>
                <a:spcPct val="50000"/>
              </a:spcBef>
            </a:pPr>
            <a:r>
              <a:rPr lang="en-US" sz="1800" dirty="0" smtClean="0"/>
              <a:t> Strong nuclear force</a:t>
            </a:r>
          </a:p>
          <a:p>
            <a:pPr eaLnBrk="1" hangingPunct="1">
              <a:spcBef>
                <a:spcPct val="50000"/>
              </a:spcBef>
              <a:buFontTx/>
              <a:buNone/>
            </a:pPr>
            <a:endParaRPr lang="en-US" sz="1800" dirty="0" smtClean="0"/>
          </a:p>
          <a:p>
            <a:pPr eaLnBrk="1" hangingPunct="1"/>
            <a:r>
              <a:rPr lang="en-US" sz="1800" dirty="0" smtClean="0"/>
              <a:t>Gravity dominates on largest scales: binds massive objects together, and mediates orbital motions</a:t>
            </a:r>
          </a:p>
          <a:p>
            <a:pPr eaLnBrk="1" hangingPunct="1"/>
            <a:endParaRPr lang="en-US" sz="1800" dirty="0" smtClean="0"/>
          </a:p>
          <a:p>
            <a:pPr eaLnBrk="1" hangingPunct="1"/>
            <a:r>
              <a:rPr lang="en-US" sz="1800" dirty="0" smtClean="0"/>
              <a:t>Electromagnetism dominates on atomic scale: binds electrons to protons, atoms to atoms</a:t>
            </a:r>
          </a:p>
          <a:p>
            <a:pPr eaLnBrk="1" hangingPunct="1"/>
            <a:endParaRPr lang="en-US" sz="1800" dirty="0" smtClean="0"/>
          </a:p>
          <a:p>
            <a:pPr eaLnBrk="1" hangingPunct="1"/>
            <a:r>
              <a:rPr lang="en-US" sz="1800" dirty="0" smtClean="0"/>
              <a:t>Strong and weak forces dominate on nuclear scales (~10</a:t>
            </a:r>
            <a:r>
              <a:rPr lang="en-US" sz="1800" baseline="30000" dirty="0" smtClean="0"/>
              <a:t>-15</a:t>
            </a:r>
            <a:r>
              <a:rPr lang="en-US" sz="1800" dirty="0" smtClean="0"/>
              <a:t> m): strong force binds protons to neutrons, important for fusion, weak force important for radioactive decay</a:t>
            </a:r>
          </a:p>
        </p:txBody>
      </p:sp>
      <p:sp>
        <p:nvSpPr>
          <p:cNvPr id="4" name="Slide Number Placeholder 3"/>
          <p:cNvSpPr>
            <a:spLocks noGrp="1"/>
          </p:cNvSpPr>
          <p:nvPr>
            <p:ph type="sldNum" sz="quarter" idx="12"/>
          </p:nvPr>
        </p:nvSpPr>
        <p:spPr/>
        <p:txBody>
          <a:bodyPr/>
          <a:lstStyle/>
          <a:p>
            <a:pPr>
              <a:defRPr/>
            </a:pPr>
            <a:fld id="{FEACC97F-570D-4B67-9C2A-959BD44CBDEF}"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808080"/>
      </a:dk1>
      <a:lt1>
        <a:srgbClr val="FFFFFF"/>
      </a:lt1>
      <a:dk2>
        <a:srgbClr val="004080"/>
      </a:dk2>
      <a:lt2>
        <a:srgbClr val="FFFF00"/>
      </a:lt2>
      <a:accent1>
        <a:srgbClr val="FFFFFF"/>
      </a:accent1>
      <a:accent2>
        <a:srgbClr val="3333CC"/>
      </a:accent2>
      <a:accent3>
        <a:srgbClr val="AAAFC0"/>
      </a:accent3>
      <a:accent4>
        <a:srgbClr val="DADADA"/>
      </a:accent4>
      <a:accent5>
        <a:srgbClr val="FFFFFF"/>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4080"/>
        </a:dk2>
        <a:lt2>
          <a:srgbClr val="FFFF00"/>
        </a:lt2>
        <a:accent1>
          <a:srgbClr val="FFFFFF"/>
        </a:accent1>
        <a:accent2>
          <a:srgbClr val="3333CC"/>
        </a:accent2>
        <a:accent3>
          <a:srgbClr val="AAAFC0"/>
        </a:accent3>
        <a:accent4>
          <a:srgbClr val="DADADA"/>
        </a:accent4>
        <a:accent5>
          <a:srgbClr val="FFFF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2004:Templates:Presentations:Designs:Bar Code</Template>
  <TotalTime>61789</TotalTime>
  <Words>1491</Words>
  <Application>Microsoft Office PowerPoint</Application>
  <PresentationFormat>On-screen Show (4:3)</PresentationFormat>
  <Paragraphs>287</Paragraphs>
  <Slides>33</Slides>
  <Notes>33</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The Sun  Chapter 16</vt:lpstr>
      <vt:lpstr>Basic data</vt:lpstr>
      <vt:lpstr>PowerPoint Presentation</vt:lpstr>
      <vt:lpstr>PowerPoint Presentation</vt:lpstr>
      <vt:lpstr>The Ideal Gas Law</vt:lpstr>
      <vt:lpstr>PowerPoint Presentation</vt:lpstr>
      <vt:lpstr>Reminder: elements and isotopes</vt:lpstr>
      <vt:lpstr>Antimatter, annihilation and neutrinos</vt:lpstr>
      <vt:lpstr>Fundamental forces of nature</vt:lpstr>
      <vt:lpstr>Hydrogen fusion</vt:lpstr>
      <vt:lpstr>The proton-proton chain - in pictures</vt:lpstr>
      <vt:lpstr>PowerPoint Presentation</vt:lpstr>
      <vt:lpstr>Proton-proton chain</vt:lpstr>
      <vt:lpstr>Energy Generation</vt:lpstr>
      <vt:lpstr>PowerPoint Presentation</vt:lpstr>
      <vt:lpstr>Models of the Sun's interior</vt:lpstr>
      <vt:lpstr>PowerPoint Presentation</vt:lpstr>
      <vt:lpstr>How does energy get to the surface?</vt:lpstr>
      <vt:lpstr>PowerPoint Presentation</vt:lpstr>
      <vt:lpstr>The Sun's atmosphere</vt:lpstr>
      <vt:lpstr>Solar photosphere as a function of depth</vt:lpstr>
      <vt:lpstr>Limb darkening</vt:lpstr>
      <vt:lpstr> </vt:lpstr>
      <vt:lpstr>Granulation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Sun</dc:title>
  <dc:subject/>
  <dc:creator>Pihlstrom</dc:creator>
  <cp:keywords/>
  <dc:description/>
  <cp:lastModifiedBy>Rich</cp:lastModifiedBy>
  <cp:revision>362</cp:revision>
  <cp:lastPrinted>2015-01-21T18:11:34Z</cp:lastPrinted>
  <dcterms:created xsi:type="dcterms:W3CDTF">2002-08-14T20:58:41Z</dcterms:created>
  <dcterms:modified xsi:type="dcterms:W3CDTF">2015-01-21T18:14:00Z</dcterms:modified>
  <cp:category/>
</cp:coreProperties>
</file>