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0" r:id="rId24"/>
    <p:sldId id="281" r:id="rId25"/>
    <p:sldId id="283" r:id="rId26"/>
    <p:sldId id="282" r:id="rId27"/>
  </p:sldIdLst>
  <p:sldSz cx="10080625" cy="7559675"/>
  <p:notesSz cx="7743825" cy="1002506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90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2738" y="1004888"/>
            <a:ext cx="4578350" cy="3433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2688" y="4772025"/>
            <a:ext cx="5383212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272784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5339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1004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8804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80064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7304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6433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1630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8883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2850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1278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2321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4513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7162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6523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5250" y="752475"/>
            <a:ext cx="5013325" cy="3759200"/>
          </a:xfrm>
          <a:noFill/>
          <a:ln/>
        </p:spPr>
      </p:sp>
      <p:sp>
        <p:nvSpPr>
          <p:cNvPr id="4915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44939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5250" y="752475"/>
            <a:ext cx="5013325" cy="3759200"/>
          </a:xfrm>
          <a:noFill/>
          <a:ln/>
        </p:spPr>
      </p:sp>
      <p:sp>
        <p:nvSpPr>
          <p:cNvPr id="5120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20700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5250" y="752475"/>
            <a:ext cx="5013325" cy="3759200"/>
          </a:xfrm>
          <a:noFill/>
          <a:ln/>
        </p:spPr>
      </p:sp>
      <p:sp>
        <p:nvSpPr>
          <p:cNvPr id="52227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94299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5250" y="752475"/>
            <a:ext cx="5013325" cy="3759200"/>
          </a:xfrm>
          <a:noFill/>
          <a:ln/>
        </p:spPr>
      </p:sp>
      <p:sp>
        <p:nvSpPr>
          <p:cNvPr id="5017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5997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305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7349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0000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6182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1202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4799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172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884DF-0C33-4770-8199-7C960CA82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0000"/>
            </a:gs>
            <a:gs pos="50000">
              <a:srgbClr val="000080"/>
            </a:gs>
            <a:gs pos="100000">
              <a:srgbClr val="800000"/>
            </a:gs>
          </a:gsLst>
          <a:lin ang="36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707312" y="7111999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AB8884DF-0C33-4770-8199-7C960CA82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  <a:ea typeface="Bitstream Vera Sans" charset="0"/>
          <a:cs typeface="Bitstream Vera Sans" charset="0"/>
        </a:defRPr>
      </a:lvl2pPr>
      <a:lvl3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  <a:ea typeface="Bitstream Vera Sans" charset="0"/>
          <a:cs typeface="Bitstream Vera Sans" charset="0"/>
        </a:defRPr>
      </a:lvl3pPr>
      <a:lvl4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  <a:ea typeface="Bitstream Vera Sans" charset="0"/>
          <a:cs typeface="Bitstream Vera Sans" charset="0"/>
        </a:defRPr>
      </a:lvl4pPr>
      <a:lvl5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  <a:ea typeface="Bitstream Vera Sans" charset="0"/>
          <a:cs typeface="Bitstream Vera Sans" charset="0"/>
        </a:defRPr>
      </a:lvl5pPr>
      <a:lvl6pPr marL="18970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Bitstream Vera Sans" charset="0"/>
          <a:cs typeface="Bitstream Vera Sans" charset="0"/>
        </a:defRPr>
      </a:lvl6pPr>
      <a:lvl7pPr marL="23542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Bitstream Vera Sans" charset="0"/>
          <a:cs typeface="Bitstream Vera Sans" charset="0"/>
        </a:defRPr>
      </a:lvl7pPr>
      <a:lvl8pPr marL="28114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Bitstream Vera Sans" charset="0"/>
          <a:cs typeface="Bitstream Vera Sans" charset="0"/>
        </a:defRPr>
      </a:lvl8pPr>
      <a:lvl9pPr marL="32686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Bitstream Vera Sans" charset="0"/>
          <a:cs typeface="Bitstream Vera Sans" charset="0"/>
        </a:defRPr>
      </a:lvl9pPr>
    </p:titleStyle>
    <p:bodyStyle>
      <a:lvl1pPr marL="431800" indent="-32385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54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72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90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62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34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306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78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12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Rich\My%20Documents\ppt\a101\hstanim.mpeg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c/NewtonsTelescopeReplica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"/>
          <p:cNvSpPr txBox="1">
            <a:spLocks noChangeArrowheads="1"/>
          </p:cNvSpPr>
          <p:nvPr/>
        </p:nvSpPr>
        <p:spPr bwMode="auto">
          <a:xfrm>
            <a:off x="1758950" y="503238"/>
            <a:ext cx="6403975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3200">
                <a:solidFill>
                  <a:srgbClr val="FFFF00"/>
                </a:solidFill>
              </a:rPr>
              <a:t>Telescopes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6913" y="2408238"/>
            <a:ext cx="52022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5" descr="vlt-all4scopes"/>
          <p:cNvPicPr>
            <a:picLocks noChangeAspect="1" noChangeArrowheads="1"/>
          </p:cNvPicPr>
          <p:nvPr/>
        </p:nvPicPr>
        <p:blipFill>
          <a:blip r:embed="rId4" cstate="print"/>
          <a:srcRect b="9593"/>
          <a:stretch>
            <a:fillRect/>
          </a:stretch>
        </p:blipFill>
        <p:spPr bwMode="auto">
          <a:xfrm>
            <a:off x="163513" y="2408238"/>
            <a:ext cx="4267200" cy="367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884DF-0C33-4770-8199-7C960CA8278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047750" y="1011238"/>
            <a:ext cx="37338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200">
                <a:solidFill>
                  <a:srgbClr val="FFFFFF"/>
                </a:solidFill>
              </a:rPr>
              <a:t>Image of Andromeda galaxy with optical telescope.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5621338" y="1017588"/>
            <a:ext cx="4016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200">
                <a:solidFill>
                  <a:srgbClr val="FFFFFF"/>
                </a:solidFill>
              </a:rPr>
              <a:t>Image with telescope of twice the diameter, same exposure time.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1808163"/>
            <a:ext cx="967105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392112" y="2179639"/>
            <a:ext cx="5471441" cy="4975430"/>
            <a:chOff x="392112" y="2179639"/>
            <a:chExt cx="5471441" cy="4975430"/>
          </a:xfrm>
        </p:grpSpPr>
        <p:pic>
          <p:nvPicPr>
            <p:cNvPr id="6" name="Picture 5" descr="m31deep"/>
            <p:cNvPicPr>
              <a:picLocks noChangeAspect="1" noChangeArrowheads="1"/>
            </p:cNvPicPr>
            <p:nvPr/>
          </p:nvPicPr>
          <p:blipFill>
            <a:blip r:embed="rId4" cstate="print"/>
            <a:srcRect l="10480" t="1500" r="1965" b="25000"/>
            <a:stretch>
              <a:fillRect/>
            </a:stretch>
          </p:blipFill>
          <p:spPr bwMode="auto">
            <a:xfrm rot="5400000">
              <a:off x="640118" y="1931633"/>
              <a:ext cx="4975430" cy="5471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5" cstate="print">
              <a:lum bright="37000"/>
            </a:blip>
            <a:srcRect l="52200" t="18000" r="2700" b="28800"/>
            <a:stretch>
              <a:fillRect/>
            </a:stretch>
          </p:blipFill>
          <p:spPr bwMode="auto">
            <a:xfrm>
              <a:off x="2754312" y="4313237"/>
              <a:ext cx="1010648" cy="838200"/>
            </a:xfrm>
            <a:prstGeom prst="rect">
              <a:avLst/>
            </a:prstGeom>
            <a:noFill/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884DF-0C33-4770-8199-7C960CA8278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416050" y="288925"/>
            <a:ext cx="7489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Resolving Power of a Mirror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146300" y="855663"/>
            <a:ext cx="60166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FF"/>
                </a:solidFill>
              </a:rPr>
              <a:t>(how much detail can you see?)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8" y="1320800"/>
            <a:ext cx="8128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8482013" y="2108200"/>
            <a:ext cx="1211262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2000">
                <a:solidFill>
                  <a:srgbClr val="FFFFFF"/>
                </a:solidFill>
              </a:rPr>
              <a:t>fuzziness you would see with your eye.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8367713" y="4870450"/>
            <a:ext cx="1211262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2000" dirty="0">
                <a:solidFill>
                  <a:srgbClr val="FFFFFF"/>
                </a:solidFill>
              </a:rPr>
              <a:t>detail you can see with a </a:t>
            </a:r>
            <a:r>
              <a:rPr lang="en-GB" sz="2000" dirty="0" smtClean="0">
                <a:solidFill>
                  <a:srgbClr val="FFFFFF"/>
                </a:solidFill>
              </a:rPr>
              <a:t>telescope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2000" dirty="0" smtClean="0">
                <a:solidFill>
                  <a:srgbClr val="FFFFFF"/>
                </a:solidFill>
              </a:rPr>
              <a:t>on ground.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 flipH="1">
            <a:off x="7224713" y="2717800"/>
            <a:ext cx="1133475" cy="1588"/>
          </a:xfrm>
          <a:prstGeom prst="line">
            <a:avLst/>
          </a:prstGeom>
          <a:noFill/>
          <a:ln w="1836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 flipH="1">
            <a:off x="7165975" y="5484813"/>
            <a:ext cx="1133475" cy="1587"/>
          </a:xfrm>
          <a:prstGeom prst="line">
            <a:avLst/>
          </a:prstGeom>
          <a:noFill/>
          <a:ln w="1836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884DF-0C33-4770-8199-7C960CA8278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33388" y="1209675"/>
            <a:ext cx="816292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"Angular </a:t>
            </a:r>
            <a:r>
              <a:rPr lang="en-GB" dirty="0" smtClean="0">
                <a:solidFill>
                  <a:srgbClr val="FFFFFF"/>
                </a:solidFill>
              </a:rPr>
              <a:t>resolution“:  smallest </a:t>
            </a:r>
            <a:r>
              <a:rPr lang="en-GB" dirty="0">
                <a:solidFill>
                  <a:srgbClr val="FFFFFF"/>
                </a:solidFill>
              </a:rPr>
              <a:t>angle by which two objects can be separated and still be distinguished.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 For the eye, this is 1' (1/60</a:t>
            </a:r>
            <a:r>
              <a:rPr lang="en-GB" baseline="33000" dirty="0">
                <a:solidFill>
                  <a:srgbClr val="FFFFFF"/>
                </a:solidFill>
              </a:rPr>
              <a:t>th</a:t>
            </a:r>
            <a:r>
              <a:rPr lang="en-GB" dirty="0">
                <a:solidFill>
                  <a:srgbClr val="FFFFFF"/>
                </a:solidFill>
              </a:rPr>
              <a:t> of a degree).   Or 100 km at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distance of the Moon.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770063" y="3681413"/>
            <a:ext cx="2636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>
                <a:solidFill>
                  <a:srgbClr val="00FFFF"/>
                </a:solidFill>
              </a:rPr>
              <a:t>angular resolution  </a:t>
            </a:r>
            <a:r>
              <a:rPr lang="en-GB">
                <a:solidFill>
                  <a:srgbClr val="00FFFF"/>
                </a:solidFill>
                <a:latin typeface="Symbol" pitchFamily="18" charset="2"/>
              </a:rPr>
              <a:t>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738688" y="3509963"/>
            <a:ext cx="31051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00FFFF"/>
                </a:solidFill>
              </a:rPr>
              <a:t>   wavelength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00FFFF"/>
                </a:solidFill>
              </a:rPr>
              <a:t>mirror diameter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4748213" y="3884613"/>
            <a:ext cx="1906587" cy="1587"/>
          </a:xfrm>
          <a:prstGeom prst="line">
            <a:avLst/>
          </a:prstGeom>
          <a:noFill/>
          <a:ln w="1836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90537" y="4791075"/>
            <a:ext cx="94265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For a 2.5-m telescope observing light at 5000 </a:t>
            </a:r>
            <a:r>
              <a:rPr lang="en-GB" dirty="0" smtClean="0">
                <a:solidFill>
                  <a:srgbClr val="FFFFFF"/>
                </a:solidFill>
              </a:rPr>
              <a:t>Angstroms, </a:t>
            </a:r>
            <a:r>
              <a:rPr lang="en-GB" dirty="0">
                <a:solidFill>
                  <a:srgbClr val="FFFFFF"/>
                </a:solidFill>
              </a:rPr>
              <a:t>resolution = 0.05".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34988" y="5945188"/>
            <a:ext cx="83915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u="sng">
                <a:solidFill>
                  <a:srgbClr val="FFFFFF"/>
                </a:solidFill>
              </a:rPr>
              <a:t>But</a:t>
            </a:r>
            <a:r>
              <a:rPr lang="en-GB">
                <a:solidFill>
                  <a:srgbClr val="FFFFFF"/>
                </a:solidFill>
              </a:rPr>
              <a:t>, blurring by atmosphere limits resolution of optical telescopes to about 1".  This is called </a:t>
            </a:r>
            <a:r>
              <a:rPr lang="en-GB" u="sng">
                <a:solidFill>
                  <a:srgbClr val="FFFFFF"/>
                </a:solidFill>
              </a:rPr>
              <a:t>seeing</a:t>
            </a:r>
            <a:r>
              <a:rPr lang="en-GB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884DF-0C33-4770-8199-7C960CA8278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14340" grpId="0" animBg="1"/>
      <p:bldP spid="14341" grpId="0"/>
      <p:bldP spid="143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2478088" y="374650"/>
            <a:ext cx="480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Seeing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79425" y="1166813"/>
            <a:ext cx="2746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316" name="Line 3"/>
          <p:cNvSpPr>
            <a:spLocks noChangeShapeType="1"/>
          </p:cNvSpPr>
          <p:nvPr/>
        </p:nvSpPr>
        <p:spPr bwMode="auto">
          <a:xfrm>
            <a:off x="1108075" y="1306513"/>
            <a:ext cx="1871663" cy="6746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>
            <a:off x="1027113" y="1514475"/>
            <a:ext cx="1871662" cy="6746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>
            <a:off x="901700" y="1708150"/>
            <a:ext cx="1871663" cy="6746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Freeform 6"/>
          <p:cNvSpPr>
            <a:spLocks noChangeArrowheads="1"/>
          </p:cNvSpPr>
          <p:nvPr/>
        </p:nvSpPr>
        <p:spPr bwMode="auto">
          <a:xfrm>
            <a:off x="3395663" y="1763713"/>
            <a:ext cx="274637" cy="263525"/>
          </a:xfrm>
          <a:custGeom>
            <a:avLst/>
            <a:gdLst>
              <a:gd name="T0" fmla="*/ 167 w 763"/>
              <a:gd name="T1" fmla="*/ 220 h 733"/>
              <a:gd name="T2" fmla="*/ 52 w 763"/>
              <a:gd name="T3" fmla="*/ 264 h 733"/>
              <a:gd name="T4" fmla="*/ 10 w 763"/>
              <a:gd name="T5" fmla="*/ 412 h 733"/>
              <a:gd name="T6" fmla="*/ 25 w 763"/>
              <a:gd name="T7" fmla="*/ 569 h 733"/>
              <a:gd name="T8" fmla="*/ 183 w 763"/>
              <a:gd name="T9" fmla="*/ 691 h 733"/>
              <a:gd name="T10" fmla="*/ 340 w 763"/>
              <a:gd name="T11" fmla="*/ 726 h 733"/>
              <a:gd name="T12" fmla="*/ 463 w 763"/>
              <a:gd name="T13" fmla="*/ 613 h 733"/>
              <a:gd name="T14" fmla="*/ 588 w 763"/>
              <a:gd name="T15" fmla="*/ 551 h 733"/>
              <a:gd name="T16" fmla="*/ 716 w 763"/>
              <a:gd name="T17" fmla="*/ 473 h 733"/>
              <a:gd name="T18" fmla="*/ 745 w 763"/>
              <a:gd name="T19" fmla="*/ 303 h 733"/>
              <a:gd name="T20" fmla="*/ 670 w 763"/>
              <a:gd name="T21" fmla="*/ 133 h 733"/>
              <a:gd name="T22" fmla="*/ 522 w 763"/>
              <a:gd name="T23" fmla="*/ 24 h 733"/>
              <a:gd name="T24" fmla="*/ 397 w 763"/>
              <a:gd name="T25" fmla="*/ 28 h 733"/>
              <a:gd name="T26" fmla="*/ 277 w 763"/>
              <a:gd name="T27" fmla="*/ 141 h 733"/>
              <a:gd name="T28" fmla="*/ 174 w 763"/>
              <a:gd name="T29" fmla="*/ 220 h 733"/>
              <a:gd name="T30" fmla="*/ 172 w 763"/>
              <a:gd name="T31" fmla="*/ 225 h 733"/>
              <a:gd name="T32" fmla="*/ 167 w 763"/>
              <a:gd name="T33" fmla="*/ 220 h 7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3"/>
              <a:gd name="T52" fmla="*/ 0 h 733"/>
              <a:gd name="T53" fmla="*/ 763 w 763"/>
              <a:gd name="T54" fmla="*/ 733 h 73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3" h="733">
                <a:moveTo>
                  <a:pt x="167" y="220"/>
                </a:moveTo>
                <a:cubicBezTo>
                  <a:pt x="127" y="219"/>
                  <a:pt x="82" y="221"/>
                  <a:pt x="52" y="264"/>
                </a:cubicBezTo>
                <a:cubicBezTo>
                  <a:pt x="20" y="308"/>
                  <a:pt x="20" y="361"/>
                  <a:pt x="10" y="412"/>
                </a:cubicBezTo>
                <a:cubicBezTo>
                  <a:pt x="0" y="465"/>
                  <a:pt x="6" y="522"/>
                  <a:pt x="25" y="569"/>
                </a:cubicBezTo>
                <a:cubicBezTo>
                  <a:pt x="55" y="638"/>
                  <a:pt x="123" y="668"/>
                  <a:pt x="183" y="691"/>
                </a:cubicBezTo>
                <a:cubicBezTo>
                  <a:pt x="233" y="711"/>
                  <a:pt x="285" y="732"/>
                  <a:pt x="340" y="726"/>
                </a:cubicBezTo>
                <a:cubicBezTo>
                  <a:pt x="391" y="719"/>
                  <a:pt x="413" y="641"/>
                  <a:pt x="463" y="613"/>
                </a:cubicBezTo>
                <a:cubicBezTo>
                  <a:pt x="504" y="588"/>
                  <a:pt x="546" y="571"/>
                  <a:pt x="588" y="551"/>
                </a:cubicBezTo>
                <a:cubicBezTo>
                  <a:pt x="633" y="531"/>
                  <a:pt x="677" y="506"/>
                  <a:pt x="716" y="473"/>
                </a:cubicBezTo>
                <a:cubicBezTo>
                  <a:pt x="762" y="435"/>
                  <a:pt x="740" y="360"/>
                  <a:pt x="745" y="303"/>
                </a:cubicBezTo>
                <a:cubicBezTo>
                  <a:pt x="751" y="232"/>
                  <a:pt x="706" y="178"/>
                  <a:pt x="670" y="133"/>
                </a:cubicBezTo>
                <a:cubicBezTo>
                  <a:pt x="629" y="80"/>
                  <a:pt x="574" y="56"/>
                  <a:pt x="522" y="24"/>
                </a:cubicBezTo>
                <a:cubicBezTo>
                  <a:pt x="483" y="1"/>
                  <a:pt x="434" y="0"/>
                  <a:pt x="397" y="28"/>
                </a:cubicBezTo>
                <a:cubicBezTo>
                  <a:pt x="355" y="63"/>
                  <a:pt x="292" y="74"/>
                  <a:pt x="277" y="141"/>
                </a:cubicBezTo>
                <a:cubicBezTo>
                  <a:pt x="261" y="197"/>
                  <a:pt x="214" y="215"/>
                  <a:pt x="174" y="220"/>
                </a:cubicBezTo>
                <a:lnTo>
                  <a:pt x="172" y="225"/>
                </a:lnTo>
                <a:lnTo>
                  <a:pt x="167" y="220"/>
                </a:lnTo>
              </a:path>
            </a:pathLst>
          </a:cu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Freeform 7"/>
          <p:cNvSpPr>
            <a:spLocks noChangeArrowheads="1"/>
          </p:cNvSpPr>
          <p:nvPr/>
        </p:nvSpPr>
        <p:spPr bwMode="auto">
          <a:xfrm>
            <a:off x="3240088" y="2462213"/>
            <a:ext cx="276225" cy="220662"/>
          </a:xfrm>
          <a:custGeom>
            <a:avLst/>
            <a:gdLst>
              <a:gd name="T0" fmla="*/ 385 w 766"/>
              <a:gd name="T1" fmla="*/ 58 h 613"/>
              <a:gd name="T2" fmla="*/ 284 w 766"/>
              <a:gd name="T3" fmla="*/ 7 h 613"/>
              <a:gd name="T4" fmla="*/ 146 w 766"/>
              <a:gd name="T5" fmla="*/ 74 h 613"/>
              <a:gd name="T6" fmla="*/ 35 w 766"/>
              <a:gd name="T7" fmla="*/ 185 h 613"/>
              <a:gd name="T8" fmla="*/ 35 w 766"/>
              <a:gd name="T9" fmla="*/ 374 h 613"/>
              <a:gd name="T10" fmla="*/ 101 w 766"/>
              <a:gd name="T11" fmla="*/ 505 h 613"/>
              <a:gd name="T12" fmla="*/ 260 w 766"/>
              <a:gd name="T13" fmla="*/ 519 h 613"/>
              <a:gd name="T14" fmla="*/ 382 w 766"/>
              <a:gd name="T15" fmla="*/ 566 h 613"/>
              <a:gd name="T16" fmla="*/ 516 w 766"/>
              <a:gd name="T17" fmla="*/ 604 h 613"/>
              <a:gd name="T18" fmla="*/ 663 w 766"/>
              <a:gd name="T19" fmla="*/ 515 h 613"/>
              <a:gd name="T20" fmla="*/ 749 w 766"/>
              <a:gd name="T21" fmla="*/ 353 h 613"/>
              <a:gd name="T22" fmla="*/ 744 w 766"/>
              <a:gd name="T23" fmla="*/ 179 h 613"/>
              <a:gd name="T24" fmla="*/ 668 w 766"/>
              <a:gd name="T25" fmla="*/ 95 h 613"/>
              <a:gd name="T26" fmla="*/ 510 w 766"/>
              <a:gd name="T27" fmla="*/ 84 h 613"/>
              <a:gd name="T28" fmla="*/ 390 w 766"/>
              <a:gd name="T29" fmla="*/ 64 h 613"/>
              <a:gd name="T30" fmla="*/ 384 w 766"/>
              <a:gd name="T31" fmla="*/ 65 h 613"/>
              <a:gd name="T32" fmla="*/ 385 w 766"/>
              <a:gd name="T33" fmla="*/ 58 h 6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6"/>
              <a:gd name="T52" fmla="*/ 0 h 613"/>
              <a:gd name="T53" fmla="*/ 766 w 766"/>
              <a:gd name="T54" fmla="*/ 613 h 6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6" h="613">
                <a:moveTo>
                  <a:pt x="385" y="58"/>
                </a:moveTo>
                <a:cubicBezTo>
                  <a:pt x="362" y="30"/>
                  <a:pt x="335" y="0"/>
                  <a:pt x="284" y="7"/>
                </a:cubicBezTo>
                <a:cubicBezTo>
                  <a:pt x="231" y="12"/>
                  <a:pt x="190" y="47"/>
                  <a:pt x="146" y="74"/>
                </a:cubicBezTo>
                <a:cubicBezTo>
                  <a:pt x="100" y="101"/>
                  <a:pt x="60" y="142"/>
                  <a:pt x="35" y="185"/>
                </a:cubicBezTo>
                <a:cubicBezTo>
                  <a:pt x="0" y="250"/>
                  <a:pt x="18" y="318"/>
                  <a:pt x="35" y="374"/>
                </a:cubicBezTo>
                <a:cubicBezTo>
                  <a:pt x="50" y="422"/>
                  <a:pt x="64" y="472"/>
                  <a:pt x="101" y="505"/>
                </a:cubicBezTo>
                <a:cubicBezTo>
                  <a:pt x="137" y="537"/>
                  <a:pt x="210" y="502"/>
                  <a:pt x="260" y="519"/>
                </a:cubicBezTo>
                <a:cubicBezTo>
                  <a:pt x="304" y="531"/>
                  <a:pt x="341" y="549"/>
                  <a:pt x="382" y="566"/>
                </a:cubicBezTo>
                <a:cubicBezTo>
                  <a:pt x="423" y="584"/>
                  <a:pt x="468" y="599"/>
                  <a:pt x="516" y="604"/>
                </a:cubicBezTo>
                <a:cubicBezTo>
                  <a:pt x="572" y="612"/>
                  <a:pt x="617" y="549"/>
                  <a:pt x="663" y="515"/>
                </a:cubicBezTo>
                <a:cubicBezTo>
                  <a:pt x="721" y="474"/>
                  <a:pt x="736" y="407"/>
                  <a:pt x="749" y="353"/>
                </a:cubicBezTo>
                <a:cubicBezTo>
                  <a:pt x="765" y="290"/>
                  <a:pt x="750" y="235"/>
                  <a:pt x="744" y="179"/>
                </a:cubicBezTo>
                <a:cubicBezTo>
                  <a:pt x="739" y="137"/>
                  <a:pt x="711" y="102"/>
                  <a:pt x="668" y="95"/>
                </a:cubicBezTo>
                <a:cubicBezTo>
                  <a:pt x="616" y="88"/>
                  <a:pt x="571" y="52"/>
                  <a:pt x="510" y="84"/>
                </a:cubicBezTo>
                <a:cubicBezTo>
                  <a:pt x="458" y="109"/>
                  <a:pt x="417" y="88"/>
                  <a:pt x="390" y="64"/>
                </a:cubicBezTo>
                <a:lnTo>
                  <a:pt x="384" y="65"/>
                </a:lnTo>
                <a:lnTo>
                  <a:pt x="385" y="58"/>
                </a:lnTo>
              </a:path>
            </a:pathLst>
          </a:cu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Freeform 8"/>
          <p:cNvSpPr>
            <a:spLocks noChangeArrowheads="1"/>
          </p:cNvSpPr>
          <p:nvPr/>
        </p:nvSpPr>
        <p:spPr bwMode="auto">
          <a:xfrm>
            <a:off x="3602038" y="2170113"/>
            <a:ext cx="250825" cy="228600"/>
          </a:xfrm>
          <a:custGeom>
            <a:avLst/>
            <a:gdLst>
              <a:gd name="T0" fmla="*/ 153 w 698"/>
              <a:gd name="T1" fmla="*/ 191 h 635"/>
              <a:gd name="T2" fmla="*/ 48 w 698"/>
              <a:gd name="T3" fmla="*/ 228 h 635"/>
              <a:gd name="T4" fmla="*/ 10 w 698"/>
              <a:gd name="T5" fmla="*/ 357 h 635"/>
              <a:gd name="T6" fmla="*/ 23 w 698"/>
              <a:gd name="T7" fmla="*/ 493 h 635"/>
              <a:gd name="T8" fmla="*/ 168 w 698"/>
              <a:gd name="T9" fmla="*/ 599 h 635"/>
              <a:gd name="T10" fmla="*/ 311 w 698"/>
              <a:gd name="T11" fmla="*/ 629 h 635"/>
              <a:gd name="T12" fmla="*/ 424 w 698"/>
              <a:gd name="T13" fmla="*/ 531 h 635"/>
              <a:gd name="T14" fmla="*/ 538 w 698"/>
              <a:gd name="T15" fmla="*/ 477 h 635"/>
              <a:gd name="T16" fmla="*/ 655 w 698"/>
              <a:gd name="T17" fmla="*/ 410 h 635"/>
              <a:gd name="T18" fmla="*/ 682 w 698"/>
              <a:gd name="T19" fmla="*/ 262 h 635"/>
              <a:gd name="T20" fmla="*/ 613 w 698"/>
              <a:gd name="T21" fmla="*/ 115 h 635"/>
              <a:gd name="T22" fmla="*/ 478 w 698"/>
              <a:gd name="T23" fmla="*/ 21 h 635"/>
              <a:gd name="T24" fmla="*/ 363 w 698"/>
              <a:gd name="T25" fmla="*/ 24 h 635"/>
              <a:gd name="T26" fmla="*/ 254 w 698"/>
              <a:gd name="T27" fmla="*/ 122 h 635"/>
              <a:gd name="T28" fmla="*/ 160 w 698"/>
              <a:gd name="T29" fmla="*/ 191 h 635"/>
              <a:gd name="T30" fmla="*/ 158 w 698"/>
              <a:gd name="T31" fmla="*/ 195 h 635"/>
              <a:gd name="T32" fmla="*/ 153 w 698"/>
              <a:gd name="T33" fmla="*/ 191 h 6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8"/>
              <a:gd name="T52" fmla="*/ 0 h 635"/>
              <a:gd name="T53" fmla="*/ 698 w 698"/>
              <a:gd name="T54" fmla="*/ 635 h 63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8" h="635">
                <a:moveTo>
                  <a:pt x="153" y="191"/>
                </a:moveTo>
                <a:cubicBezTo>
                  <a:pt x="117" y="190"/>
                  <a:pt x="75" y="191"/>
                  <a:pt x="48" y="228"/>
                </a:cubicBezTo>
                <a:cubicBezTo>
                  <a:pt x="19" y="267"/>
                  <a:pt x="19" y="312"/>
                  <a:pt x="10" y="357"/>
                </a:cubicBezTo>
                <a:cubicBezTo>
                  <a:pt x="0" y="403"/>
                  <a:pt x="6" y="452"/>
                  <a:pt x="23" y="493"/>
                </a:cubicBezTo>
                <a:cubicBezTo>
                  <a:pt x="51" y="553"/>
                  <a:pt x="113" y="579"/>
                  <a:pt x="168" y="599"/>
                </a:cubicBezTo>
                <a:cubicBezTo>
                  <a:pt x="213" y="616"/>
                  <a:pt x="261" y="634"/>
                  <a:pt x="311" y="629"/>
                </a:cubicBezTo>
                <a:cubicBezTo>
                  <a:pt x="358" y="623"/>
                  <a:pt x="378" y="555"/>
                  <a:pt x="424" y="531"/>
                </a:cubicBezTo>
                <a:cubicBezTo>
                  <a:pt x="461" y="510"/>
                  <a:pt x="500" y="495"/>
                  <a:pt x="538" y="477"/>
                </a:cubicBezTo>
                <a:cubicBezTo>
                  <a:pt x="580" y="460"/>
                  <a:pt x="620" y="438"/>
                  <a:pt x="655" y="410"/>
                </a:cubicBezTo>
                <a:cubicBezTo>
                  <a:pt x="697" y="377"/>
                  <a:pt x="677" y="312"/>
                  <a:pt x="682" y="262"/>
                </a:cubicBezTo>
                <a:cubicBezTo>
                  <a:pt x="688" y="201"/>
                  <a:pt x="646" y="154"/>
                  <a:pt x="613" y="115"/>
                </a:cubicBezTo>
                <a:cubicBezTo>
                  <a:pt x="576" y="69"/>
                  <a:pt x="525" y="49"/>
                  <a:pt x="478" y="21"/>
                </a:cubicBezTo>
                <a:cubicBezTo>
                  <a:pt x="442" y="1"/>
                  <a:pt x="397" y="0"/>
                  <a:pt x="363" y="24"/>
                </a:cubicBezTo>
                <a:cubicBezTo>
                  <a:pt x="325" y="55"/>
                  <a:pt x="268" y="64"/>
                  <a:pt x="254" y="122"/>
                </a:cubicBezTo>
                <a:cubicBezTo>
                  <a:pt x="239" y="170"/>
                  <a:pt x="196" y="186"/>
                  <a:pt x="160" y="191"/>
                </a:cubicBezTo>
                <a:lnTo>
                  <a:pt x="158" y="195"/>
                </a:lnTo>
                <a:lnTo>
                  <a:pt x="153" y="191"/>
                </a:lnTo>
              </a:path>
            </a:pathLst>
          </a:cu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Freeform 9"/>
          <p:cNvSpPr>
            <a:spLocks noChangeArrowheads="1"/>
          </p:cNvSpPr>
          <p:nvPr/>
        </p:nvSpPr>
        <p:spPr bwMode="auto">
          <a:xfrm>
            <a:off x="3762375" y="2635250"/>
            <a:ext cx="271463" cy="249238"/>
          </a:xfrm>
          <a:custGeom>
            <a:avLst/>
            <a:gdLst>
              <a:gd name="T0" fmla="*/ 475 w 754"/>
              <a:gd name="T1" fmla="*/ 112 h 691"/>
              <a:gd name="T2" fmla="*/ 408 w 754"/>
              <a:gd name="T3" fmla="*/ 20 h 691"/>
              <a:gd name="T4" fmla="*/ 255 w 754"/>
              <a:gd name="T5" fmla="*/ 16 h 691"/>
              <a:gd name="T6" fmla="*/ 105 w 754"/>
              <a:gd name="T7" fmla="*/ 64 h 691"/>
              <a:gd name="T8" fmla="*/ 19 w 754"/>
              <a:gd name="T9" fmla="*/ 232 h 691"/>
              <a:gd name="T10" fmla="*/ 17 w 754"/>
              <a:gd name="T11" fmla="*/ 379 h 691"/>
              <a:gd name="T12" fmla="*/ 152 w 754"/>
              <a:gd name="T13" fmla="*/ 464 h 691"/>
              <a:gd name="T14" fmla="*/ 239 w 754"/>
              <a:gd name="T15" fmla="*/ 562 h 691"/>
              <a:gd name="T16" fmla="*/ 341 w 754"/>
              <a:gd name="T17" fmla="*/ 657 h 691"/>
              <a:gd name="T18" fmla="*/ 512 w 754"/>
              <a:gd name="T19" fmla="*/ 645 h 691"/>
              <a:gd name="T20" fmla="*/ 663 w 754"/>
              <a:gd name="T21" fmla="*/ 541 h 691"/>
              <a:gd name="T22" fmla="*/ 738 w 754"/>
              <a:gd name="T23" fmla="*/ 384 h 691"/>
              <a:gd name="T24" fmla="*/ 709 w 754"/>
              <a:gd name="T25" fmla="*/ 274 h 691"/>
              <a:gd name="T26" fmla="*/ 574 w 754"/>
              <a:gd name="T27" fmla="*/ 192 h 691"/>
              <a:gd name="T28" fmla="*/ 476 w 754"/>
              <a:gd name="T29" fmla="*/ 119 h 691"/>
              <a:gd name="T30" fmla="*/ 471 w 754"/>
              <a:gd name="T31" fmla="*/ 118 h 691"/>
              <a:gd name="T32" fmla="*/ 475 w 754"/>
              <a:gd name="T33" fmla="*/ 112 h 69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4"/>
              <a:gd name="T52" fmla="*/ 0 h 691"/>
              <a:gd name="T53" fmla="*/ 754 w 754"/>
              <a:gd name="T54" fmla="*/ 691 h 69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4" h="691">
                <a:moveTo>
                  <a:pt x="475" y="112"/>
                </a:moveTo>
                <a:cubicBezTo>
                  <a:pt x="467" y="76"/>
                  <a:pt x="457" y="37"/>
                  <a:pt x="408" y="20"/>
                </a:cubicBezTo>
                <a:cubicBezTo>
                  <a:pt x="359" y="0"/>
                  <a:pt x="306" y="13"/>
                  <a:pt x="255" y="16"/>
                </a:cubicBezTo>
                <a:cubicBezTo>
                  <a:pt x="202" y="19"/>
                  <a:pt x="147" y="37"/>
                  <a:pt x="105" y="64"/>
                </a:cubicBezTo>
                <a:cubicBezTo>
                  <a:pt x="44" y="106"/>
                  <a:pt x="29" y="175"/>
                  <a:pt x="19" y="232"/>
                </a:cubicBezTo>
                <a:cubicBezTo>
                  <a:pt x="10" y="282"/>
                  <a:pt x="0" y="333"/>
                  <a:pt x="17" y="379"/>
                </a:cubicBezTo>
                <a:cubicBezTo>
                  <a:pt x="35" y="424"/>
                  <a:pt x="116" y="426"/>
                  <a:pt x="152" y="464"/>
                </a:cubicBezTo>
                <a:cubicBezTo>
                  <a:pt x="186" y="495"/>
                  <a:pt x="210" y="528"/>
                  <a:pt x="239" y="562"/>
                </a:cubicBezTo>
                <a:cubicBezTo>
                  <a:pt x="267" y="597"/>
                  <a:pt x="300" y="631"/>
                  <a:pt x="341" y="657"/>
                </a:cubicBezTo>
                <a:cubicBezTo>
                  <a:pt x="387" y="690"/>
                  <a:pt x="456" y="655"/>
                  <a:pt x="512" y="645"/>
                </a:cubicBezTo>
                <a:cubicBezTo>
                  <a:pt x="583" y="636"/>
                  <a:pt x="627" y="583"/>
                  <a:pt x="663" y="541"/>
                </a:cubicBezTo>
                <a:cubicBezTo>
                  <a:pt x="706" y="492"/>
                  <a:pt x="718" y="436"/>
                  <a:pt x="738" y="384"/>
                </a:cubicBezTo>
                <a:cubicBezTo>
                  <a:pt x="753" y="344"/>
                  <a:pt x="744" y="300"/>
                  <a:pt x="709" y="274"/>
                </a:cubicBezTo>
                <a:cubicBezTo>
                  <a:pt x="666" y="244"/>
                  <a:pt x="643" y="192"/>
                  <a:pt x="574" y="192"/>
                </a:cubicBezTo>
                <a:cubicBezTo>
                  <a:pt x="516" y="191"/>
                  <a:pt x="489" y="153"/>
                  <a:pt x="476" y="119"/>
                </a:cubicBezTo>
                <a:lnTo>
                  <a:pt x="471" y="118"/>
                </a:lnTo>
                <a:lnTo>
                  <a:pt x="475" y="112"/>
                </a:lnTo>
              </a:path>
            </a:pathLst>
          </a:cu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Freeform 10"/>
          <p:cNvSpPr>
            <a:spLocks noChangeArrowheads="1"/>
          </p:cNvSpPr>
          <p:nvPr/>
        </p:nvSpPr>
        <p:spPr bwMode="auto">
          <a:xfrm>
            <a:off x="4013200" y="2090738"/>
            <a:ext cx="179388" cy="261937"/>
          </a:xfrm>
          <a:custGeom>
            <a:avLst/>
            <a:gdLst>
              <a:gd name="T0" fmla="*/ 377 w 498"/>
              <a:gd name="T1" fmla="*/ 202 h 726"/>
              <a:gd name="T2" fmla="*/ 360 w 498"/>
              <a:gd name="T3" fmla="*/ 91 h 726"/>
              <a:gd name="T4" fmla="*/ 261 w 498"/>
              <a:gd name="T5" fmla="*/ 25 h 726"/>
              <a:gd name="T6" fmla="*/ 150 w 498"/>
              <a:gd name="T7" fmla="*/ 8 h 726"/>
              <a:gd name="T8" fmla="*/ 45 w 498"/>
              <a:gd name="T9" fmla="*/ 127 h 726"/>
              <a:gd name="T10" fmla="*/ 2 w 498"/>
              <a:gd name="T11" fmla="*/ 260 h 726"/>
              <a:gd name="T12" fmla="*/ 64 w 498"/>
              <a:gd name="T13" fmla="*/ 393 h 726"/>
              <a:gd name="T14" fmla="*/ 93 w 498"/>
              <a:gd name="T15" fmla="*/ 518 h 726"/>
              <a:gd name="T16" fmla="*/ 132 w 498"/>
              <a:gd name="T17" fmla="*/ 646 h 726"/>
              <a:gd name="T18" fmla="*/ 246 w 498"/>
              <a:gd name="T19" fmla="*/ 704 h 726"/>
              <a:gd name="T20" fmla="*/ 374 w 498"/>
              <a:gd name="T21" fmla="*/ 671 h 726"/>
              <a:gd name="T22" fmla="*/ 468 w 498"/>
              <a:gd name="T23" fmla="*/ 557 h 726"/>
              <a:gd name="T24" fmla="*/ 482 w 498"/>
              <a:gd name="T25" fmla="*/ 445 h 726"/>
              <a:gd name="T26" fmla="*/ 418 w 498"/>
              <a:gd name="T27" fmla="*/ 315 h 726"/>
              <a:gd name="T28" fmla="*/ 375 w 498"/>
              <a:gd name="T29" fmla="*/ 209 h 726"/>
              <a:gd name="T30" fmla="*/ 372 w 498"/>
              <a:gd name="T31" fmla="*/ 206 h 726"/>
              <a:gd name="T32" fmla="*/ 377 w 498"/>
              <a:gd name="T33" fmla="*/ 202 h 7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8"/>
              <a:gd name="T52" fmla="*/ 0 h 726"/>
              <a:gd name="T53" fmla="*/ 498 w 498"/>
              <a:gd name="T54" fmla="*/ 726 h 7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8" h="726">
                <a:moveTo>
                  <a:pt x="377" y="202"/>
                </a:moveTo>
                <a:cubicBezTo>
                  <a:pt x="382" y="166"/>
                  <a:pt x="387" y="126"/>
                  <a:pt x="360" y="91"/>
                </a:cubicBezTo>
                <a:cubicBezTo>
                  <a:pt x="333" y="53"/>
                  <a:pt x="295" y="43"/>
                  <a:pt x="261" y="25"/>
                </a:cubicBezTo>
                <a:cubicBezTo>
                  <a:pt x="226" y="6"/>
                  <a:pt x="185" y="0"/>
                  <a:pt x="150" y="8"/>
                </a:cubicBezTo>
                <a:cubicBezTo>
                  <a:pt x="98" y="22"/>
                  <a:pt x="68" y="79"/>
                  <a:pt x="45" y="127"/>
                </a:cubicBezTo>
                <a:cubicBezTo>
                  <a:pt x="25" y="169"/>
                  <a:pt x="4" y="211"/>
                  <a:pt x="2" y="260"/>
                </a:cubicBezTo>
                <a:cubicBezTo>
                  <a:pt x="0" y="309"/>
                  <a:pt x="52" y="343"/>
                  <a:pt x="64" y="393"/>
                </a:cubicBezTo>
                <a:cubicBezTo>
                  <a:pt x="78" y="435"/>
                  <a:pt x="84" y="475"/>
                  <a:pt x="93" y="518"/>
                </a:cubicBezTo>
                <a:cubicBezTo>
                  <a:pt x="101" y="561"/>
                  <a:pt x="113" y="605"/>
                  <a:pt x="132" y="646"/>
                </a:cubicBezTo>
                <a:cubicBezTo>
                  <a:pt x="152" y="695"/>
                  <a:pt x="207" y="691"/>
                  <a:pt x="246" y="704"/>
                </a:cubicBezTo>
                <a:cubicBezTo>
                  <a:pt x="296" y="725"/>
                  <a:pt x="339" y="694"/>
                  <a:pt x="374" y="671"/>
                </a:cubicBezTo>
                <a:cubicBezTo>
                  <a:pt x="416" y="643"/>
                  <a:pt x="441" y="597"/>
                  <a:pt x="468" y="557"/>
                </a:cubicBezTo>
                <a:cubicBezTo>
                  <a:pt x="490" y="527"/>
                  <a:pt x="497" y="483"/>
                  <a:pt x="482" y="445"/>
                </a:cubicBezTo>
                <a:cubicBezTo>
                  <a:pt x="463" y="400"/>
                  <a:pt x="463" y="343"/>
                  <a:pt x="418" y="315"/>
                </a:cubicBezTo>
                <a:cubicBezTo>
                  <a:pt x="380" y="291"/>
                  <a:pt x="374" y="245"/>
                  <a:pt x="375" y="209"/>
                </a:cubicBezTo>
                <a:lnTo>
                  <a:pt x="372" y="206"/>
                </a:lnTo>
                <a:lnTo>
                  <a:pt x="377" y="202"/>
                </a:lnTo>
              </a:path>
            </a:pathLst>
          </a:cu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Freeform 11"/>
          <p:cNvSpPr>
            <a:spLocks noChangeArrowheads="1"/>
          </p:cNvSpPr>
          <p:nvPr/>
        </p:nvSpPr>
        <p:spPr bwMode="auto">
          <a:xfrm>
            <a:off x="3379788" y="1985963"/>
            <a:ext cx="1038225" cy="433387"/>
          </a:xfrm>
          <a:custGeom>
            <a:avLst/>
            <a:gdLst>
              <a:gd name="T0" fmla="*/ 0 w 2886"/>
              <a:gd name="T1" fmla="*/ 20 h 1202"/>
              <a:gd name="T2" fmla="*/ 240 w 2886"/>
              <a:gd name="T3" fmla="*/ 20 h 1202"/>
              <a:gd name="T4" fmla="*/ 459 w 2886"/>
              <a:gd name="T5" fmla="*/ 121 h 1202"/>
              <a:gd name="T6" fmla="*/ 685 w 2886"/>
              <a:gd name="T7" fmla="*/ 324 h 1202"/>
              <a:gd name="T8" fmla="*/ 947 w 2886"/>
              <a:gd name="T9" fmla="*/ 480 h 1202"/>
              <a:gd name="T10" fmla="*/ 1195 w 2886"/>
              <a:gd name="T11" fmla="*/ 598 h 1202"/>
              <a:gd name="T12" fmla="*/ 1428 w 2886"/>
              <a:gd name="T13" fmla="*/ 613 h 1202"/>
              <a:gd name="T14" fmla="*/ 1646 w 2886"/>
              <a:gd name="T15" fmla="*/ 624 h 1202"/>
              <a:gd name="T16" fmla="*/ 1865 w 2886"/>
              <a:gd name="T17" fmla="*/ 646 h 1202"/>
              <a:gd name="T18" fmla="*/ 2084 w 2886"/>
              <a:gd name="T19" fmla="*/ 689 h 1202"/>
              <a:gd name="T20" fmla="*/ 2339 w 2886"/>
              <a:gd name="T21" fmla="*/ 789 h 1202"/>
              <a:gd name="T22" fmla="*/ 2572 w 2886"/>
              <a:gd name="T23" fmla="*/ 923 h 1202"/>
              <a:gd name="T24" fmla="*/ 2790 w 2886"/>
              <a:gd name="T25" fmla="*/ 1094 h 1202"/>
              <a:gd name="T26" fmla="*/ 2842 w 2886"/>
              <a:gd name="T27" fmla="*/ 1152 h 1202"/>
              <a:gd name="T28" fmla="*/ 2885 w 2886"/>
              <a:gd name="T29" fmla="*/ 1201 h 120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86"/>
              <a:gd name="T46" fmla="*/ 0 h 1202"/>
              <a:gd name="T47" fmla="*/ 2886 w 2886"/>
              <a:gd name="T48" fmla="*/ 1202 h 120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86" h="1202">
                <a:moveTo>
                  <a:pt x="0" y="20"/>
                </a:moveTo>
                <a:cubicBezTo>
                  <a:pt x="80" y="13"/>
                  <a:pt x="164" y="0"/>
                  <a:pt x="240" y="20"/>
                </a:cubicBezTo>
                <a:cubicBezTo>
                  <a:pt x="320" y="41"/>
                  <a:pt x="401" y="68"/>
                  <a:pt x="459" y="121"/>
                </a:cubicBezTo>
                <a:cubicBezTo>
                  <a:pt x="533" y="191"/>
                  <a:pt x="617" y="251"/>
                  <a:pt x="685" y="324"/>
                </a:cubicBezTo>
                <a:cubicBezTo>
                  <a:pt x="753" y="398"/>
                  <a:pt x="871" y="411"/>
                  <a:pt x="947" y="480"/>
                </a:cubicBezTo>
                <a:cubicBezTo>
                  <a:pt x="1011" y="537"/>
                  <a:pt x="1099" y="579"/>
                  <a:pt x="1195" y="598"/>
                </a:cubicBezTo>
                <a:cubicBezTo>
                  <a:pt x="1271" y="612"/>
                  <a:pt x="1350" y="618"/>
                  <a:pt x="1428" y="613"/>
                </a:cubicBezTo>
                <a:cubicBezTo>
                  <a:pt x="1501" y="609"/>
                  <a:pt x="1574" y="619"/>
                  <a:pt x="1646" y="624"/>
                </a:cubicBezTo>
                <a:cubicBezTo>
                  <a:pt x="1720" y="629"/>
                  <a:pt x="1793" y="631"/>
                  <a:pt x="1865" y="646"/>
                </a:cubicBezTo>
                <a:cubicBezTo>
                  <a:pt x="1938" y="660"/>
                  <a:pt x="2010" y="669"/>
                  <a:pt x="2084" y="689"/>
                </a:cubicBezTo>
                <a:cubicBezTo>
                  <a:pt x="2176" y="712"/>
                  <a:pt x="2261" y="746"/>
                  <a:pt x="2339" y="789"/>
                </a:cubicBezTo>
                <a:cubicBezTo>
                  <a:pt x="2418" y="833"/>
                  <a:pt x="2499" y="873"/>
                  <a:pt x="2572" y="923"/>
                </a:cubicBezTo>
                <a:cubicBezTo>
                  <a:pt x="2649" y="975"/>
                  <a:pt x="2735" y="1025"/>
                  <a:pt x="2790" y="1094"/>
                </a:cubicBezTo>
                <a:lnTo>
                  <a:pt x="2842" y="1152"/>
                </a:lnTo>
                <a:lnTo>
                  <a:pt x="2885" y="1201"/>
                </a:lnTo>
              </a:path>
            </a:pathLst>
          </a:custGeom>
          <a:noFill/>
          <a:ln w="1836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Freeform 12"/>
          <p:cNvSpPr>
            <a:spLocks noChangeArrowheads="1"/>
          </p:cNvSpPr>
          <p:nvPr/>
        </p:nvSpPr>
        <p:spPr bwMode="auto">
          <a:xfrm>
            <a:off x="3157538" y="2473325"/>
            <a:ext cx="1042987" cy="452438"/>
          </a:xfrm>
          <a:custGeom>
            <a:avLst/>
            <a:gdLst>
              <a:gd name="T0" fmla="*/ 2898 w 2899"/>
              <a:gd name="T1" fmla="*/ 1222 h 1258"/>
              <a:gd name="T2" fmla="*/ 2663 w 2899"/>
              <a:gd name="T3" fmla="*/ 1238 h 1258"/>
              <a:gd name="T4" fmla="*/ 2443 w 2899"/>
              <a:gd name="T5" fmla="*/ 1131 h 1258"/>
              <a:gd name="T6" fmla="*/ 2208 w 2899"/>
              <a:gd name="T7" fmla="*/ 902 h 1258"/>
              <a:gd name="T8" fmla="*/ 1942 w 2899"/>
              <a:gd name="T9" fmla="*/ 733 h 1258"/>
              <a:gd name="T10" fmla="*/ 1692 w 2899"/>
              <a:gd name="T11" fmla="*/ 608 h 1258"/>
              <a:gd name="T12" fmla="*/ 1463 w 2899"/>
              <a:gd name="T13" fmla="*/ 606 h 1258"/>
              <a:gd name="T14" fmla="*/ 1249 w 2899"/>
              <a:gd name="T15" fmla="*/ 608 h 1258"/>
              <a:gd name="T16" fmla="*/ 1033 w 2899"/>
              <a:gd name="T17" fmla="*/ 598 h 1258"/>
              <a:gd name="T18" fmla="*/ 817 w 2899"/>
              <a:gd name="T19" fmla="*/ 560 h 1258"/>
              <a:gd name="T20" fmla="*/ 561 w 2899"/>
              <a:gd name="T21" fmla="*/ 458 h 1258"/>
              <a:gd name="T22" fmla="*/ 324 w 2899"/>
              <a:gd name="T23" fmla="*/ 312 h 1258"/>
              <a:gd name="T24" fmla="*/ 100 w 2899"/>
              <a:gd name="T25" fmla="*/ 121 h 1258"/>
              <a:gd name="T26" fmla="*/ 45 w 2899"/>
              <a:gd name="T27" fmla="*/ 55 h 1258"/>
              <a:gd name="T28" fmla="*/ 0 w 2899"/>
              <a:gd name="T29" fmla="*/ 0 h 125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99"/>
              <a:gd name="T46" fmla="*/ 0 h 1258"/>
              <a:gd name="T47" fmla="*/ 2899 w 2899"/>
              <a:gd name="T48" fmla="*/ 1258 h 125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99" h="1258">
                <a:moveTo>
                  <a:pt x="2898" y="1222"/>
                </a:moveTo>
                <a:cubicBezTo>
                  <a:pt x="2819" y="1236"/>
                  <a:pt x="2738" y="1257"/>
                  <a:pt x="2663" y="1238"/>
                </a:cubicBezTo>
                <a:cubicBezTo>
                  <a:pt x="2583" y="1218"/>
                  <a:pt x="2503" y="1191"/>
                  <a:pt x="2443" y="1131"/>
                </a:cubicBezTo>
                <a:cubicBezTo>
                  <a:pt x="2365" y="1052"/>
                  <a:pt x="2279" y="986"/>
                  <a:pt x="2208" y="902"/>
                </a:cubicBezTo>
                <a:cubicBezTo>
                  <a:pt x="2137" y="819"/>
                  <a:pt x="2021" y="811"/>
                  <a:pt x="1942" y="733"/>
                </a:cubicBezTo>
                <a:cubicBezTo>
                  <a:pt x="1876" y="670"/>
                  <a:pt x="1787" y="625"/>
                  <a:pt x="1692" y="608"/>
                </a:cubicBezTo>
                <a:cubicBezTo>
                  <a:pt x="1617" y="596"/>
                  <a:pt x="1539" y="595"/>
                  <a:pt x="1463" y="606"/>
                </a:cubicBezTo>
                <a:cubicBezTo>
                  <a:pt x="1392" y="616"/>
                  <a:pt x="1319" y="610"/>
                  <a:pt x="1249" y="608"/>
                </a:cubicBezTo>
                <a:cubicBezTo>
                  <a:pt x="1177" y="607"/>
                  <a:pt x="1105" y="610"/>
                  <a:pt x="1033" y="598"/>
                </a:cubicBezTo>
                <a:cubicBezTo>
                  <a:pt x="961" y="586"/>
                  <a:pt x="890" y="579"/>
                  <a:pt x="817" y="560"/>
                </a:cubicBezTo>
                <a:cubicBezTo>
                  <a:pt x="725" y="539"/>
                  <a:pt x="641" y="505"/>
                  <a:pt x="561" y="458"/>
                </a:cubicBezTo>
                <a:cubicBezTo>
                  <a:pt x="481" y="410"/>
                  <a:pt x="400" y="367"/>
                  <a:pt x="324" y="312"/>
                </a:cubicBezTo>
                <a:cubicBezTo>
                  <a:pt x="247" y="255"/>
                  <a:pt x="159" y="200"/>
                  <a:pt x="100" y="121"/>
                </a:cubicBezTo>
                <a:lnTo>
                  <a:pt x="45" y="55"/>
                </a:lnTo>
                <a:lnTo>
                  <a:pt x="0" y="0"/>
                </a:lnTo>
              </a:path>
            </a:pathLst>
          </a:custGeom>
          <a:noFill/>
          <a:ln w="1836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Freeform 13"/>
          <p:cNvSpPr>
            <a:spLocks noChangeArrowheads="1"/>
          </p:cNvSpPr>
          <p:nvPr/>
        </p:nvSpPr>
        <p:spPr bwMode="auto">
          <a:xfrm>
            <a:off x="3187700" y="2214563"/>
            <a:ext cx="1139825" cy="466725"/>
          </a:xfrm>
          <a:custGeom>
            <a:avLst/>
            <a:gdLst>
              <a:gd name="T0" fmla="*/ 3164 w 3165"/>
              <a:gd name="T1" fmla="*/ 1259 h 1295"/>
              <a:gd name="T2" fmla="*/ 2907 w 3165"/>
              <a:gd name="T3" fmla="*/ 1275 h 1295"/>
              <a:gd name="T4" fmla="*/ 2667 w 3165"/>
              <a:gd name="T5" fmla="*/ 1165 h 1295"/>
              <a:gd name="T6" fmla="*/ 2410 w 3165"/>
              <a:gd name="T7" fmla="*/ 929 h 1295"/>
              <a:gd name="T8" fmla="*/ 2121 w 3165"/>
              <a:gd name="T9" fmla="*/ 755 h 1295"/>
              <a:gd name="T10" fmla="*/ 1848 w 3165"/>
              <a:gd name="T11" fmla="*/ 627 h 1295"/>
              <a:gd name="T12" fmla="*/ 1597 w 3165"/>
              <a:gd name="T13" fmla="*/ 624 h 1295"/>
              <a:gd name="T14" fmla="*/ 1363 w 3165"/>
              <a:gd name="T15" fmla="*/ 627 h 1295"/>
              <a:gd name="T16" fmla="*/ 1128 w 3165"/>
              <a:gd name="T17" fmla="*/ 615 h 1295"/>
              <a:gd name="T18" fmla="*/ 892 w 3165"/>
              <a:gd name="T19" fmla="*/ 577 h 1295"/>
              <a:gd name="T20" fmla="*/ 612 w 3165"/>
              <a:gd name="T21" fmla="*/ 472 h 1295"/>
              <a:gd name="T22" fmla="*/ 354 w 3165"/>
              <a:gd name="T23" fmla="*/ 322 h 1295"/>
              <a:gd name="T24" fmla="*/ 109 w 3165"/>
              <a:gd name="T25" fmla="*/ 124 h 1295"/>
              <a:gd name="T26" fmla="*/ 49 w 3165"/>
              <a:gd name="T27" fmla="*/ 57 h 1295"/>
              <a:gd name="T28" fmla="*/ 0 w 3165"/>
              <a:gd name="T29" fmla="*/ 0 h 129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165"/>
              <a:gd name="T46" fmla="*/ 0 h 1295"/>
              <a:gd name="T47" fmla="*/ 3165 w 3165"/>
              <a:gd name="T48" fmla="*/ 1295 h 129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165" h="1295">
                <a:moveTo>
                  <a:pt x="3164" y="1259"/>
                </a:moveTo>
                <a:cubicBezTo>
                  <a:pt x="3078" y="1272"/>
                  <a:pt x="2989" y="1294"/>
                  <a:pt x="2907" y="1275"/>
                </a:cubicBezTo>
                <a:cubicBezTo>
                  <a:pt x="2820" y="1254"/>
                  <a:pt x="2733" y="1227"/>
                  <a:pt x="2667" y="1165"/>
                </a:cubicBezTo>
                <a:cubicBezTo>
                  <a:pt x="2582" y="1083"/>
                  <a:pt x="2489" y="1016"/>
                  <a:pt x="2410" y="929"/>
                </a:cubicBezTo>
                <a:cubicBezTo>
                  <a:pt x="2333" y="843"/>
                  <a:pt x="2207" y="835"/>
                  <a:pt x="2121" y="755"/>
                </a:cubicBezTo>
                <a:cubicBezTo>
                  <a:pt x="2049" y="690"/>
                  <a:pt x="1951" y="643"/>
                  <a:pt x="1848" y="627"/>
                </a:cubicBezTo>
                <a:cubicBezTo>
                  <a:pt x="1765" y="614"/>
                  <a:pt x="1681" y="613"/>
                  <a:pt x="1597" y="624"/>
                </a:cubicBezTo>
                <a:cubicBezTo>
                  <a:pt x="1520" y="635"/>
                  <a:pt x="1440" y="628"/>
                  <a:pt x="1363" y="627"/>
                </a:cubicBezTo>
                <a:cubicBezTo>
                  <a:pt x="1285" y="625"/>
                  <a:pt x="1206" y="628"/>
                  <a:pt x="1128" y="615"/>
                </a:cubicBezTo>
                <a:cubicBezTo>
                  <a:pt x="1050" y="603"/>
                  <a:pt x="971" y="596"/>
                  <a:pt x="892" y="577"/>
                </a:cubicBezTo>
                <a:cubicBezTo>
                  <a:pt x="792" y="555"/>
                  <a:pt x="699" y="520"/>
                  <a:pt x="612" y="472"/>
                </a:cubicBezTo>
                <a:cubicBezTo>
                  <a:pt x="525" y="422"/>
                  <a:pt x="436" y="378"/>
                  <a:pt x="354" y="322"/>
                </a:cubicBezTo>
                <a:cubicBezTo>
                  <a:pt x="269" y="262"/>
                  <a:pt x="173" y="206"/>
                  <a:pt x="109" y="124"/>
                </a:cubicBezTo>
                <a:lnTo>
                  <a:pt x="49" y="57"/>
                </a:lnTo>
                <a:lnTo>
                  <a:pt x="0" y="0"/>
                </a:lnTo>
              </a:path>
            </a:pathLst>
          </a:custGeom>
          <a:noFill/>
          <a:ln w="1836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Line 14"/>
          <p:cNvSpPr>
            <a:spLocks noChangeShapeType="1"/>
          </p:cNvSpPr>
          <p:nvPr/>
        </p:nvSpPr>
        <p:spPr bwMode="auto">
          <a:xfrm>
            <a:off x="4176713" y="2922588"/>
            <a:ext cx="150812" cy="523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Line 15"/>
          <p:cNvSpPr>
            <a:spLocks noChangeShapeType="1"/>
          </p:cNvSpPr>
          <p:nvPr/>
        </p:nvSpPr>
        <p:spPr bwMode="auto">
          <a:xfrm>
            <a:off x="4256088" y="2676525"/>
            <a:ext cx="161925" cy="206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Line 16"/>
          <p:cNvSpPr>
            <a:spLocks noChangeShapeType="1"/>
          </p:cNvSpPr>
          <p:nvPr/>
        </p:nvSpPr>
        <p:spPr bwMode="auto">
          <a:xfrm>
            <a:off x="4371975" y="2354263"/>
            <a:ext cx="136525" cy="1492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Text Box 22"/>
          <p:cNvSpPr txBox="1">
            <a:spLocks noChangeArrowheads="1"/>
          </p:cNvSpPr>
          <p:nvPr/>
        </p:nvSpPr>
        <p:spPr bwMode="auto">
          <a:xfrm>
            <a:off x="3516312" y="1189037"/>
            <a:ext cx="320833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1800" dirty="0">
                <a:solidFill>
                  <a:srgbClr val="FFFFFF"/>
                </a:solidFill>
              </a:rPr>
              <a:t>Air density varies =&gt; bends light.  No longer parallel</a:t>
            </a:r>
          </a:p>
        </p:txBody>
      </p:sp>
      <p:sp>
        <p:nvSpPr>
          <p:cNvPr id="13336" name="Text Box 23"/>
          <p:cNvSpPr txBox="1">
            <a:spLocks noChangeArrowheads="1"/>
          </p:cNvSpPr>
          <p:nvPr/>
        </p:nvSpPr>
        <p:spPr bwMode="auto">
          <a:xfrm>
            <a:off x="285750" y="2119313"/>
            <a:ext cx="1724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800">
                <a:solidFill>
                  <a:srgbClr val="FFFFFF"/>
                </a:solidFill>
              </a:rPr>
              <a:t>Parallel rays enter atmosphere</a:t>
            </a:r>
          </a:p>
        </p:txBody>
      </p:sp>
      <p:sp>
        <p:nvSpPr>
          <p:cNvPr id="13337" name="Freeform 24"/>
          <p:cNvSpPr>
            <a:spLocks noChangeArrowheads="1"/>
          </p:cNvSpPr>
          <p:nvPr/>
        </p:nvSpPr>
        <p:spPr bwMode="auto">
          <a:xfrm>
            <a:off x="6257925" y="4521200"/>
            <a:ext cx="157163" cy="1098550"/>
          </a:xfrm>
          <a:custGeom>
            <a:avLst/>
            <a:gdLst>
              <a:gd name="T0" fmla="*/ 0 w 437"/>
              <a:gd name="T1" fmla="*/ 3050 h 3051"/>
              <a:gd name="T2" fmla="*/ 46 w 437"/>
              <a:gd name="T3" fmla="*/ 2974 h 3051"/>
              <a:gd name="T4" fmla="*/ 90 w 437"/>
              <a:gd name="T5" fmla="*/ 2894 h 3051"/>
              <a:gd name="T6" fmla="*/ 133 w 437"/>
              <a:gd name="T7" fmla="*/ 2810 h 3051"/>
              <a:gd name="T8" fmla="*/ 173 w 437"/>
              <a:gd name="T9" fmla="*/ 2724 h 3051"/>
              <a:gd name="T10" fmla="*/ 210 w 437"/>
              <a:gd name="T11" fmla="*/ 2636 h 3051"/>
              <a:gd name="T12" fmla="*/ 244 w 437"/>
              <a:gd name="T13" fmla="*/ 2544 h 3051"/>
              <a:gd name="T14" fmla="*/ 277 w 437"/>
              <a:gd name="T15" fmla="*/ 2450 h 3051"/>
              <a:gd name="T16" fmla="*/ 306 w 437"/>
              <a:gd name="T17" fmla="*/ 2355 h 3051"/>
              <a:gd name="T18" fmla="*/ 333 w 437"/>
              <a:gd name="T19" fmla="*/ 2257 h 3051"/>
              <a:gd name="T20" fmla="*/ 356 w 437"/>
              <a:gd name="T21" fmla="*/ 2158 h 3051"/>
              <a:gd name="T22" fmla="*/ 376 w 437"/>
              <a:gd name="T23" fmla="*/ 2058 h 3051"/>
              <a:gd name="T24" fmla="*/ 395 w 437"/>
              <a:gd name="T25" fmla="*/ 1956 h 3051"/>
              <a:gd name="T26" fmla="*/ 409 w 437"/>
              <a:gd name="T27" fmla="*/ 1854 h 3051"/>
              <a:gd name="T28" fmla="*/ 421 w 437"/>
              <a:gd name="T29" fmla="*/ 1752 h 3051"/>
              <a:gd name="T30" fmla="*/ 428 w 437"/>
              <a:gd name="T31" fmla="*/ 1649 h 3051"/>
              <a:gd name="T32" fmla="*/ 434 w 437"/>
              <a:gd name="T33" fmla="*/ 1546 h 3051"/>
              <a:gd name="T34" fmla="*/ 436 w 437"/>
              <a:gd name="T35" fmla="*/ 1444 h 3051"/>
              <a:gd name="T36" fmla="*/ 434 w 437"/>
              <a:gd name="T37" fmla="*/ 1342 h 3051"/>
              <a:gd name="T38" fmla="*/ 431 w 437"/>
              <a:gd name="T39" fmla="*/ 1241 h 3051"/>
              <a:gd name="T40" fmla="*/ 423 w 437"/>
              <a:gd name="T41" fmla="*/ 1141 h 3051"/>
              <a:gd name="T42" fmla="*/ 413 w 437"/>
              <a:gd name="T43" fmla="*/ 1042 h 3051"/>
              <a:gd name="T44" fmla="*/ 398 w 437"/>
              <a:gd name="T45" fmla="*/ 945 h 3051"/>
              <a:gd name="T46" fmla="*/ 382 w 437"/>
              <a:gd name="T47" fmla="*/ 851 h 3051"/>
              <a:gd name="T48" fmla="*/ 362 w 437"/>
              <a:gd name="T49" fmla="*/ 758 h 3051"/>
              <a:gd name="T50" fmla="*/ 340 w 437"/>
              <a:gd name="T51" fmla="*/ 668 h 3051"/>
              <a:gd name="T52" fmla="*/ 314 w 437"/>
              <a:gd name="T53" fmla="*/ 581 h 3051"/>
              <a:gd name="T54" fmla="*/ 285 w 437"/>
              <a:gd name="T55" fmla="*/ 496 h 3051"/>
              <a:gd name="T56" fmla="*/ 254 w 437"/>
              <a:gd name="T57" fmla="*/ 414 h 3051"/>
              <a:gd name="T58" fmla="*/ 220 w 437"/>
              <a:gd name="T59" fmla="*/ 336 h 3051"/>
              <a:gd name="T60" fmla="*/ 183 w 437"/>
              <a:gd name="T61" fmla="*/ 261 h 3051"/>
              <a:gd name="T62" fmla="*/ 144 w 437"/>
              <a:gd name="T63" fmla="*/ 189 h 3051"/>
              <a:gd name="T64" fmla="*/ 103 w 437"/>
              <a:gd name="T65" fmla="*/ 122 h 3051"/>
              <a:gd name="T66" fmla="*/ 59 w 437"/>
              <a:gd name="T67" fmla="*/ 59 h 3051"/>
              <a:gd name="T68" fmla="*/ 13 w 437"/>
              <a:gd name="T69" fmla="*/ 0 h 305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37"/>
              <a:gd name="T106" fmla="*/ 0 h 3051"/>
              <a:gd name="T107" fmla="*/ 437 w 437"/>
              <a:gd name="T108" fmla="*/ 3051 h 305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37" h="3051">
                <a:moveTo>
                  <a:pt x="0" y="3050"/>
                </a:moveTo>
                <a:lnTo>
                  <a:pt x="46" y="2974"/>
                </a:lnTo>
                <a:lnTo>
                  <a:pt x="90" y="2894"/>
                </a:lnTo>
                <a:lnTo>
                  <a:pt x="133" y="2810"/>
                </a:lnTo>
                <a:lnTo>
                  <a:pt x="173" y="2724"/>
                </a:lnTo>
                <a:lnTo>
                  <a:pt x="210" y="2636"/>
                </a:lnTo>
                <a:lnTo>
                  <a:pt x="244" y="2544"/>
                </a:lnTo>
                <a:lnTo>
                  <a:pt x="277" y="2450"/>
                </a:lnTo>
                <a:lnTo>
                  <a:pt x="306" y="2355"/>
                </a:lnTo>
                <a:lnTo>
                  <a:pt x="333" y="2257"/>
                </a:lnTo>
                <a:lnTo>
                  <a:pt x="356" y="2158"/>
                </a:lnTo>
                <a:lnTo>
                  <a:pt x="376" y="2058"/>
                </a:lnTo>
                <a:lnTo>
                  <a:pt x="395" y="1956"/>
                </a:lnTo>
                <a:lnTo>
                  <a:pt x="409" y="1854"/>
                </a:lnTo>
                <a:lnTo>
                  <a:pt x="421" y="1752"/>
                </a:lnTo>
                <a:lnTo>
                  <a:pt x="428" y="1649"/>
                </a:lnTo>
                <a:lnTo>
                  <a:pt x="434" y="1546"/>
                </a:lnTo>
                <a:lnTo>
                  <a:pt x="436" y="1444"/>
                </a:lnTo>
                <a:lnTo>
                  <a:pt x="434" y="1342"/>
                </a:lnTo>
                <a:lnTo>
                  <a:pt x="431" y="1241"/>
                </a:lnTo>
                <a:lnTo>
                  <a:pt x="423" y="1141"/>
                </a:lnTo>
                <a:lnTo>
                  <a:pt x="413" y="1042"/>
                </a:lnTo>
                <a:lnTo>
                  <a:pt x="398" y="945"/>
                </a:lnTo>
                <a:lnTo>
                  <a:pt x="382" y="851"/>
                </a:lnTo>
                <a:lnTo>
                  <a:pt x="362" y="758"/>
                </a:lnTo>
                <a:lnTo>
                  <a:pt x="340" y="668"/>
                </a:lnTo>
                <a:lnTo>
                  <a:pt x="314" y="581"/>
                </a:lnTo>
                <a:lnTo>
                  <a:pt x="285" y="496"/>
                </a:lnTo>
                <a:lnTo>
                  <a:pt x="254" y="414"/>
                </a:lnTo>
                <a:lnTo>
                  <a:pt x="220" y="336"/>
                </a:lnTo>
                <a:lnTo>
                  <a:pt x="183" y="261"/>
                </a:lnTo>
                <a:lnTo>
                  <a:pt x="144" y="189"/>
                </a:lnTo>
                <a:lnTo>
                  <a:pt x="103" y="122"/>
                </a:lnTo>
                <a:lnTo>
                  <a:pt x="59" y="59"/>
                </a:lnTo>
                <a:lnTo>
                  <a:pt x="13" y="0"/>
                </a:lnTo>
              </a:path>
            </a:pathLst>
          </a:custGeom>
          <a:noFill/>
          <a:ln w="1836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8" name="Line 25"/>
          <p:cNvSpPr>
            <a:spLocks noChangeShapeType="1"/>
          </p:cNvSpPr>
          <p:nvPr/>
        </p:nvSpPr>
        <p:spPr bwMode="auto">
          <a:xfrm>
            <a:off x="2557463" y="4602163"/>
            <a:ext cx="3765550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Line 26"/>
          <p:cNvSpPr>
            <a:spLocks noChangeShapeType="1"/>
          </p:cNvSpPr>
          <p:nvPr/>
        </p:nvSpPr>
        <p:spPr bwMode="auto">
          <a:xfrm flipV="1">
            <a:off x="2557463" y="5537200"/>
            <a:ext cx="3719512" cy="79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40" name="Line 27"/>
          <p:cNvSpPr>
            <a:spLocks noChangeShapeType="1"/>
          </p:cNvSpPr>
          <p:nvPr/>
        </p:nvSpPr>
        <p:spPr bwMode="auto">
          <a:xfrm flipH="1">
            <a:off x="5273675" y="4656138"/>
            <a:ext cx="1030288" cy="428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41" name="Line 28"/>
          <p:cNvSpPr>
            <a:spLocks noChangeShapeType="1"/>
          </p:cNvSpPr>
          <p:nvPr/>
        </p:nvSpPr>
        <p:spPr bwMode="auto">
          <a:xfrm flipH="1" flipV="1">
            <a:off x="5295900" y="5113338"/>
            <a:ext cx="962025" cy="377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42" name="Line 29"/>
          <p:cNvSpPr>
            <a:spLocks noChangeShapeType="1"/>
          </p:cNvSpPr>
          <p:nvPr/>
        </p:nvSpPr>
        <p:spPr bwMode="auto">
          <a:xfrm>
            <a:off x="5159375" y="4933950"/>
            <a:ext cx="1588" cy="363538"/>
          </a:xfrm>
          <a:prstGeom prst="line">
            <a:avLst/>
          </a:prstGeom>
          <a:noFill/>
          <a:ln w="1836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3" name="Line 30"/>
          <p:cNvSpPr>
            <a:spLocks noChangeShapeType="1"/>
          </p:cNvSpPr>
          <p:nvPr/>
        </p:nvSpPr>
        <p:spPr bwMode="auto">
          <a:xfrm flipH="1">
            <a:off x="5170488" y="4826000"/>
            <a:ext cx="185737" cy="106363"/>
          </a:xfrm>
          <a:prstGeom prst="line">
            <a:avLst/>
          </a:prstGeom>
          <a:noFill/>
          <a:ln w="1836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4" name="Line 31"/>
          <p:cNvSpPr>
            <a:spLocks noChangeShapeType="1"/>
          </p:cNvSpPr>
          <p:nvPr/>
        </p:nvSpPr>
        <p:spPr bwMode="auto">
          <a:xfrm flipH="1">
            <a:off x="5165725" y="5197475"/>
            <a:ext cx="185738" cy="106363"/>
          </a:xfrm>
          <a:prstGeom prst="line">
            <a:avLst/>
          </a:prstGeom>
          <a:noFill/>
          <a:ln w="1836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5" name="Line 32"/>
          <p:cNvSpPr>
            <a:spLocks noChangeShapeType="1"/>
          </p:cNvSpPr>
          <p:nvPr/>
        </p:nvSpPr>
        <p:spPr bwMode="auto">
          <a:xfrm>
            <a:off x="5383213" y="4813300"/>
            <a:ext cx="4762" cy="152400"/>
          </a:xfrm>
          <a:prstGeom prst="line">
            <a:avLst/>
          </a:prstGeom>
          <a:noFill/>
          <a:ln w="1836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6" name="Text Box 33"/>
          <p:cNvSpPr txBox="1">
            <a:spLocks noChangeArrowheads="1"/>
          </p:cNvSpPr>
          <p:nvPr/>
        </p:nvSpPr>
        <p:spPr bwMode="auto">
          <a:xfrm>
            <a:off x="4498975" y="4976813"/>
            <a:ext cx="5937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800">
                <a:solidFill>
                  <a:srgbClr val="FFFFFF"/>
                </a:solidFill>
              </a:rPr>
              <a:t>CCD</a:t>
            </a:r>
          </a:p>
        </p:txBody>
      </p:sp>
      <p:sp>
        <p:nvSpPr>
          <p:cNvPr id="13347" name="Text Box 34"/>
          <p:cNvSpPr txBox="1">
            <a:spLocks noChangeArrowheads="1"/>
          </p:cNvSpPr>
          <p:nvPr/>
        </p:nvSpPr>
        <p:spPr bwMode="auto">
          <a:xfrm>
            <a:off x="127000" y="4656138"/>
            <a:ext cx="17240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800">
                <a:solidFill>
                  <a:srgbClr val="FFFFFF"/>
                </a:solidFill>
              </a:rPr>
              <a:t>No blurring case.  Rays brought to same focus.</a:t>
            </a:r>
          </a:p>
        </p:txBody>
      </p:sp>
      <p:sp>
        <p:nvSpPr>
          <p:cNvPr id="13348" name="Freeform 35"/>
          <p:cNvSpPr>
            <a:spLocks noChangeArrowheads="1"/>
          </p:cNvSpPr>
          <p:nvPr/>
        </p:nvSpPr>
        <p:spPr bwMode="auto">
          <a:xfrm>
            <a:off x="6324600" y="6038850"/>
            <a:ext cx="157163" cy="1098550"/>
          </a:xfrm>
          <a:custGeom>
            <a:avLst/>
            <a:gdLst>
              <a:gd name="T0" fmla="*/ 0 w 437"/>
              <a:gd name="T1" fmla="*/ 3050 h 3051"/>
              <a:gd name="T2" fmla="*/ 46 w 437"/>
              <a:gd name="T3" fmla="*/ 2974 h 3051"/>
              <a:gd name="T4" fmla="*/ 90 w 437"/>
              <a:gd name="T5" fmla="*/ 2894 h 3051"/>
              <a:gd name="T6" fmla="*/ 133 w 437"/>
              <a:gd name="T7" fmla="*/ 2810 h 3051"/>
              <a:gd name="T8" fmla="*/ 173 w 437"/>
              <a:gd name="T9" fmla="*/ 2724 h 3051"/>
              <a:gd name="T10" fmla="*/ 210 w 437"/>
              <a:gd name="T11" fmla="*/ 2636 h 3051"/>
              <a:gd name="T12" fmla="*/ 244 w 437"/>
              <a:gd name="T13" fmla="*/ 2544 h 3051"/>
              <a:gd name="T14" fmla="*/ 277 w 437"/>
              <a:gd name="T15" fmla="*/ 2450 h 3051"/>
              <a:gd name="T16" fmla="*/ 306 w 437"/>
              <a:gd name="T17" fmla="*/ 2355 h 3051"/>
              <a:gd name="T18" fmla="*/ 333 w 437"/>
              <a:gd name="T19" fmla="*/ 2257 h 3051"/>
              <a:gd name="T20" fmla="*/ 356 w 437"/>
              <a:gd name="T21" fmla="*/ 2158 h 3051"/>
              <a:gd name="T22" fmla="*/ 376 w 437"/>
              <a:gd name="T23" fmla="*/ 2058 h 3051"/>
              <a:gd name="T24" fmla="*/ 395 w 437"/>
              <a:gd name="T25" fmla="*/ 1956 h 3051"/>
              <a:gd name="T26" fmla="*/ 409 w 437"/>
              <a:gd name="T27" fmla="*/ 1854 h 3051"/>
              <a:gd name="T28" fmla="*/ 421 w 437"/>
              <a:gd name="T29" fmla="*/ 1752 h 3051"/>
              <a:gd name="T30" fmla="*/ 428 w 437"/>
              <a:gd name="T31" fmla="*/ 1649 h 3051"/>
              <a:gd name="T32" fmla="*/ 434 w 437"/>
              <a:gd name="T33" fmla="*/ 1546 h 3051"/>
              <a:gd name="T34" fmla="*/ 436 w 437"/>
              <a:gd name="T35" fmla="*/ 1444 h 3051"/>
              <a:gd name="T36" fmla="*/ 434 w 437"/>
              <a:gd name="T37" fmla="*/ 1342 h 3051"/>
              <a:gd name="T38" fmla="*/ 431 w 437"/>
              <a:gd name="T39" fmla="*/ 1241 h 3051"/>
              <a:gd name="T40" fmla="*/ 423 w 437"/>
              <a:gd name="T41" fmla="*/ 1141 h 3051"/>
              <a:gd name="T42" fmla="*/ 413 w 437"/>
              <a:gd name="T43" fmla="*/ 1042 h 3051"/>
              <a:gd name="T44" fmla="*/ 398 w 437"/>
              <a:gd name="T45" fmla="*/ 945 h 3051"/>
              <a:gd name="T46" fmla="*/ 382 w 437"/>
              <a:gd name="T47" fmla="*/ 851 h 3051"/>
              <a:gd name="T48" fmla="*/ 362 w 437"/>
              <a:gd name="T49" fmla="*/ 758 h 3051"/>
              <a:gd name="T50" fmla="*/ 340 w 437"/>
              <a:gd name="T51" fmla="*/ 668 h 3051"/>
              <a:gd name="T52" fmla="*/ 314 w 437"/>
              <a:gd name="T53" fmla="*/ 581 h 3051"/>
              <a:gd name="T54" fmla="*/ 285 w 437"/>
              <a:gd name="T55" fmla="*/ 496 h 3051"/>
              <a:gd name="T56" fmla="*/ 254 w 437"/>
              <a:gd name="T57" fmla="*/ 414 h 3051"/>
              <a:gd name="T58" fmla="*/ 220 w 437"/>
              <a:gd name="T59" fmla="*/ 336 h 3051"/>
              <a:gd name="T60" fmla="*/ 183 w 437"/>
              <a:gd name="T61" fmla="*/ 261 h 3051"/>
              <a:gd name="T62" fmla="*/ 144 w 437"/>
              <a:gd name="T63" fmla="*/ 189 h 3051"/>
              <a:gd name="T64" fmla="*/ 103 w 437"/>
              <a:gd name="T65" fmla="*/ 122 h 3051"/>
              <a:gd name="T66" fmla="*/ 59 w 437"/>
              <a:gd name="T67" fmla="*/ 59 h 3051"/>
              <a:gd name="T68" fmla="*/ 13 w 437"/>
              <a:gd name="T69" fmla="*/ 0 h 305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37"/>
              <a:gd name="T106" fmla="*/ 0 h 3051"/>
              <a:gd name="T107" fmla="*/ 437 w 437"/>
              <a:gd name="T108" fmla="*/ 3051 h 305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37" h="3051">
                <a:moveTo>
                  <a:pt x="0" y="3050"/>
                </a:moveTo>
                <a:lnTo>
                  <a:pt x="46" y="2974"/>
                </a:lnTo>
                <a:lnTo>
                  <a:pt x="90" y="2894"/>
                </a:lnTo>
                <a:lnTo>
                  <a:pt x="133" y="2810"/>
                </a:lnTo>
                <a:lnTo>
                  <a:pt x="173" y="2724"/>
                </a:lnTo>
                <a:lnTo>
                  <a:pt x="210" y="2636"/>
                </a:lnTo>
                <a:lnTo>
                  <a:pt x="244" y="2544"/>
                </a:lnTo>
                <a:lnTo>
                  <a:pt x="277" y="2450"/>
                </a:lnTo>
                <a:lnTo>
                  <a:pt x="306" y="2355"/>
                </a:lnTo>
                <a:lnTo>
                  <a:pt x="333" y="2257"/>
                </a:lnTo>
                <a:lnTo>
                  <a:pt x="356" y="2158"/>
                </a:lnTo>
                <a:lnTo>
                  <a:pt x="376" y="2058"/>
                </a:lnTo>
                <a:lnTo>
                  <a:pt x="395" y="1956"/>
                </a:lnTo>
                <a:lnTo>
                  <a:pt x="409" y="1854"/>
                </a:lnTo>
                <a:lnTo>
                  <a:pt x="421" y="1752"/>
                </a:lnTo>
                <a:lnTo>
                  <a:pt x="428" y="1649"/>
                </a:lnTo>
                <a:lnTo>
                  <a:pt x="434" y="1546"/>
                </a:lnTo>
                <a:lnTo>
                  <a:pt x="436" y="1444"/>
                </a:lnTo>
                <a:lnTo>
                  <a:pt x="434" y="1342"/>
                </a:lnTo>
                <a:lnTo>
                  <a:pt x="431" y="1241"/>
                </a:lnTo>
                <a:lnTo>
                  <a:pt x="423" y="1141"/>
                </a:lnTo>
                <a:lnTo>
                  <a:pt x="413" y="1042"/>
                </a:lnTo>
                <a:lnTo>
                  <a:pt x="398" y="945"/>
                </a:lnTo>
                <a:lnTo>
                  <a:pt x="382" y="851"/>
                </a:lnTo>
                <a:lnTo>
                  <a:pt x="362" y="758"/>
                </a:lnTo>
                <a:lnTo>
                  <a:pt x="340" y="668"/>
                </a:lnTo>
                <a:lnTo>
                  <a:pt x="314" y="581"/>
                </a:lnTo>
                <a:lnTo>
                  <a:pt x="285" y="496"/>
                </a:lnTo>
                <a:lnTo>
                  <a:pt x="254" y="414"/>
                </a:lnTo>
                <a:lnTo>
                  <a:pt x="220" y="336"/>
                </a:lnTo>
                <a:lnTo>
                  <a:pt x="183" y="261"/>
                </a:lnTo>
                <a:lnTo>
                  <a:pt x="144" y="189"/>
                </a:lnTo>
                <a:lnTo>
                  <a:pt x="103" y="122"/>
                </a:lnTo>
                <a:lnTo>
                  <a:pt x="59" y="59"/>
                </a:lnTo>
                <a:lnTo>
                  <a:pt x="13" y="0"/>
                </a:lnTo>
              </a:path>
            </a:pathLst>
          </a:custGeom>
          <a:noFill/>
          <a:ln w="1836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9" name="Line 36"/>
          <p:cNvSpPr>
            <a:spLocks noChangeShapeType="1"/>
          </p:cNvSpPr>
          <p:nvPr/>
        </p:nvSpPr>
        <p:spPr bwMode="auto">
          <a:xfrm>
            <a:off x="2579688" y="6015038"/>
            <a:ext cx="3813175" cy="1492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50" name="Line 37"/>
          <p:cNvSpPr>
            <a:spLocks noChangeShapeType="1"/>
          </p:cNvSpPr>
          <p:nvPr/>
        </p:nvSpPr>
        <p:spPr bwMode="auto">
          <a:xfrm flipV="1">
            <a:off x="2568575" y="7008813"/>
            <a:ext cx="3767138" cy="1206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51" name="Line 38"/>
          <p:cNvSpPr>
            <a:spLocks noChangeShapeType="1"/>
          </p:cNvSpPr>
          <p:nvPr/>
        </p:nvSpPr>
        <p:spPr bwMode="auto">
          <a:xfrm flipH="1">
            <a:off x="5437188" y="6191250"/>
            <a:ext cx="990600" cy="5191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52" name="Line 39"/>
          <p:cNvSpPr>
            <a:spLocks noChangeShapeType="1"/>
          </p:cNvSpPr>
          <p:nvPr/>
        </p:nvSpPr>
        <p:spPr bwMode="auto">
          <a:xfrm flipH="1" flipV="1">
            <a:off x="5400675" y="6502400"/>
            <a:ext cx="947738" cy="487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53" name="Line 40"/>
          <p:cNvSpPr>
            <a:spLocks noChangeShapeType="1"/>
          </p:cNvSpPr>
          <p:nvPr/>
        </p:nvSpPr>
        <p:spPr bwMode="auto">
          <a:xfrm>
            <a:off x="5338763" y="6450013"/>
            <a:ext cx="1587" cy="363537"/>
          </a:xfrm>
          <a:prstGeom prst="line">
            <a:avLst/>
          </a:prstGeom>
          <a:noFill/>
          <a:ln w="1836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4" name="Line 41"/>
          <p:cNvSpPr>
            <a:spLocks noChangeShapeType="1"/>
          </p:cNvSpPr>
          <p:nvPr/>
        </p:nvSpPr>
        <p:spPr bwMode="auto">
          <a:xfrm flipH="1">
            <a:off x="5337175" y="6354763"/>
            <a:ext cx="185738" cy="106362"/>
          </a:xfrm>
          <a:prstGeom prst="line">
            <a:avLst/>
          </a:prstGeom>
          <a:noFill/>
          <a:ln w="1836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5" name="Line 42"/>
          <p:cNvSpPr>
            <a:spLocks noChangeShapeType="1"/>
          </p:cNvSpPr>
          <p:nvPr/>
        </p:nvSpPr>
        <p:spPr bwMode="auto">
          <a:xfrm flipH="1">
            <a:off x="5356225" y="6726238"/>
            <a:ext cx="185738" cy="106362"/>
          </a:xfrm>
          <a:prstGeom prst="line">
            <a:avLst/>
          </a:prstGeom>
          <a:noFill/>
          <a:ln w="1836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6" name="Line 43"/>
          <p:cNvSpPr>
            <a:spLocks noChangeShapeType="1"/>
          </p:cNvSpPr>
          <p:nvPr/>
        </p:nvSpPr>
        <p:spPr bwMode="auto">
          <a:xfrm flipH="1">
            <a:off x="5519738" y="6346825"/>
            <a:ext cx="6350" cy="168275"/>
          </a:xfrm>
          <a:prstGeom prst="line">
            <a:avLst/>
          </a:prstGeom>
          <a:noFill/>
          <a:ln w="1836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7" name="Line 44"/>
          <p:cNvSpPr>
            <a:spLocks noChangeShapeType="1"/>
          </p:cNvSpPr>
          <p:nvPr/>
        </p:nvSpPr>
        <p:spPr bwMode="auto">
          <a:xfrm>
            <a:off x="7788275" y="4538663"/>
            <a:ext cx="4763" cy="830262"/>
          </a:xfrm>
          <a:prstGeom prst="line">
            <a:avLst/>
          </a:prstGeom>
          <a:noFill/>
          <a:ln w="1836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8" name="Line 45"/>
          <p:cNvSpPr>
            <a:spLocks noChangeShapeType="1"/>
          </p:cNvSpPr>
          <p:nvPr/>
        </p:nvSpPr>
        <p:spPr bwMode="auto">
          <a:xfrm>
            <a:off x="8636000" y="4545013"/>
            <a:ext cx="6350" cy="836612"/>
          </a:xfrm>
          <a:prstGeom prst="line">
            <a:avLst/>
          </a:prstGeom>
          <a:noFill/>
          <a:ln w="1836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9" name="Line 46"/>
          <p:cNvSpPr>
            <a:spLocks noChangeShapeType="1"/>
          </p:cNvSpPr>
          <p:nvPr/>
        </p:nvSpPr>
        <p:spPr bwMode="auto">
          <a:xfrm flipV="1">
            <a:off x="7788275" y="5370513"/>
            <a:ext cx="854075" cy="9525"/>
          </a:xfrm>
          <a:prstGeom prst="line">
            <a:avLst/>
          </a:prstGeom>
          <a:noFill/>
          <a:ln w="1836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0" name="Line 47"/>
          <p:cNvSpPr>
            <a:spLocks noChangeShapeType="1"/>
          </p:cNvSpPr>
          <p:nvPr/>
        </p:nvSpPr>
        <p:spPr bwMode="auto">
          <a:xfrm flipH="1">
            <a:off x="7796213" y="4559300"/>
            <a:ext cx="847725" cy="1588"/>
          </a:xfrm>
          <a:prstGeom prst="line">
            <a:avLst/>
          </a:prstGeom>
          <a:noFill/>
          <a:ln w="1836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1" name="Text Box 48"/>
          <p:cNvSpPr txBox="1">
            <a:spLocks noChangeArrowheads="1"/>
          </p:cNvSpPr>
          <p:nvPr/>
        </p:nvSpPr>
        <p:spPr bwMode="auto">
          <a:xfrm>
            <a:off x="7980363" y="4805363"/>
            <a:ext cx="2746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362" name="Line 49"/>
          <p:cNvSpPr>
            <a:spLocks noChangeShapeType="1"/>
          </p:cNvSpPr>
          <p:nvPr/>
        </p:nvSpPr>
        <p:spPr bwMode="auto">
          <a:xfrm>
            <a:off x="7777163" y="7058025"/>
            <a:ext cx="879475" cy="1588"/>
          </a:xfrm>
          <a:prstGeom prst="line">
            <a:avLst/>
          </a:prstGeom>
          <a:noFill/>
          <a:ln w="1836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3" name="Line 50"/>
          <p:cNvSpPr>
            <a:spLocks noChangeShapeType="1"/>
          </p:cNvSpPr>
          <p:nvPr/>
        </p:nvSpPr>
        <p:spPr bwMode="auto">
          <a:xfrm>
            <a:off x="8653463" y="6218238"/>
            <a:ext cx="3175" cy="814387"/>
          </a:xfrm>
          <a:prstGeom prst="line">
            <a:avLst/>
          </a:prstGeom>
          <a:noFill/>
          <a:ln w="1836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4" name="Line 51"/>
          <p:cNvSpPr>
            <a:spLocks noChangeShapeType="1"/>
          </p:cNvSpPr>
          <p:nvPr/>
        </p:nvSpPr>
        <p:spPr bwMode="auto">
          <a:xfrm flipH="1">
            <a:off x="7780338" y="6218238"/>
            <a:ext cx="6350" cy="849312"/>
          </a:xfrm>
          <a:prstGeom prst="line">
            <a:avLst/>
          </a:prstGeom>
          <a:noFill/>
          <a:ln w="1836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5" name="Line 52"/>
          <p:cNvSpPr>
            <a:spLocks noChangeShapeType="1"/>
          </p:cNvSpPr>
          <p:nvPr/>
        </p:nvSpPr>
        <p:spPr bwMode="auto">
          <a:xfrm flipV="1">
            <a:off x="7796213" y="6189663"/>
            <a:ext cx="831850" cy="7937"/>
          </a:xfrm>
          <a:prstGeom prst="line">
            <a:avLst/>
          </a:prstGeom>
          <a:noFill/>
          <a:ln w="1836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6" name="Text Box 53"/>
          <p:cNvSpPr txBox="1">
            <a:spLocks noChangeArrowheads="1"/>
          </p:cNvSpPr>
          <p:nvPr/>
        </p:nvSpPr>
        <p:spPr bwMode="auto">
          <a:xfrm>
            <a:off x="8802688" y="4699000"/>
            <a:ext cx="119697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1800">
                <a:solidFill>
                  <a:srgbClr val="FFFFFF"/>
                </a:solidFill>
              </a:rPr>
              <a:t>Sharp image on CCD.</a:t>
            </a:r>
          </a:p>
        </p:txBody>
      </p:sp>
      <p:sp>
        <p:nvSpPr>
          <p:cNvPr id="13367" name="Text Box 54"/>
          <p:cNvSpPr txBox="1">
            <a:spLocks noChangeArrowheads="1"/>
          </p:cNvSpPr>
          <p:nvPr/>
        </p:nvSpPr>
        <p:spPr bwMode="auto">
          <a:xfrm>
            <a:off x="138113" y="6067425"/>
            <a:ext cx="17240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800">
                <a:solidFill>
                  <a:srgbClr val="FFFFFF"/>
                </a:solidFill>
              </a:rPr>
              <a:t>Blurring.  Rays not parallel.  Can't be brought into focus.</a:t>
            </a:r>
          </a:p>
        </p:txBody>
      </p:sp>
      <p:sp>
        <p:nvSpPr>
          <p:cNvPr id="13368" name="Text Box 55"/>
          <p:cNvSpPr txBox="1">
            <a:spLocks noChangeArrowheads="1"/>
          </p:cNvSpPr>
          <p:nvPr/>
        </p:nvSpPr>
        <p:spPr bwMode="auto">
          <a:xfrm>
            <a:off x="8837613" y="6357938"/>
            <a:ext cx="95885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1800">
                <a:solidFill>
                  <a:srgbClr val="FFFFFF"/>
                </a:solidFill>
              </a:rPr>
              <a:t>Blurred image.</a:t>
            </a:r>
          </a:p>
        </p:txBody>
      </p:sp>
      <p:sp>
        <p:nvSpPr>
          <p:cNvPr id="13369" name="Oval 56"/>
          <p:cNvSpPr>
            <a:spLocks noChangeArrowheads="1"/>
          </p:cNvSpPr>
          <p:nvPr/>
        </p:nvSpPr>
        <p:spPr bwMode="auto">
          <a:xfrm>
            <a:off x="7908925" y="6480175"/>
            <a:ext cx="219075" cy="2190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71" name="Line 67"/>
          <p:cNvSpPr>
            <a:spLocks noChangeShapeType="1"/>
          </p:cNvSpPr>
          <p:nvPr/>
        </p:nvSpPr>
        <p:spPr bwMode="auto">
          <a:xfrm>
            <a:off x="2601913" y="6065838"/>
            <a:ext cx="3886200" cy="301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72" name="Line 68"/>
          <p:cNvSpPr>
            <a:spLocks noChangeShapeType="1"/>
          </p:cNvSpPr>
          <p:nvPr/>
        </p:nvSpPr>
        <p:spPr bwMode="auto">
          <a:xfrm flipH="1">
            <a:off x="5573713" y="6370638"/>
            <a:ext cx="8382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1" name="Picture 1028" descr="http://uanews.org/system/files/images/mayall_kittpeak.preview.jpg"/>
          <p:cNvPicPr>
            <a:picLocks noChangeAspect="1" noChangeArrowheads="1"/>
          </p:cNvPicPr>
          <p:nvPr/>
        </p:nvPicPr>
        <p:blipFill>
          <a:blip r:embed="rId3" cstate="print"/>
          <a:srcRect l="37500" t="36907" r="30000" b="26362"/>
          <a:stretch>
            <a:fillRect/>
          </a:stretch>
        </p:blipFill>
        <p:spPr bwMode="auto">
          <a:xfrm>
            <a:off x="6411912" y="2455855"/>
            <a:ext cx="870956" cy="1400182"/>
          </a:xfrm>
          <a:prstGeom prst="rect">
            <a:avLst/>
          </a:prstGeom>
          <a:noFill/>
        </p:spPr>
      </p:pic>
      <p:cxnSp>
        <p:nvCxnSpPr>
          <p:cNvPr id="64" name="Straight Connector 63"/>
          <p:cNvCxnSpPr/>
          <p:nvPr/>
        </p:nvCxnSpPr>
        <p:spPr bwMode="auto">
          <a:xfrm>
            <a:off x="239712" y="4464049"/>
            <a:ext cx="9601200" cy="1588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626" name="Picture 2" descr="http://hpwren.ucsd.edu/news/images/20050730-sotnight.jpg"/>
          <p:cNvPicPr>
            <a:picLocks noChangeAspect="1" noChangeArrowheads="1"/>
          </p:cNvPicPr>
          <p:nvPr/>
        </p:nvPicPr>
        <p:blipFill>
          <a:blip r:embed="rId4" cstate="print"/>
          <a:srcRect r="36885"/>
          <a:stretch>
            <a:fillRect/>
          </a:stretch>
        </p:blipFill>
        <p:spPr bwMode="auto">
          <a:xfrm flipH="1">
            <a:off x="5268912" y="1722437"/>
            <a:ext cx="2495291" cy="2619656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884DF-0C33-4770-8199-7C960CA8278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514350" y="274638"/>
            <a:ext cx="85852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Example: the Moon observed with a 2.5 m telescope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              1"  =&gt;  2 km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         0.05"  =&gt;  100 m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16387" name="Picture 3" descr="m51cenhst"/>
          <p:cNvPicPr>
            <a:picLocks noChangeAspect="1" noChangeArrowheads="1"/>
          </p:cNvPicPr>
          <p:nvPr/>
        </p:nvPicPr>
        <p:blipFill>
          <a:blip r:embed="rId3" cstate="print"/>
          <a:srcRect l="6857" t="5486" r="6857" b="5486"/>
          <a:stretch>
            <a:fillRect/>
          </a:stretch>
        </p:blipFill>
        <p:spPr bwMode="auto">
          <a:xfrm rot="20732972">
            <a:off x="1529354" y="2601913"/>
            <a:ext cx="3398837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m51optir"/>
          <p:cNvPicPr>
            <a:picLocks noChangeAspect="1" noChangeArrowheads="1"/>
          </p:cNvPicPr>
          <p:nvPr/>
        </p:nvPicPr>
        <p:blipFill>
          <a:blip r:embed="rId4" cstate="print"/>
          <a:srcRect l="17067" t="37334" r="61867" b="37334"/>
          <a:stretch>
            <a:fillRect/>
          </a:stretch>
        </p:blipFill>
        <p:spPr bwMode="auto">
          <a:xfrm>
            <a:off x="5497513" y="2833688"/>
            <a:ext cx="434340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552950" y="7105650"/>
            <a:ext cx="4754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Ground-based telescope image, 1” resolution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3338" y="6126163"/>
            <a:ext cx="1958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Hubble Space</a:t>
            </a:r>
          </a:p>
          <a:p>
            <a:r>
              <a:rPr lang="en-US" sz="2000"/>
              <a:t>Telescope image,</a:t>
            </a:r>
          </a:p>
          <a:p>
            <a:r>
              <a:rPr lang="en-US" sz="2000"/>
              <a:t>0.05” resolution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884DF-0C33-4770-8199-7C960CA8278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860550" y="288925"/>
            <a:ext cx="64500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00"/>
                </a:solidFill>
              </a:rPr>
              <a:t>North America at night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925513" y="5319713"/>
            <a:ext cx="52181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>
                <a:solidFill>
                  <a:srgbClr val="FFFFFF"/>
                </a:solidFill>
              </a:rPr>
              <a:t>So where would you put a telescope?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884DF-0C33-4770-8199-7C960CA8278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6" descr="http://eoimages.gsfc.nasa.gov/images/imagerecords/79000/79800/dnb_united_states_lr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2" y="900516"/>
            <a:ext cx="6350686" cy="423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824288" y="3425825"/>
            <a:ext cx="6062662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4" cstate="print">
            <a:lum contrast="8000"/>
          </a:blip>
          <a:srcRect/>
          <a:stretch>
            <a:fillRect/>
          </a:stretch>
        </p:blipFill>
        <p:spPr bwMode="auto">
          <a:xfrm>
            <a:off x="160338" y="257175"/>
            <a:ext cx="609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6392863" y="781050"/>
            <a:ext cx="27749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000">
                <a:solidFill>
                  <a:srgbClr val="FFFFFF"/>
                </a:solidFill>
              </a:rPr>
              <a:t>Kitt Peak National Observatory, near Tucson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001712" y="4999037"/>
            <a:ext cx="27749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000" dirty="0">
                <a:solidFill>
                  <a:srgbClr val="FFFFFF"/>
                </a:solidFill>
              </a:rPr>
              <a:t>Mauna Kea Observatory, Hawaii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9181" y="6377840"/>
            <a:ext cx="2828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Clear, dry sites, away</a:t>
            </a:r>
          </a:p>
          <a:p>
            <a:r>
              <a:rPr lang="en-US" dirty="0" smtClean="0"/>
              <a:t>from city lights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884DF-0C33-4770-8199-7C960CA8278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57413" y="342900"/>
            <a:ext cx="5845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Radio Telescopes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46088" y="1476375"/>
            <a:ext cx="533082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dirty="0">
                <a:solidFill>
                  <a:srgbClr val="FFFFFF"/>
                </a:solidFill>
              </a:rPr>
              <a:t>Large metal dish acts as a mirror for radio waves.  Radio receiver </a:t>
            </a:r>
            <a:r>
              <a:rPr lang="en-GB" dirty="0" smtClean="0">
                <a:solidFill>
                  <a:srgbClr val="FFFFFF"/>
                </a:solidFill>
              </a:rPr>
              <a:t>at </a:t>
            </a:r>
            <a:r>
              <a:rPr lang="en-GB" dirty="0">
                <a:solidFill>
                  <a:srgbClr val="FFFFFF"/>
                </a:solidFill>
              </a:rPr>
              <a:t>focus.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dirty="0">
                <a:solidFill>
                  <a:srgbClr val="FFFFFF"/>
                </a:solidFill>
              </a:rPr>
              <a:t>Surface accuracy not so important, so easy to make large one.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dirty="0">
                <a:solidFill>
                  <a:srgbClr val="FFFFFF"/>
                </a:solidFill>
              </a:rPr>
              <a:t>But angular resolution is poor.  Remember: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696912" y="4954588"/>
            <a:ext cx="2778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dirty="0">
                <a:solidFill>
                  <a:srgbClr val="00FFFF"/>
                </a:solidFill>
              </a:rPr>
              <a:t>angular resolution </a:t>
            </a:r>
            <a:r>
              <a:rPr lang="en-GB" dirty="0" smtClean="0">
                <a:solidFill>
                  <a:srgbClr val="00FFFF"/>
                </a:solidFill>
              </a:rPr>
              <a:t>   </a:t>
            </a:r>
            <a:r>
              <a:rPr lang="en-GB" dirty="0">
                <a:solidFill>
                  <a:srgbClr val="00FFFF"/>
                </a:solidFill>
                <a:latin typeface="Symbol" pitchFamily="18" charset="2"/>
              </a:rPr>
              <a:t>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821112" y="4816475"/>
            <a:ext cx="31051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dirty="0">
                <a:solidFill>
                  <a:srgbClr val="00FFFF"/>
                </a:solidFill>
              </a:rPr>
              <a:t>   wavelength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dirty="0">
                <a:solidFill>
                  <a:srgbClr val="00FFFF"/>
                </a:solidFill>
              </a:rPr>
              <a:t>mirror diameter</a:t>
            </a:r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3821112" y="5168363"/>
            <a:ext cx="1906587" cy="1587"/>
          </a:xfrm>
          <a:prstGeom prst="line">
            <a:avLst/>
          </a:prstGeom>
          <a:noFill/>
          <a:ln w="1836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479425" y="6238875"/>
            <a:ext cx="623411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FFFFFF"/>
                </a:solidFill>
              </a:rPr>
              <a:t>D larger than optical case, but wavelength much larger (cm's to m's), e.g.  for wavelength = 1 cm,  diameter = 100 m, resolution = 20".</a:t>
            </a:r>
          </a:p>
        </p:txBody>
      </p:sp>
      <p:pic>
        <p:nvPicPr>
          <p:cNvPr id="19466" name="Picture 10" descr="m31d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4313238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716713" y="6553200"/>
            <a:ext cx="22463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Andromeda radio</a:t>
            </a:r>
          </a:p>
          <a:p>
            <a:r>
              <a:rPr lang="en-US" sz="2000"/>
              <a:t>map with </a:t>
            </a:r>
          </a:p>
          <a:p>
            <a:r>
              <a:rPr lang="en-US" sz="2000"/>
              <a:t>Effelsberg telescope</a:t>
            </a:r>
          </a:p>
        </p:txBody>
      </p:sp>
      <p:pic>
        <p:nvPicPr>
          <p:cNvPr id="17419" name="Picture 13"/>
          <p:cNvPicPr>
            <a:picLocks noChangeAspect="1" noChangeArrowheads="1"/>
          </p:cNvPicPr>
          <p:nvPr/>
        </p:nvPicPr>
        <p:blipFill>
          <a:blip r:embed="rId4" cstate="print">
            <a:lum contrast="28000"/>
          </a:blip>
          <a:srcRect/>
          <a:stretch>
            <a:fillRect/>
          </a:stretch>
        </p:blipFill>
        <p:spPr bwMode="auto">
          <a:xfrm>
            <a:off x="6008688" y="884238"/>
            <a:ext cx="3984625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6202363" y="3703638"/>
            <a:ext cx="3562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000">
                <a:solidFill>
                  <a:srgbClr val="FFFFFF"/>
                </a:solidFill>
              </a:rPr>
              <a:t>Effelsberg 100-m (Germany)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7250113" y="4313238"/>
            <a:ext cx="2312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Andromeda galaxy –</a:t>
            </a:r>
          </a:p>
          <a:p>
            <a:r>
              <a:rPr lang="en-US" sz="2000" dirty="0"/>
              <a:t>optical</a:t>
            </a:r>
          </a:p>
        </p:txBody>
      </p:sp>
      <p:pic>
        <p:nvPicPr>
          <p:cNvPr id="14" name="Picture 12" descr="http://nedwww.ipac.caltech.edu/img11/2003A+A...398..937B/MESSIER_031:I:6cm:blh198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234719">
            <a:off x="8131088" y="6027958"/>
            <a:ext cx="1987293" cy="917213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884DF-0C33-4770-8199-7C960CA8278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 animBg="1"/>
      <p:bldP spid="17415" grpId="0"/>
      <p:bldP spid="19468" grpId="0"/>
      <p:bldP spid="194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25" y="557213"/>
            <a:ext cx="399415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584575"/>
            <a:ext cx="2989263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6788" y="3667125"/>
            <a:ext cx="50800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50875" y="225425"/>
            <a:ext cx="35623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000">
                <a:solidFill>
                  <a:srgbClr val="FFFFFF"/>
                </a:solidFill>
              </a:rPr>
              <a:t>Parkes 64-m (Australia)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661988" y="7129463"/>
            <a:ext cx="39957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>
                <a:solidFill>
                  <a:srgbClr val="FFFFFF"/>
                </a:solidFill>
              </a:rPr>
              <a:t>Green Bank 100-m telescope (WV)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5091113" y="7085013"/>
            <a:ext cx="46243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>
                <a:solidFill>
                  <a:srgbClr val="FFFFFF"/>
                </a:solidFill>
              </a:rPr>
              <a:t>Arecibo 300-m telescope (Puerto Rico)</a:t>
            </a:r>
          </a:p>
        </p:txBody>
      </p:sp>
      <p:pic>
        <p:nvPicPr>
          <p:cNvPr id="18440" name="Picture 10"/>
          <p:cNvPicPr>
            <a:picLocks noChangeAspect="1" noChangeArrowheads="1"/>
          </p:cNvPicPr>
          <p:nvPr/>
        </p:nvPicPr>
        <p:blipFill>
          <a:blip r:embed="rId6" cstate="print">
            <a:lum contrast="8000"/>
          </a:blip>
          <a:srcRect/>
          <a:stretch>
            <a:fillRect/>
          </a:stretch>
        </p:blipFill>
        <p:spPr bwMode="auto">
          <a:xfrm>
            <a:off x="5268913" y="731838"/>
            <a:ext cx="3944937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5726113" y="350838"/>
            <a:ext cx="30591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1800">
                <a:solidFill>
                  <a:srgbClr val="FFFFFF"/>
                </a:solidFill>
              </a:rPr>
              <a:t>Jodrell Bank 76-m  (England)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884DF-0C33-4770-8199-7C960CA8278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974850" y="428625"/>
            <a:ext cx="5959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Interferometry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673100" y="1306513"/>
            <a:ext cx="92694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A technique to get improved angular resolution using an array of telescopes.  Most common in radio, but also limited optical interferometry.</a:t>
            </a:r>
          </a:p>
        </p:txBody>
      </p:sp>
      <p:sp>
        <p:nvSpPr>
          <p:cNvPr id="19460" name="Line 3"/>
          <p:cNvSpPr>
            <a:spLocks noChangeShapeType="1"/>
          </p:cNvSpPr>
          <p:nvPr/>
        </p:nvSpPr>
        <p:spPr bwMode="auto">
          <a:xfrm flipH="1">
            <a:off x="1700213" y="3360738"/>
            <a:ext cx="242887" cy="438150"/>
          </a:xfrm>
          <a:prstGeom prst="line">
            <a:avLst/>
          </a:prstGeom>
          <a:noFill/>
          <a:ln w="1836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>
            <a:off x="1958975" y="3378200"/>
            <a:ext cx="176213" cy="484188"/>
          </a:xfrm>
          <a:prstGeom prst="line">
            <a:avLst/>
          </a:prstGeom>
          <a:noFill/>
          <a:ln w="1836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 flipH="1">
            <a:off x="6135688" y="3303588"/>
            <a:ext cx="242887" cy="438150"/>
          </a:xfrm>
          <a:prstGeom prst="line">
            <a:avLst/>
          </a:prstGeom>
          <a:noFill/>
          <a:ln w="1836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Line 6"/>
          <p:cNvSpPr>
            <a:spLocks noChangeShapeType="1"/>
          </p:cNvSpPr>
          <p:nvPr/>
        </p:nvSpPr>
        <p:spPr bwMode="auto">
          <a:xfrm>
            <a:off x="6418263" y="3322638"/>
            <a:ext cx="176212" cy="484187"/>
          </a:xfrm>
          <a:prstGeom prst="line">
            <a:avLst/>
          </a:prstGeom>
          <a:noFill/>
          <a:ln w="1836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Freeform 7"/>
          <p:cNvSpPr>
            <a:spLocks noChangeArrowheads="1"/>
          </p:cNvSpPr>
          <p:nvPr/>
        </p:nvSpPr>
        <p:spPr bwMode="auto">
          <a:xfrm>
            <a:off x="1989138" y="4635500"/>
            <a:ext cx="4378325" cy="887413"/>
          </a:xfrm>
          <a:custGeom>
            <a:avLst/>
            <a:gdLst>
              <a:gd name="T0" fmla="*/ 94 w 12161"/>
              <a:gd name="T1" fmla="*/ 98 h 2463"/>
              <a:gd name="T2" fmla="*/ 297 w 12161"/>
              <a:gd name="T3" fmla="*/ 290 h 2463"/>
              <a:gd name="T4" fmla="*/ 518 w 12161"/>
              <a:gd name="T5" fmla="*/ 477 h 2463"/>
              <a:gd name="T6" fmla="*/ 756 w 12161"/>
              <a:gd name="T7" fmla="*/ 658 h 2463"/>
              <a:gd name="T8" fmla="*/ 1012 w 12161"/>
              <a:gd name="T9" fmla="*/ 832 h 2463"/>
              <a:gd name="T10" fmla="*/ 1284 w 12161"/>
              <a:gd name="T11" fmla="*/ 999 h 2463"/>
              <a:gd name="T12" fmla="*/ 1571 w 12161"/>
              <a:gd name="T13" fmla="*/ 1159 h 2463"/>
              <a:gd name="T14" fmla="*/ 1873 w 12161"/>
              <a:gd name="T15" fmla="*/ 1312 h 2463"/>
              <a:gd name="T16" fmla="*/ 2190 w 12161"/>
              <a:gd name="T17" fmla="*/ 1456 h 2463"/>
              <a:gd name="T18" fmla="*/ 2519 w 12161"/>
              <a:gd name="T19" fmla="*/ 1591 h 2463"/>
              <a:gd name="T20" fmla="*/ 2862 w 12161"/>
              <a:gd name="T21" fmla="*/ 1718 h 2463"/>
              <a:gd name="T22" fmla="*/ 3216 w 12161"/>
              <a:gd name="T23" fmla="*/ 1836 h 2463"/>
              <a:gd name="T24" fmla="*/ 3581 w 12161"/>
              <a:gd name="T25" fmla="*/ 1944 h 2463"/>
              <a:gd name="T26" fmla="*/ 3956 w 12161"/>
              <a:gd name="T27" fmla="*/ 2043 h 2463"/>
              <a:gd name="T28" fmla="*/ 4339 w 12161"/>
              <a:gd name="T29" fmla="*/ 2131 h 2463"/>
              <a:gd name="T30" fmla="*/ 4731 w 12161"/>
              <a:gd name="T31" fmla="*/ 2210 h 2463"/>
              <a:gd name="T32" fmla="*/ 5130 w 12161"/>
              <a:gd name="T33" fmla="*/ 2278 h 2463"/>
              <a:gd name="T34" fmla="*/ 5534 w 12161"/>
              <a:gd name="T35" fmla="*/ 2336 h 2463"/>
              <a:gd name="T36" fmla="*/ 5944 w 12161"/>
              <a:gd name="T37" fmla="*/ 2383 h 2463"/>
              <a:gd name="T38" fmla="*/ 6358 w 12161"/>
              <a:gd name="T39" fmla="*/ 2419 h 2463"/>
              <a:gd name="T40" fmla="*/ 6774 w 12161"/>
              <a:gd name="T41" fmla="*/ 2444 h 2463"/>
              <a:gd name="T42" fmla="*/ 7193 w 12161"/>
              <a:gd name="T43" fmla="*/ 2458 h 2463"/>
              <a:gd name="T44" fmla="*/ 7612 w 12161"/>
              <a:gd name="T45" fmla="*/ 2462 h 2463"/>
              <a:gd name="T46" fmla="*/ 8031 w 12161"/>
              <a:gd name="T47" fmla="*/ 2454 h 2463"/>
              <a:gd name="T48" fmla="*/ 8449 w 12161"/>
              <a:gd name="T49" fmla="*/ 2436 h 2463"/>
              <a:gd name="T50" fmla="*/ 8865 w 12161"/>
              <a:gd name="T51" fmla="*/ 2406 h 2463"/>
              <a:gd name="T52" fmla="*/ 9277 w 12161"/>
              <a:gd name="T53" fmla="*/ 2366 h 2463"/>
              <a:gd name="T54" fmla="*/ 9685 w 12161"/>
              <a:gd name="T55" fmla="*/ 2314 h 2463"/>
              <a:gd name="T56" fmla="*/ 10087 w 12161"/>
              <a:gd name="T57" fmla="*/ 2253 h 2463"/>
              <a:gd name="T58" fmla="*/ 10483 w 12161"/>
              <a:gd name="T59" fmla="*/ 2181 h 2463"/>
              <a:gd name="T60" fmla="*/ 10872 w 12161"/>
              <a:gd name="T61" fmla="*/ 2098 h 2463"/>
              <a:gd name="T62" fmla="*/ 11252 w 12161"/>
              <a:gd name="T63" fmla="*/ 2005 h 2463"/>
              <a:gd name="T64" fmla="*/ 11623 w 12161"/>
              <a:gd name="T65" fmla="*/ 1903 h 2463"/>
              <a:gd name="T66" fmla="*/ 11984 w 12161"/>
              <a:gd name="T67" fmla="*/ 1791 h 24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161"/>
              <a:gd name="T103" fmla="*/ 0 h 2463"/>
              <a:gd name="T104" fmla="*/ 12161 w 12161"/>
              <a:gd name="T105" fmla="*/ 2463 h 24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161" h="2463">
                <a:moveTo>
                  <a:pt x="0" y="0"/>
                </a:moveTo>
                <a:lnTo>
                  <a:pt x="94" y="98"/>
                </a:lnTo>
                <a:lnTo>
                  <a:pt x="193" y="195"/>
                </a:lnTo>
                <a:lnTo>
                  <a:pt x="297" y="290"/>
                </a:lnTo>
                <a:lnTo>
                  <a:pt x="405" y="385"/>
                </a:lnTo>
                <a:lnTo>
                  <a:pt x="518" y="477"/>
                </a:lnTo>
                <a:lnTo>
                  <a:pt x="635" y="568"/>
                </a:lnTo>
                <a:lnTo>
                  <a:pt x="756" y="658"/>
                </a:lnTo>
                <a:lnTo>
                  <a:pt x="882" y="746"/>
                </a:lnTo>
                <a:lnTo>
                  <a:pt x="1012" y="832"/>
                </a:lnTo>
                <a:lnTo>
                  <a:pt x="1146" y="917"/>
                </a:lnTo>
                <a:lnTo>
                  <a:pt x="1284" y="999"/>
                </a:lnTo>
                <a:lnTo>
                  <a:pt x="1425" y="1080"/>
                </a:lnTo>
                <a:lnTo>
                  <a:pt x="1571" y="1159"/>
                </a:lnTo>
                <a:lnTo>
                  <a:pt x="1720" y="1236"/>
                </a:lnTo>
                <a:lnTo>
                  <a:pt x="1873" y="1312"/>
                </a:lnTo>
                <a:lnTo>
                  <a:pt x="2030" y="1385"/>
                </a:lnTo>
                <a:lnTo>
                  <a:pt x="2190" y="1456"/>
                </a:lnTo>
                <a:lnTo>
                  <a:pt x="2353" y="1525"/>
                </a:lnTo>
                <a:lnTo>
                  <a:pt x="2519" y="1591"/>
                </a:lnTo>
                <a:lnTo>
                  <a:pt x="2689" y="1656"/>
                </a:lnTo>
                <a:lnTo>
                  <a:pt x="2862" y="1718"/>
                </a:lnTo>
                <a:lnTo>
                  <a:pt x="3037" y="1778"/>
                </a:lnTo>
                <a:lnTo>
                  <a:pt x="3216" y="1836"/>
                </a:lnTo>
                <a:lnTo>
                  <a:pt x="3397" y="1891"/>
                </a:lnTo>
                <a:lnTo>
                  <a:pt x="3581" y="1944"/>
                </a:lnTo>
                <a:lnTo>
                  <a:pt x="3767" y="1995"/>
                </a:lnTo>
                <a:lnTo>
                  <a:pt x="3956" y="2043"/>
                </a:lnTo>
                <a:lnTo>
                  <a:pt x="4146" y="2088"/>
                </a:lnTo>
                <a:lnTo>
                  <a:pt x="4339" y="2131"/>
                </a:lnTo>
                <a:lnTo>
                  <a:pt x="4534" y="2172"/>
                </a:lnTo>
                <a:lnTo>
                  <a:pt x="4731" y="2210"/>
                </a:lnTo>
                <a:lnTo>
                  <a:pt x="4929" y="2245"/>
                </a:lnTo>
                <a:lnTo>
                  <a:pt x="5130" y="2278"/>
                </a:lnTo>
                <a:lnTo>
                  <a:pt x="5331" y="2308"/>
                </a:lnTo>
                <a:lnTo>
                  <a:pt x="5534" y="2336"/>
                </a:lnTo>
                <a:lnTo>
                  <a:pt x="5739" y="2361"/>
                </a:lnTo>
                <a:lnTo>
                  <a:pt x="5944" y="2383"/>
                </a:lnTo>
                <a:lnTo>
                  <a:pt x="6150" y="2402"/>
                </a:lnTo>
                <a:lnTo>
                  <a:pt x="6358" y="2419"/>
                </a:lnTo>
                <a:lnTo>
                  <a:pt x="6566" y="2433"/>
                </a:lnTo>
                <a:lnTo>
                  <a:pt x="6774" y="2444"/>
                </a:lnTo>
                <a:lnTo>
                  <a:pt x="6983" y="2453"/>
                </a:lnTo>
                <a:lnTo>
                  <a:pt x="7193" y="2458"/>
                </a:lnTo>
                <a:lnTo>
                  <a:pt x="7402" y="2461"/>
                </a:lnTo>
                <a:lnTo>
                  <a:pt x="7612" y="2462"/>
                </a:lnTo>
                <a:lnTo>
                  <a:pt x="7822" y="2459"/>
                </a:lnTo>
                <a:lnTo>
                  <a:pt x="8031" y="2454"/>
                </a:lnTo>
                <a:lnTo>
                  <a:pt x="8240" y="2446"/>
                </a:lnTo>
                <a:lnTo>
                  <a:pt x="8449" y="2436"/>
                </a:lnTo>
                <a:lnTo>
                  <a:pt x="8657" y="2422"/>
                </a:lnTo>
                <a:lnTo>
                  <a:pt x="8865" y="2406"/>
                </a:lnTo>
                <a:lnTo>
                  <a:pt x="9071" y="2387"/>
                </a:lnTo>
                <a:lnTo>
                  <a:pt x="9277" y="2366"/>
                </a:lnTo>
                <a:lnTo>
                  <a:pt x="9481" y="2341"/>
                </a:lnTo>
                <a:lnTo>
                  <a:pt x="9685" y="2314"/>
                </a:lnTo>
                <a:lnTo>
                  <a:pt x="9887" y="2285"/>
                </a:lnTo>
                <a:lnTo>
                  <a:pt x="10087" y="2253"/>
                </a:lnTo>
                <a:lnTo>
                  <a:pt x="10286" y="2218"/>
                </a:lnTo>
                <a:lnTo>
                  <a:pt x="10483" y="2181"/>
                </a:lnTo>
                <a:lnTo>
                  <a:pt x="10678" y="2141"/>
                </a:lnTo>
                <a:lnTo>
                  <a:pt x="10872" y="2098"/>
                </a:lnTo>
                <a:lnTo>
                  <a:pt x="11063" y="2053"/>
                </a:lnTo>
                <a:lnTo>
                  <a:pt x="11252" y="2005"/>
                </a:lnTo>
                <a:lnTo>
                  <a:pt x="11439" y="1955"/>
                </a:lnTo>
                <a:lnTo>
                  <a:pt x="11623" y="1903"/>
                </a:lnTo>
                <a:lnTo>
                  <a:pt x="11805" y="1848"/>
                </a:lnTo>
                <a:lnTo>
                  <a:pt x="11984" y="1791"/>
                </a:lnTo>
                <a:lnTo>
                  <a:pt x="12160" y="1731"/>
                </a:lnTo>
              </a:path>
            </a:pathLst>
          </a:custGeom>
          <a:noFill/>
          <a:ln w="1836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 flipH="1">
            <a:off x="3624263" y="5486400"/>
            <a:ext cx="242887" cy="438150"/>
          </a:xfrm>
          <a:prstGeom prst="line">
            <a:avLst/>
          </a:prstGeom>
          <a:noFill/>
          <a:ln w="1836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3917950" y="5505450"/>
            <a:ext cx="176213" cy="484188"/>
          </a:xfrm>
          <a:prstGeom prst="line">
            <a:avLst/>
          </a:prstGeom>
          <a:noFill/>
          <a:ln w="1836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>
            <a:off x="1963738" y="4259263"/>
            <a:ext cx="4464050" cy="1587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Text Box 11"/>
          <p:cNvSpPr txBox="1">
            <a:spLocks noChangeArrowheads="1"/>
          </p:cNvSpPr>
          <p:nvPr/>
        </p:nvSpPr>
        <p:spPr bwMode="auto">
          <a:xfrm>
            <a:off x="4087813" y="4302125"/>
            <a:ext cx="3206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9469" name="Freeform 12"/>
          <p:cNvSpPr>
            <a:spLocks noChangeArrowheads="1"/>
          </p:cNvSpPr>
          <p:nvPr/>
        </p:nvSpPr>
        <p:spPr bwMode="auto">
          <a:xfrm>
            <a:off x="2200275" y="2343150"/>
            <a:ext cx="511175" cy="655638"/>
          </a:xfrm>
          <a:custGeom>
            <a:avLst/>
            <a:gdLst>
              <a:gd name="T0" fmla="*/ 0 w 1419"/>
              <a:gd name="T1" fmla="*/ 1820 h 1821"/>
              <a:gd name="T2" fmla="*/ 156 w 1419"/>
              <a:gd name="T3" fmla="*/ 1679 h 1821"/>
              <a:gd name="T4" fmla="*/ 355 w 1419"/>
              <a:gd name="T5" fmla="*/ 1577 h 1821"/>
              <a:gd name="T6" fmla="*/ 464 w 1419"/>
              <a:gd name="T7" fmla="*/ 1391 h 1821"/>
              <a:gd name="T8" fmla="*/ 446 w 1419"/>
              <a:gd name="T9" fmla="*/ 1101 h 1821"/>
              <a:gd name="T10" fmla="*/ 517 w 1419"/>
              <a:gd name="T11" fmla="*/ 877 h 1821"/>
              <a:gd name="T12" fmla="*/ 664 w 1419"/>
              <a:gd name="T13" fmla="*/ 726 h 1821"/>
              <a:gd name="T14" fmla="*/ 881 w 1419"/>
              <a:gd name="T15" fmla="*/ 644 h 1821"/>
              <a:gd name="T16" fmla="*/ 1131 w 1419"/>
              <a:gd name="T17" fmla="*/ 592 h 1821"/>
              <a:gd name="T18" fmla="*/ 1301 w 1419"/>
              <a:gd name="T19" fmla="*/ 463 h 1821"/>
              <a:gd name="T20" fmla="*/ 1400 w 1419"/>
              <a:gd name="T21" fmla="*/ 267 h 1821"/>
              <a:gd name="T22" fmla="*/ 1365 w 1419"/>
              <a:gd name="T23" fmla="*/ 0 h 1821"/>
              <a:gd name="T24" fmla="*/ 1365 w 1419"/>
              <a:gd name="T25" fmla="*/ 0 h 18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19"/>
              <a:gd name="T40" fmla="*/ 0 h 1821"/>
              <a:gd name="T41" fmla="*/ 1419 w 1419"/>
              <a:gd name="T42" fmla="*/ 1821 h 182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19" h="1821">
                <a:moveTo>
                  <a:pt x="0" y="1820"/>
                </a:moveTo>
                <a:cubicBezTo>
                  <a:pt x="44" y="1765"/>
                  <a:pt x="88" y="1703"/>
                  <a:pt x="156" y="1679"/>
                </a:cubicBezTo>
                <a:cubicBezTo>
                  <a:pt x="224" y="1654"/>
                  <a:pt x="298" y="1629"/>
                  <a:pt x="355" y="1577"/>
                </a:cubicBezTo>
                <a:cubicBezTo>
                  <a:pt x="407" y="1530"/>
                  <a:pt x="452" y="1468"/>
                  <a:pt x="464" y="1391"/>
                </a:cubicBezTo>
                <a:cubicBezTo>
                  <a:pt x="478" y="1291"/>
                  <a:pt x="452" y="1197"/>
                  <a:pt x="446" y="1101"/>
                </a:cubicBezTo>
                <a:cubicBezTo>
                  <a:pt x="441" y="1020"/>
                  <a:pt x="465" y="935"/>
                  <a:pt x="517" y="877"/>
                </a:cubicBezTo>
                <a:cubicBezTo>
                  <a:pt x="564" y="825"/>
                  <a:pt x="599" y="763"/>
                  <a:pt x="664" y="726"/>
                </a:cubicBezTo>
                <a:cubicBezTo>
                  <a:pt x="732" y="688"/>
                  <a:pt x="807" y="668"/>
                  <a:pt x="881" y="644"/>
                </a:cubicBezTo>
                <a:cubicBezTo>
                  <a:pt x="964" y="614"/>
                  <a:pt x="1050" y="625"/>
                  <a:pt x="1131" y="592"/>
                </a:cubicBezTo>
                <a:cubicBezTo>
                  <a:pt x="1196" y="565"/>
                  <a:pt x="1257" y="525"/>
                  <a:pt x="1301" y="463"/>
                </a:cubicBezTo>
                <a:cubicBezTo>
                  <a:pt x="1344" y="405"/>
                  <a:pt x="1386" y="343"/>
                  <a:pt x="1400" y="267"/>
                </a:cubicBezTo>
                <a:cubicBezTo>
                  <a:pt x="1418" y="175"/>
                  <a:pt x="1392" y="84"/>
                  <a:pt x="1365" y="0"/>
                </a:cubicBezTo>
              </a:path>
            </a:pathLst>
          </a:custGeom>
          <a:noFill/>
          <a:ln w="1836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Freeform 13"/>
          <p:cNvSpPr>
            <a:spLocks noChangeArrowheads="1"/>
          </p:cNvSpPr>
          <p:nvPr/>
        </p:nvSpPr>
        <p:spPr bwMode="auto">
          <a:xfrm>
            <a:off x="6648450" y="2201863"/>
            <a:ext cx="511175" cy="655637"/>
          </a:xfrm>
          <a:custGeom>
            <a:avLst/>
            <a:gdLst>
              <a:gd name="T0" fmla="*/ 0 w 1419"/>
              <a:gd name="T1" fmla="*/ 1820 h 1821"/>
              <a:gd name="T2" fmla="*/ 156 w 1419"/>
              <a:gd name="T3" fmla="*/ 1679 h 1821"/>
              <a:gd name="T4" fmla="*/ 355 w 1419"/>
              <a:gd name="T5" fmla="*/ 1577 h 1821"/>
              <a:gd name="T6" fmla="*/ 464 w 1419"/>
              <a:gd name="T7" fmla="*/ 1391 h 1821"/>
              <a:gd name="T8" fmla="*/ 446 w 1419"/>
              <a:gd name="T9" fmla="*/ 1101 h 1821"/>
              <a:gd name="T10" fmla="*/ 517 w 1419"/>
              <a:gd name="T11" fmla="*/ 877 h 1821"/>
              <a:gd name="T12" fmla="*/ 664 w 1419"/>
              <a:gd name="T13" fmla="*/ 726 h 1821"/>
              <a:gd name="T14" fmla="*/ 881 w 1419"/>
              <a:gd name="T15" fmla="*/ 644 h 1821"/>
              <a:gd name="T16" fmla="*/ 1131 w 1419"/>
              <a:gd name="T17" fmla="*/ 592 h 1821"/>
              <a:gd name="T18" fmla="*/ 1301 w 1419"/>
              <a:gd name="T19" fmla="*/ 463 h 1821"/>
              <a:gd name="T20" fmla="*/ 1400 w 1419"/>
              <a:gd name="T21" fmla="*/ 267 h 1821"/>
              <a:gd name="T22" fmla="*/ 1365 w 1419"/>
              <a:gd name="T23" fmla="*/ 0 h 1821"/>
              <a:gd name="T24" fmla="*/ 1365 w 1419"/>
              <a:gd name="T25" fmla="*/ 0 h 18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19"/>
              <a:gd name="T40" fmla="*/ 0 h 1821"/>
              <a:gd name="T41" fmla="*/ 1419 w 1419"/>
              <a:gd name="T42" fmla="*/ 1821 h 182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19" h="1821">
                <a:moveTo>
                  <a:pt x="0" y="1820"/>
                </a:moveTo>
                <a:cubicBezTo>
                  <a:pt x="44" y="1765"/>
                  <a:pt x="88" y="1703"/>
                  <a:pt x="156" y="1679"/>
                </a:cubicBezTo>
                <a:cubicBezTo>
                  <a:pt x="224" y="1654"/>
                  <a:pt x="298" y="1629"/>
                  <a:pt x="355" y="1577"/>
                </a:cubicBezTo>
                <a:cubicBezTo>
                  <a:pt x="407" y="1530"/>
                  <a:pt x="452" y="1468"/>
                  <a:pt x="464" y="1391"/>
                </a:cubicBezTo>
                <a:cubicBezTo>
                  <a:pt x="478" y="1291"/>
                  <a:pt x="452" y="1197"/>
                  <a:pt x="446" y="1101"/>
                </a:cubicBezTo>
                <a:cubicBezTo>
                  <a:pt x="441" y="1020"/>
                  <a:pt x="465" y="935"/>
                  <a:pt x="517" y="877"/>
                </a:cubicBezTo>
                <a:cubicBezTo>
                  <a:pt x="564" y="825"/>
                  <a:pt x="599" y="763"/>
                  <a:pt x="664" y="726"/>
                </a:cubicBezTo>
                <a:cubicBezTo>
                  <a:pt x="732" y="688"/>
                  <a:pt x="807" y="668"/>
                  <a:pt x="881" y="644"/>
                </a:cubicBezTo>
                <a:cubicBezTo>
                  <a:pt x="964" y="614"/>
                  <a:pt x="1050" y="625"/>
                  <a:pt x="1131" y="592"/>
                </a:cubicBezTo>
                <a:cubicBezTo>
                  <a:pt x="1196" y="565"/>
                  <a:pt x="1257" y="525"/>
                  <a:pt x="1301" y="463"/>
                </a:cubicBezTo>
                <a:cubicBezTo>
                  <a:pt x="1344" y="405"/>
                  <a:pt x="1386" y="343"/>
                  <a:pt x="1400" y="267"/>
                </a:cubicBezTo>
                <a:cubicBezTo>
                  <a:pt x="1418" y="175"/>
                  <a:pt x="1392" y="84"/>
                  <a:pt x="1365" y="0"/>
                </a:cubicBezTo>
              </a:path>
            </a:pathLst>
          </a:custGeom>
          <a:noFill/>
          <a:ln w="1836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Freeform 14"/>
          <p:cNvSpPr>
            <a:spLocks noChangeArrowheads="1"/>
          </p:cNvSpPr>
          <p:nvPr/>
        </p:nvSpPr>
        <p:spPr bwMode="auto">
          <a:xfrm>
            <a:off x="3995738" y="4638675"/>
            <a:ext cx="511175" cy="655638"/>
          </a:xfrm>
          <a:custGeom>
            <a:avLst/>
            <a:gdLst>
              <a:gd name="T0" fmla="*/ 0 w 1419"/>
              <a:gd name="T1" fmla="*/ 1820 h 1821"/>
              <a:gd name="T2" fmla="*/ 156 w 1419"/>
              <a:gd name="T3" fmla="*/ 1679 h 1821"/>
              <a:gd name="T4" fmla="*/ 355 w 1419"/>
              <a:gd name="T5" fmla="*/ 1577 h 1821"/>
              <a:gd name="T6" fmla="*/ 464 w 1419"/>
              <a:gd name="T7" fmla="*/ 1391 h 1821"/>
              <a:gd name="T8" fmla="*/ 446 w 1419"/>
              <a:gd name="T9" fmla="*/ 1101 h 1821"/>
              <a:gd name="T10" fmla="*/ 517 w 1419"/>
              <a:gd name="T11" fmla="*/ 877 h 1821"/>
              <a:gd name="T12" fmla="*/ 664 w 1419"/>
              <a:gd name="T13" fmla="*/ 726 h 1821"/>
              <a:gd name="T14" fmla="*/ 881 w 1419"/>
              <a:gd name="T15" fmla="*/ 644 h 1821"/>
              <a:gd name="T16" fmla="*/ 1131 w 1419"/>
              <a:gd name="T17" fmla="*/ 592 h 1821"/>
              <a:gd name="T18" fmla="*/ 1301 w 1419"/>
              <a:gd name="T19" fmla="*/ 463 h 1821"/>
              <a:gd name="T20" fmla="*/ 1400 w 1419"/>
              <a:gd name="T21" fmla="*/ 267 h 1821"/>
              <a:gd name="T22" fmla="*/ 1365 w 1419"/>
              <a:gd name="T23" fmla="*/ 0 h 1821"/>
              <a:gd name="T24" fmla="*/ 1365 w 1419"/>
              <a:gd name="T25" fmla="*/ 0 h 18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19"/>
              <a:gd name="T40" fmla="*/ 0 h 1821"/>
              <a:gd name="T41" fmla="*/ 1419 w 1419"/>
              <a:gd name="T42" fmla="*/ 1821 h 182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19" h="1821">
                <a:moveTo>
                  <a:pt x="0" y="1820"/>
                </a:moveTo>
                <a:cubicBezTo>
                  <a:pt x="44" y="1765"/>
                  <a:pt x="88" y="1703"/>
                  <a:pt x="156" y="1679"/>
                </a:cubicBezTo>
                <a:cubicBezTo>
                  <a:pt x="224" y="1654"/>
                  <a:pt x="298" y="1629"/>
                  <a:pt x="355" y="1577"/>
                </a:cubicBezTo>
                <a:cubicBezTo>
                  <a:pt x="407" y="1530"/>
                  <a:pt x="452" y="1468"/>
                  <a:pt x="464" y="1391"/>
                </a:cubicBezTo>
                <a:cubicBezTo>
                  <a:pt x="478" y="1291"/>
                  <a:pt x="452" y="1197"/>
                  <a:pt x="446" y="1101"/>
                </a:cubicBezTo>
                <a:cubicBezTo>
                  <a:pt x="441" y="1020"/>
                  <a:pt x="465" y="935"/>
                  <a:pt x="517" y="877"/>
                </a:cubicBezTo>
                <a:cubicBezTo>
                  <a:pt x="564" y="825"/>
                  <a:pt x="599" y="763"/>
                  <a:pt x="664" y="726"/>
                </a:cubicBezTo>
                <a:cubicBezTo>
                  <a:pt x="732" y="688"/>
                  <a:pt x="807" y="668"/>
                  <a:pt x="881" y="644"/>
                </a:cubicBezTo>
                <a:cubicBezTo>
                  <a:pt x="964" y="614"/>
                  <a:pt x="1050" y="625"/>
                  <a:pt x="1131" y="592"/>
                </a:cubicBezTo>
                <a:cubicBezTo>
                  <a:pt x="1196" y="565"/>
                  <a:pt x="1257" y="525"/>
                  <a:pt x="1301" y="463"/>
                </a:cubicBezTo>
                <a:cubicBezTo>
                  <a:pt x="1344" y="405"/>
                  <a:pt x="1386" y="343"/>
                  <a:pt x="1400" y="267"/>
                </a:cubicBezTo>
                <a:cubicBezTo>
                  <a:pt x="1418" y="175"/>
                  <a:pt x="1392" y="84"/>
                  <a:pt x="1365" y="0"/>
                </a:cubicBezTo>
              </a:path>
            </a:pathLst>
          </a:custGeom>
          <a:noFill/>
          <a:ln w="1836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2" name="Line 15"/>
          <p:cNvSpPr>
            <a:spLocks noChangeShapeType="1"/>
          </p:cNvSpPr>
          <p:nvPr/>
        </p:nvSpPr>
        <p:spPr bwMode="auto">
          <a:xfrm flipH="1">
            <a:off x="2144712" y="2954338"/>
            <a:ext cx="82550" cy="85725"/>
          </a:xfrm>
          <a:prstGeom prst="line">
            <a:avLst/>
          </a:prstGeom>
          <a:noFill/>
          <a:ln w="1836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Line 16"/>
          <p:cNvSpPr>
            <a:spLocks noChangeShapeType="1"/>
          </p:cNvSpPr>
          <p:nvPr/>
        </p:nvSpPr>
        <p:spPr bwMode="auto">
          <a:xfrm flipH="1">
            <a:off x="6573838" y="2841625"/>
            <a:ext cx="82550" cy="85725"/>
          </a:xfrm>
          <a:prstGeom prst="line">
            <a:avLst/>
          </a:prstGeom>
          <a:noFill/>
          <a:ln w="1836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Line 17"/>
          <p:cNvSpPr>
            <a:spLocks noChangeShapeType="1"/>
          </p:cNvSpPr>
          <p:nvPr/>
        </p:nvSpPr>
        <p:spPr bwMode="auto">
          <a:xfrm flipH="1">
            <a:off x="3981450" y="5260975"/>
            <a:ext cx="82550" cy="85725"/>
          </a:xfrm>
          <a:prstGeom prst="line">
            <a:avLst/>
          </a:prstGeom>
          <a:noFill/>
          <a:ln w="1836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Text Box 18"/>
          <p:cNvSpPr txBox="1">
            <a:spLocks noChangeArrowheads="1"/>
          </p:cNvSpPr>
          <p:nvPr/>
        </p:nvSpPr>
        <p:spPr bwMode="auto">
          <a:xfrm>
            <a:off x="719138" y="6207125"/>
            <a:ext cx="8310562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Consider two dishes with </a:t>
            </a:r>
            <a:r>
              <a:rPr lang="en-GB" u="sng">
                <a:solidFill>
                  <a:srgbClr val="FFFFFF"/>
                </a:solidFill>
              </a:rPr>
              <a:t>separation</a:t>
            </a:r>
            <a:r>
              <a:rPr lang="en-GB">
                <a:solidFill>
                  <a:srgbClr val="FFFFFF"/>
                </a:solidFill>
              </a:rPr>
              <a:t> D vs. one dish of </a:t>
            </a:r>
            <a:r>
              <a:rPr lang="en-GB" u="sng">
                <a:solidFill>
                  <a:srgbClr val="FFFFFF"/>
                </a:solidFill>
              </a:rPr>
              <a:t>diameter</a:t>
            </a:r>
            <a:r>
              <a:rPr lang="en-GB">
                <a:solidFill>
                  <a:srgbClr val="FFFFFF"/>
                </a:solidFill>
              </a:rPr>
              <a:t> D.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By combining the radio waves from the two dishes, the achieved angular resolution is the same as the large dish.</a:t>
            </a:r>
          </a:p>
        </p:txBody>
      </p:sp>
      <p:sp>
        <p:nvSpPr>
          <p:cNvPr id="19476" name="Freeform 19"/>
          <p:cNvSpPr>
            <a:spLocks noChangeArrowheads="1"/>
          </p:cNvSpPr>
          <p:nvPr/>
        </p:nvSpPr>
        <p:spPr bwMode="auto">
          <a:xfrm>
            <a:off x="1604963" y="2890838"/>
            <a:ext cx="889000" cy="682625"/>
          </a:xfrm>
          <a:custGeom>
            <a:avLst/>
            <a:gdLst>
              <a:gd name="T0" fmla="*/ 0 w 2471"/>
              <a:gd name="T1" fmla="*/ 0 h 1895"/>
              <a:gd name="T2" fmla="*/ 2470 w 2471"/>
              <a:gd name="T3" fmla="*/ 1353 h 1895"/>
              <a:gd name="T4" fmla="*/ 0 60000 65536"/>
              <a:gd name="T5" fmla="*/ 0 60000 65536"/>
              <a:gd name="T6" fmla="*/ 0 w 2471"/>
              <a:gd name="T7" fmla="*/ 0 h 1895"/>
              <a:gd name="T8" fmla="*/ 2471 w 2471"/>
              <a:gd name="T9" fmla="*/ 1895 h 189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71" h="1895">
                <a:moveTo>
                  <a:pt x="0" y="0"/>
                </a:moveTo>
                <a:cubicBezTo>
                  <a:pt x="545" y="1894"/>
                  <a:pt x="2470" y="1353"/>
                  <a:pt x="2470" y="1353"/>
                </a:cubicBezTo>
              </a:path>
            </a:pathLst>
          </a:custGeom>
          <a:noFill/>
          <a:ln w="1836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Freeform 20"/>
          <p:cNvSpPr>
            <a:spLocks noChangeArrowheads="1"/>
          </p:cNvSpPr>
          <p:nvPr/>
        </p:nvSpPr>
        <p:spPr bwMode="auto">
          <a:xfrm>
            <a:off x="6080125" y="2876550"/>
            <a:ext cx="889000" cy="682625"/>
          </a:xfrm>
          <a:custGeom>
            <a:avLst/>
            <a:gdLst>
              <a:gd name="T0" fmla="*/ 0 w 2471"/>
              <a:gd name="T1" fmla="*/ 0 h 1895"/>
              <a:gd name="T2" fmla="*/ 2470 w 2471"/>
              <a:gd name="T3" fmla="*/ 1353 h 1895"/>
              <a:gd name="T4" fmla="*/ 0 60000 65536"/>
              <a:gd name="T5" fmla="*/ 0 60000 65536"/>
              <a:gd name="T6" fmla="*/ 0 w 2471"/>
              <a:gd name="T7" fmla="*/ 0 h 1895"/>
              <a:gd name="T8" fmla="*/ 2471 w 2471"/>
              <a:gd name="T9" fmla="*/ 1895 h 189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71" h="1895">
                <a:moveTo>
                  <a:pt x="0" y="0"/>
                </a:moveTo>
                <a:cubicBezTo>
                  <a:pt x="545" y="1894"/>
                  <a:pt x="2470" y="1353"/>
                  <a:pt x="2470" y="1353"/>
                </a:cubicBezTo>
              </a:path>
            </a:pathLst>
          </a:custGeom>
          <a:noFill/>
          <a:ln w="1836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884DF-0C33-4770-8199-7C960CA8278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209675" y="471488"/>
            <a:ext cx="7043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Light Hitting a Telescope Mirror</a:t>
            </a:r>
          </a:p>
        </p:txBody>
      </p:sp>
      <p:sp>
        <p:nvSpPr>
          <p:cNvPr id="2051" name="Line 2"/>
          <p:cNvSpPr>
            <a:spLocks noChangeShapeType="1"/>
          </p:cNvSpPr>
          <p:nvPr/>
        </p:nvSpPr>
        <p:spPr bwMode="auto">
          <a:xfrm flipV="1">
            <a:off x="1187450" y="1828800"/>
            <a:ext cx="1588" cy="3349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 flipV="1">
            <a:off x="1187450" y="2641600"/>
            <a:ext cx="1588" cy="3349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4"/>
          <p:cNvSpPr>
            <a:spLocks noChangeShapeType="1"/>
          </p:cNvSpPr>
          <p:nvPr/>
        </p:nvSpPr>
        <p:spPr bwMode="auto">
          <a:xfrm>
            <a:off x="604838" y="2236788"/>
            <a:ext cx="365125" cy="117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5"/>
          <p:cNvSpPr>
            <a:spLocks noChangeShapeType="1"/>
          </p:cNvSpPr>
          <p:nvPr/>
        </p:nvSpPr>
        <p:spPr bwMode="auto">
          <a:xfrm flipV="1">
            <a:off x="685800" y="2555875"/>
            <a:ext cx="307975" cy="249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" name="Line 6"/>
          <p:cNvSpPr>
            <a:spLocks noChangeShapeType="1"/>
          </p:cNvSpPr>
          <p:nvPr/>
        </p:nvSpPr>
        <p:spPr bwMode="auto">
          <a:xfrm flipH="1">
            <a:off x="1368425" y="2139950"/>
            <a:ext cx="368300" cy="203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" name="Line 7"/>
          <p:cNvSpPr>
            <a:spLocks noChangeShapeType="1"/>
          </p:cNvSpPr>
          <p:nvPr/>
        </p:nvSpPr>
        <p:spPr bwMode="auto">
          <a:xfrm flipH="1" flipV="1">
            <a:off x="1323975" y="2578100"/>
            <a:ext cx="333375" cy="217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Line 8"/>
          <p:cNvSpPr>
            <a:spLocks noChangeShapeType="1"/>
          </p:cNvSpPr>
          <p:nvPr/>
        </p:nvSpPr>
        <p:spPr bwMode="auto">
          <a:xfrm flipV="1">
            <a:off x="2500313" y="1955800"/>
            <a:ext cx="2614612" cy="346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" name="Line 9"/>
          <p:cNvSpPr>
            <a:spLocks noChangeShapeType="1"/>
          </p:cNvSpPr>
          <p:nvPr/>
        </p:nvSpPr>
        <p:spPr bwMode="auto">
          <a:xfrm>
            <a:off x="2465388" y="2686050"/>
            <a:ext cx="2682875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9" name="Line 10"/>
          <p:cNvSpPr>
            <a:spLocks noChangeShapeType="1"/>
          </p:cNvSpPr>
          <p:nvPr/>
        </p:nvSpPr>
        <p:spPr bwMode="auto">
          <a:xfrm>
            <a:off x="2509838" y="2487613"/>
            <a:ext cx="2697162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8070850" y="1979613"/>
            <a:ext cx="13811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2000">
                <a:solidFill>
                  <a:srgbClr val="FFFFFF"/>
                </a:solidFill>
              </a:rPr>
              <a:t>huge mirror near a star</a:t>
            </a:r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1073150" y="2179638"/>
            <a:ext cx="2746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6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062" name="Text Box 13"/>
          <p:cNvSpPr txBox="1">
            <a:spLocks noChangeArrowheads="1"/>
          </p:cNvSpPr>
          <p:nvPr/>
        </p:nvSpPr>
        <p:spPr bwMode="auto">
          <a:xfrm>
            <a:off x="620713" y="4389438"/>
            <a:ext cx="2746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6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063" name="Line 14"/>
          <p:cNvSpPr>
            <a:spLocks noChangeShapeType="1"/>
          </p:cNvSpPr>
          <p:nvPr/>
        </p:nvSpPr>
        <p:spPr bwMode="auto">
          <a:xfrm flipV="1">
            <a:off x="703263" y="4076700"/>
            <a:ext cx="1587" cy="260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4" name="Line 15"/>
          <p:cNvSpPr>
            <a:spLocks noChangeShapeType="1"/>
          </p:cNvSpPr>
          <p:nvPr/>
        </p:nvSpPr>
        <p:spPr bwMode="auto">
          <a:xfrm flipV="1">
            <a:off x="341313" y="4811713"/>
            <a:ext cx="204787" cy="206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" name="Line 16"/>
          <p:cNvSpPr>
            <a:spLocks noChangeShapeType="1"/>
          </p:cNvSpPr>
          <p:nvPr/>
        </p:nvSpPr>
        <p:spPr bwMode="auto">
          <a:xfrm flipH="1" flipV="1">
            <a:off x="228600" y="4308475"/>
            <a:ext cx="220663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" name="Line 17"/>
          <p:cNvSpPr>
            <a:spLocks noChangeShapeType="1"/>
          </p:cNvSpPr>
          <p:nvPr/>
        </p:nvSpPr>
        <p:spPr bwMode="auto">
          <a:xfrm flipH="1" flipV="1">
            <a:off x="950913" y="4824413"/>
            <a:ext cx="241300" cy="177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" name="Line 18"/>
          <p:cNvSpPr>
            <a:spLocks noChangeShapeType="1"/>
          </p:cNvSpPr>
          <p:nvPr/>
        </p:nvSpPr>
        <p:spPr bwMode="auto">
          <a:xfrm flipV="1">
            <a:off x="949325" y="4195763"/>
            <a:ext cx="196850" cy="217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" name="Line 19"/>
          <p:cNvSpPr>
            <a:spLocks noChangeShapeType="1"/>
          </p:cNvSpPr>
          <p:nvPr/>
        </p:nvSpPr>
        <p:spPr bwMode="auto">
          <a:xfrm flipV="1">
            <a:off x="739775" y="4838700"/>
            <a:ext cx="1588" cy="260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" name="Line 20"/>
          <p:cNvSpPr>
            <a:spLocks noChangeShapeType="1"/>
          </p:cNvSpPr>
          <p:nvPr/>
        </p:nvSpPr>
        <p:spPr bwMode="auto">
          <a:xfrm flipV="1">
            <a:off x="871538" y="4465636"/>
            <a:ext cx="8664574" cy="7302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0" name="Line 21"/>
          <p:cNvSpPr>
            <a:spLocks noChangeShapeType="1"/>
          </p:cNvSpPr>
          <p:nvPr/>
        </p:nvSpPr>
        <p:spPr bwMode="auto">
          <a:xfrm>
            <a:off x="887412" y="4633914"/>
            <a:ext cx="8648699" cy="6032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1" name="Text Box 22"/>
          <p:cNvSpPr txBox="1">
            <a:spLocks noChangeArrowheads="1"/>
          </p:cNvSpPr>
          <p:nvPr/>
        </p:nvSpPr>
        <p:spPr bwMode="auto">
          <a:xfrm>
            <a:off x="7991475" y="4857749"/>
            <a:ext cx="180816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000" dirty="0">
                <a:solidFill>
                  <a:srgbClr val="FFFFFF"/>
                </a:solidFill>
              </a:rPr>
              <a:t>small mirror far from a star</a:t>
            </a:r>
          </a:p>
        </p:txBody>
      </p:sp>
      <p:sp>
        <p:nvSpPr>
          <p:cNvPr id="2072" name="Text Box 23"/>
          <p:cNvSpPr txBox="1">
            <a:spLocks noChangeArrowheads="1"/>
          </p:cNvSpPr>
          <p:nvPr/>
        </p:nvSpPr>
        <p:spPr bwMode="auto">
          <a:xfrm>
            <a:off x="1084263" y="6003925"/>
            <a:ext cx="744378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>
                <a:solidFill>
                  <a:srgbClr val="FFFFFF"/>
                </a:solidFill>
              </a:rPr>
              <a:t>In the second case (reality), light rays from any </a:t>
            </a:r>
            <a:r>
              <a:rPr lang="en-GB" u="sng">
                <a:solidFill>
                  <a:srgbClr val="FFFFFF"/>
                </a:solidFill>
              </a:rPr>
              <a:t>single</a:t>
            </a:r>
            <a:r>
              <a:rPr lang="en-GB">
                <a:solidFill>
                  <a:srgbClr val="FFFFFF"/>
                </a:solidFill>
              </a:rPr>
              <a:t> point of light are essentially </a:t>
            </a:r>
            <a:r>
              <a:rPr lang="en-GB" u="sng">
                <a:solidFill>
                  <a:srgbClr val="FFFFFF"/>
                </a:solidFill>
              </a:rPr>
              <a:t>parallel</a:t>
            </a:r>
            <a:r>
              <a:rPr lang="en-GB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2073" name="Freeform 24"/>
          <p:cNvSpPr>
            <a:spLocks noChangeArrowheads="1"/>
          </p:cNvSpPr>
          <p:nvPr/>
        </p:nvSpPr>
        <p:spPr bwMode="auto">
          <a:xfrm>
            <a:off x="7077075" y="1612900"/>
            <a:ext cx="346075" cy="1462088"/>
          </a:xfrm>
          <a:custGeom>
            <a:avLst/>
            <a:gdLst>
              <a:gd name="T0" fmla="*/ 0 w 963"/>
              <a:gd name="T1" fmla="*/ 0 h 4060"/>
              <a:gd name="T2" fmla="*/ 64 w 963"/>
              <a:gd name="T3" fmla="*/ 4059 h 4060"/>
              <a:gd name="T4" fmla="*/ 0 60000 65536"/>
              <a:gd name="T5" fmla="*/ 0 60000 65536"/>
              <a:gd name="T6" fmla="*/ 0 w 963"/>
              <a:gd name="T7" fmla="*/ 0 h 4060"/>
              <a:gd name="T8" fmla="*/ 963 w 963"/>
              <a:gd name="T9" fmla="*/ 4060 h 40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3" h="4060">
                <a:moveTo>
                  <a:pt x="0" y="0"/>
                </a:moveTo>
                <a:cubicBezTo>
                  <a:pt x="962" y="1925"/>
                  <a:pt x="64" y="4059"/>
                  <a:pt x="64" y="4059"/>
                </a:cubicBez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4" name="Freeform 25"/>
          <p:cNvSpPr>
            <a:spLocks noChangeArrowheads="1"/>
          </p:cNvSpPr>
          <p:nvPr/>
        </p:nvSpPr>
        <p:spPr bwMode="auto">
          <a:xfrm>
            <a:off x="9542462" y="4362450"/>
            <a:ext cx="69850" cy="411163"/>
          </a:xfrm>
          <a:custGeom>
            <a:avLst/>
            <a:gdLst>
              <a:gd name="T0" fmla="*/ 19 w 192"/>
              <a:gd name="T1" fmla="*/ 0 h 1144"/>
              <a:gd name="T2" fmla="*/ 0 w 192"/>
              <a:gd name="T3" fmla="*/ 1143 h 1144"/>
              <a:gd name="T4" fmla="*/ 0 60000 65536"/>
              <a:gd name="T5" fmla="*/ 0 60000 65536"/>
              <a:gd name="T6" fmla="*/ 0 w 192"/>
              <a:gd name="T7" fmla="*/ 0 h 1144"/>
              <a:gd name="T8" fmla="*/ 192 w 192"/>
              <a:gd name="T9" fmla="*/ 1144 h 11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2" h="1144">
                <a:moveTo>
                  <a:pt x="19" y="0"/>
                </a:moveTo>
                <a:cubicBezTo>
                  <a:pt x="191" y="602"/>
                  <a:pt x="0" y="1143"/>
                  <a:pt x="0" y="1143"/>
                </a:cubicBez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884DF-0C33-4770-8199-7C960CA8278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11163" y="384175"/>
            <a:ext cx="872172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Example:  wavelength = 1 cm,  separation = 2 km,  resolution = 1"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>
            <a:lum contrast="14000"/>
          </a:blip>
          <a:srcRect/>
          <a:stretch>
            <a:fillRect/>
          </a:stretch>
        </p:blipFill>
        <p:spPr bwMode="auto">
          <a:xfrm>
            <a:off x="263525" y="1112838"/>
            <a:ext cx="4908550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5354638" y="1401763"/>
            <a:ext cx="40417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800">
                <a:solidFill>
                  <a:srgbClr val="FFFFFF"/>
                </a:solidFill>
              </a:rPr>
              <a:t>Very Large Array (NM).  Maximum separation 30 km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788025" y="3424238"/>
            <a:ext cx="4041775" cy="3987800"/>
            <a:chOff x="5788025" y="3424238"/>
            <a:chExt cx="4041775" cy="3987800"/>
          </a:xfrm>
        </p:grpSpPr>
        <p:pic>
          <p:nvPicPr>
            <p:cNvPr id="2048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11838" y="4087813"/>
              <a:ext cx="3824287" cy="332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6" name="Text Box 5"/>
            <p:cNvSpPr txBox="1">
              <a:spLocks noChangeArrowheads="1"/>
            </p:cNvSpPr>
            <p:nvPr/>
          </p:nvSpPr>
          <p:spPr bwMode="auto">
            <a:xfrm>
              <a:off x="5788025" y="3424238"/>
              <a:ext cx="4041775" cy="557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GB" sz="1800" dirty="0">
                  <a:solidFill>
                    <a:srgbClr val="FFFFFF"/>
                  </a:solidFill>
                </a:rPr>
                <a:t>Very Long Baseline Array.  Maximum separation 1000's of km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7975" y="4344988"/>
            <a:ext cx="4818063" cy="3186112"/>
            <a:chOff x="307975" y="4344988"/>
            <a:chExt cx="4818063" cy="3186112"/>
          </a:xfrm>
        </p:grpSpPr>
        <p:pic>
          <p:nvPicPr>
            <p:cNvPr id="20487" name="Picture 6"/>
            <p:cNvPicPr>
              <a:picLocks noChangeAspect="1" noChangeArrowheads="1"/>
            </p:cNvPicPr>
            <p:nvPr/>
          </p:nvPicPr>
          <p:blipFill>
            <a:blip r:embed="rId5" cstate="print">
              <a:lum contrast="6000"/>
            </a:blip>
            <a:srcRect/>
            <a:stretch>
              <a:fillRect/>
            </a:stretch>
          </p:blipFill>
          <p:spPr bwMode="auto">
            <a:xfrm>
              <a:off x="307975" y="4344988"/>
              <a:ext cx="4818063" cy="283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8" name="Text Box 7"/>
            <p:cNvSpPr txBox="1">
              <a:spLocks noChangeArrowheads="1"/>
            </p:cNvSpPr>
            <p:nvPr/>
          </p:nvSpPr>
          <p:spPr bwMode="auto">
            <a:xfrm>
              <a:off x="342900" y="7277100"/>
              <a:ext cx="4703763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en-GB" sz="1800">
                  <a:solidFill>
                    <a:srgbClr val="FFFFFF"/>
                  </a:solidFill>
                </a:rPr>
                <a:t>VLA and optical image of Centaurus A</a:t>
              </a:r>
            </a:p>
          </p:txBody>
        </p:sp>
      </p:grpSp>
      <p:pic>
        <p:nvPicPr>
          <p:cNvPr id="9" name="Picture 2" descr="http://content.answers.com/main/content/img/McGrawHill/Encyclopedia/images/CE568300FG0010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79" t="26400" r="15319" b="38400"/>
          <a:stretch>
            <a:fillRect/>
          </a:stretch>
        </p:blipFill>
        <p:spPr bwMode="auto">
          <a:xfrm rot="21112465">
            <a:off x="315912" y="1874837"/>
            <a:ext cx="4754753" cy="159980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884DF-0C33-4770-8199-7C960CA8278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 descr="spitz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03438"/>
            <a:ext cx="260985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2032000" y="198438"/>
            <a:ext cx="58229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Astronomy at Other Wavelengths</a:t>
            </a: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46088" y="731838"/>
            <a:ext cx="8026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Telescopes also observe infrared, UV, X-rays and gamma rays.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Mostly done from space because of Earth's atmosphere.</a:t>
            </a:r>
          </a:p>
        </p:txBody>
      </p:sp>
      <p:pic>
        <p:nvPicPr>
          <p:cNvPr id="21509" name="Picture 12" descr="m51optir"/>
          <p:cNvPicPr>
            <a:picLocks noChangeAspect="1" noChangeArrowheads="1"/>
          </p:cNvPicPr>
          <p:nvPr/>
        </p:nvPicPr>
        <p:blipFill>
          <a:blip r:embed="rId4" cstate="print"/>
          <a:srcRect t="2667" b="8000"/>
          <a:stretch>
            <a:fillRect/>
          </a:stretch>
        </p:blipFill>
        <p:spPr bwMode="auto">
          <a:xfrm>
            <a:off x="2220913" y="1646237"/>
            <a:ext cx="7772400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13"/>
          <p:cNvSpPr txBox="1">
            <a:spLocks noChangeArrowheads="1"/>
          </p:cNvSpPr>
          <p:nvPr/>
        </p:nvSpPr>
        <p:spPr bwMode="auto">
          <a:xfrm>
            <a:off x="8153400" y="2179637"/>
            <a:ext cx="20685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Infrared allows you to see radiation from</a:t>
            </a:r>
          </a:p>
          <a:p>
            <a:r>
              <a:rPr lang="en-US" sz="2000" dirty="0"/>
              <a:t>warm dust in</a:t>
            </a:r>
          </a:p>
          <a:p>
            <a:r>
              <a:rPr lang="en-US" sz="2000" dirty="0"/>
              <a:t>interstellar gas.</a:t>
            </a:r>
          </a:p>
        </p:txBody>
      </p:sp>
      <p:sp>
        <p:nvSpPr>
          <p:cNvPr id="21511" name="Text Box 15"/>
          <p:cNvSpPr txBox="1">
            <a:spLocks noChangeArrowheads="1"/>
          </p:cNvSpPr>
          <p:nvPr/>
        </p:nvSpPr>
        <p:spPr bwMode="auto">
          <a:xfrm>
            <a:off x="239713" y="4160838"/>
            <a:ext cx="202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Spitzer Space</a:t>
            </a:r>
          </a:p>
          <a:p>
            <a:r>
              <a:rPr lang="en-US" sz="1800"/>
              <a:t>Telescope - infrared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884DF-0C33-4770-8199-7C960CA8278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33438" y="315913"/>
            <a:ext cx="7588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Infrared also allows you to see through dust.  Dust is good at</a:t>
            </a:r>
          </a:p>
          <a:p>
            <a:r>
              <a:rPr lang="en-US"/>
              <a:t>blocking visible light but infrared gets through better.</a:t>
            </a:r>
          </a:p>
        </p:txBody>
      </p:sp>
      <p:pic>
        <p:nvPicPr>
          <p:cNvPr id="22531" name="Picture 3" descr="trifidopt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913" y="1417638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trifidi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4113" y="1417638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96913" y="5837238"/>
            <a:ext cx="3614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Trifid nebula in visible light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116513" y="5837238"/>
            <a:ext cx="333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Trifid nebula with Spitzer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884DF-0C33-4770-8199-7C960CA8278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83607" y="122238"/>
            <a:ext cx="99483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u="sng" dirty="0">
                <a:solidFill>
                  <a:srgbClr val="FFFF00"/>
                </a:solidFill>
              </a:rPr>
              <a:t>Hubble Space Telescope and its </a:t>
            </a:r>
            <a:r>
              <a:rPr lang="en-US" sz="2800" u="sng" dirty="0" smtClean="0">
                <a:solidFill>
                  <a:srgbClr val="FFFF00"/>
                </a:solidFill>
              </a:rPr>
              <a:t>successor-to-be(?): </a:t>
            </a:r>
            <a:r>
              <a:rPr lang="en-US" sz="2800" u="sng" dirty="0">
                <a:solidFill>
                  <a:srgbClr val="FFFF00"/>
                </a:solidFill>
              </a:rPr>
              <a:t>the James Webb</a:t>
            </a:r>
          </a:p>
          <a:p>
            <a:pPr algn="ctr"/>
            <a:r>
              <a:rPr lang="en-US" sz="2800" u="sng" dirty="0">
                <a:solidFill>
                  <a:srgbClr val="FFFF00"/>
                </a:solidFill>
              </a:rPr>
              <a:t>Space Telescope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8313" y="1112838"/>
            <a:ext cx="5791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Advantage of space for optical astronomy: get above blurring atmosphere – much </a:t>
            </a:r>
            <a:r>
              <a:rPr lang="en-US" u="sng"/>
              <a:t>sharper</a:t>
            </a:r>
            <a:r>
              <a:rPr lang="en-US"/>
              <a:t> images.</a:t>
            </a:r>
          </a:p>
        </p:txBody>
      </p:sp>
      <p:pic>
        <p:nvPicPr>
          <p:cNvPr id="24580" name="Picture 4" descr="m51cenhst"/>
          <p:cNvPicPr>
            <a:picLocks noChangeAspect="1" noChangeArrowheads="1"/>
          </p:cNvPicPr>
          <p:nvPr/>
        </p:nvPicPr>
        <p:blipFill>
          <a:blip r:embed="rId4" cstate="print"/>
          <a:srcRect l="6857" t="5486" r="6857" b="5486"/>
          <a:stretch>
            <a:fillRect/>
          </a:stretch>
        </p:blipFill>
        <p:spPr bwMode="auto">
          <a:xfrm rot="-1459594">
            <a:off x="814388" y="2601913"/>
            <a:ext cx="3398837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m51optir"/>
          <p:cNvPicPr>
            <a:picLocks noChangeAspect="1" noChangeArrowheads="1"/>
          </p:cNvPicPr>
          <p:nvPr/>
        </p:nvPicPr>
        <p:blipFill>
          <a:blip r:embed="rId5" cstate="print"/>
          <a:srcRect l="17067" t="37334" r="61867" b="37334"/>
          <a:stretch>
            <a:fillRect/>
          </a:stretch>
        </p:blipFill>
        <p:spPr bwMode="auto">
          <a:xfrm>
            <a:off x="4735513" y="2833688"/>
            <a:ext cx="434340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363913" y="6904038"/>
            <a:ext cx="4979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Center of M51: HST (left; 0.05” resolution) vs.</a:t>
            </a:r>
          </a:p>
          <a:p>
            <a:r>
              <a:rPr lang="en-US" sz="2000"/>
              <a:t>ground-based (right; 1” resolution)</a:t>
            </a:r>
          </a:p>
        </p:txBody>
      </p:sp>
      <p:pic>
        <p:nvPicPr>
          <p:cNvPr id="52231" name="hstanim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0513" y="579438"/>
            <a:ext cx="312578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884DF-0C33-4770-8199-7C960CA8278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34" fill="hold"/>
                                        <p:tgtEl>
                                          <p:spTgt spid="522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223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22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1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125913" y="274638"/>
            <a:ext cx="1495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The JWST</a:t>
            </a:r>
          </a:p>
        </p:txBody>
      </p:sp>
      <p:pic>
        <p:nvPicPr>
          <p:cNvPr id="25603" name="Picture 3" descr="jwstm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713" y="1189038"/>
            <a:ext cx="52197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773113" y="5608638"/>
            <a:ext cx="83978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iameter </a:t>
            </a:r>
            <a:r>
              <a:rPr lang="en-US" dirty="0"/>
              <a:t>6.5 meters (vs. HST 2.5 meters) – much higher resolution and sensitivity.  Will also observe infrared, whereas</a:t>
            </a:r>
          </a:p>
          <a:p>
            <a:r>
              <a:rPr lang="en-US" dirty="0"/>
              <a:t>Hubble is best at visible light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2357438" y="4964113"/>
            <a:ext cx="247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Mock-up of JWST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884DF-0C33-4770-8199-7C960CA8278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884DF-0C33-4770-8199-7C960CA8278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76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l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7513" y="1341438"/>
            <a:ext cx="3989387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611313" y="350838"/>
            <a:ext cx="42741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FERMI </a:t>
            </a:r>
            <a:r>
              <a:rPr lang="en-US" dirty="0"/>
              <a:t>– Gamma Ray </a:t>
            </a:r>
            <a:r>
              <a:rPr lang="en-US" dirty="0" smtClean="0"/>
              <a:t>Telescope</a:t>
            </a:r>
            <a:endParaRPr lang="en-US" dirty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23838" y="1611313"/>
            <a:ext cx="526778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Gamma rays are the most energetic</a:t>
            </a:r>
          </a:p>
          <a:p>
            <a:r>
              <a:rPr lang="en-US" dirty="0"/>
              <a:t>photons, tracing high-energy events in</a:t>
            </a:r>
          </a:p>
          <a:p>
            <a:r>
              <a:rPr lang="en-US" dirty="0"/>
              <a:t>Universe such as “Gamma-ray </a:t>
            </a:r>
            <a:r>
              <a:rPr lang="en-US" dirty="0" err="1"/>
              <a:t>Bursters</a:t>
            </a:r>
            <a:r>
              <a:rPr lang="en-US" dirty="0"/>
              <a:t>”.</a:t>
            </a:r>
          </a:p>
          <a:p>
            <a:endParaRPr lang="en-US" dirty="0"/>
          </a:p>
          <a:p>
            <a:r>
              <a:rPr lang="en-US" dirty="0"/>
              <a:t>Latest mission is </a:t>
            </a:r>
            <a:r>
              <a:rPr lang="en-US" dirty="0" smtClean="0"/>
              <a:t>Fermi </a:t>
            </a:r>
            <a:r>
              <a:rPr lang="en-US" dirty="0"/>
              <a:t>– </a:t>
            </a:r>
            <a:r>
              <a:rPr lang="en-US" dirty="0" smtClean="0"/>
              <a:t>now launched</a:t>
            </a:r>
          </a:p>
          <a:p>
            <a:r>
              <a:rPr lang="en-US" dirty="0" smtClean="0"/>
              <a:t>and taking good data.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884DF-0C33-4770-8199-7C960CA8278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1463" y="1493837"/>
            <a:ext cx="7158037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7"/>
          <p:cNvSpPr>
            <a:spLocks noChangeArrowheads="1"/>
          </p:cNvSpPr>
          <p:nvPr/>
        </p:nvSpPr>
        <p:spPr bwMode="auto">
          <a:xfrm rot="5400000" flipH="1">
            <a:off x="2925763" y="3630613"/>
            <a:ext cx="1676400" cy="342900"/>
          </a:xfrm>
          <a:prstGeom prst="parallelogram">
            <a:avLst>
              <a:gd name="adj" fmla="val 122222"/>
            </a:avLst>
          </a:prstGeom>
          <a:solidFill>
            <a:schemeClr val="tx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3821113" y="2278063"/>
            <a:ext cx="3124200" cy="1295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 flipV="1">
            <a:off x="3821113" y="3573463"/>
            <a:ext cx="3276600" cy="1219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2449513" y="1820863"/>
            <a:ext cx="4495800" cy="457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2601913" y="4335463"/>
            <a:ext cx="4495800" cy="457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928813" y="374650"/>
            <a:ext cx="59928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 smtClean="0"/>
              <a:t>Parallel light </a:t>
            </a:r>
            <a:r>
              <a:rPr lang="en-GB" dirty="0"/>
              <a:t>rays from a distant </a:t>
            </a:r>
            <a:r>
              <a:rPr lang="en-GB" dirty="0" smtClean="0"/>
              <a:t>source, </a:t>
            </a:r>
            <a:r>
              <a:rPr lang="en-GB" dirty="0"/>
              <a:t>all meet at one point, the </a:t>
            </a:r>
            <a:r>
              <a:rPr lang="en-GB" u="sng" dirty="0"/>
              <a:t>focus</a:t>
            </a:r>
            <a:r>
              <a:rPr lang="en-GB" dirty="0"/>
              <a:t>.</a:t>
            </a:r>
          </a:p>
        </p:txBody>
      </p:sp>
      <p:sp>
        <p:nvSpPr>
          <p:cNvPr id="3077" name="AutoShape 8"/>
          <p:cNvSpPr>
            <a:spLocks noChangeArrowheads="1"/>
          </p:cNvSpPr>
          <p:nvPr/>
        </p:nvSpPr>
        <p:spPr bwMode="auto">
          <a:xfrm>
            <a:off x="2144713" y="3170237"/>
            <a:ext cx="1347787" cy="533400"/>
          </a:xfrm>
          <a:custGeom>
            <a:avLst/>
            <a:gdLst>
              <a:gd name="T0" fmla="*/ 943825 w 21600"/>
              <a:gd name="T1" fmla="*/ 0 h 21600"/>
              <a:gd name="T2" fmla="*/ 943825 w 21600"/>
              <a:gd name="T3" fmla="*/ 300235 h 21600"/>
              <a:gd name="T4" fmla="*/ 201981 w 21600"/>
              <a:gd name="T5" fmla="*/ 533400 h 21600"/>
              <a:gd name="T6" fmla="*/ 1347787 w 21600"/>
              <a:gd name="T7" fmla="*/ 15011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B8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1687513" y="3856037"/>
            <a:ext cx="811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CCD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163512" y="3112954"/>
            <a:ext cx="1230313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890587" y="3265354"/>
            <a:ext cx="2746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6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61987" y="3570154"/>
            <a:ext cx="2746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6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522412" y="6538912"/>
            <a:ext cx="80522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Parallel light rays at another angle meet at another </a:t>
            </a:r>
            <a:r>
              <a:rPr lang="en-US" dirty="0" smtClean="0"/>
              <a:t>focus point </a:t>
            </a:r>
            <a:r>
              <a:rPr lang="en-US" dirty="0"/>
              <a:t>in</a:t>
            </a:r>
          </a:p>
          <a:p>
            <a:r>
              <a:rPr lang="en-US" u="sng" dirty="0"/>
              <a:t>same</a:t>
            </a:r>
            <a:r>
              <a:rPr lang="en-US" dirty="0"/>
              <a:t> vertical plane, the “focal plane”.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884DF-0C33-4770-8199-7C960CA8278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/>
      <p:bldP spid="513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016000" y="438150"/>
            <a:ext cx="8081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Optical Telescopes - Refracting vs. Reflecting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93724" y="1381125"/>
            <a:ext cx="68849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u="sng" dirty="0">
                <a:solidFill>
                  <a:srgbClr val="FFFFFF"/>
                </a:solidFill>
              </a:rPr>
              <a:t>Refracting telescope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u="sng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FFFFFF"/>
                </a:solidFill>
              </a:rPr>
              <a:t>         Focuses light with a lens (like a </a:t>
            </a:r>
            <a:r>
              <a:rPr lang="en-GB" dirty="0" smtClean="0">
                <a:solidFill>
                  <a:srgbClr val="FFFFFF"/>
                </a:solidFill>
              </a:rPr>
              <a:t>camera or eye).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1130300" y="3071813"/>
            <a:ext cx="3402013" cy="1587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1120775" y="3827463"/>
            <a:ext cx="3402013" cy="1587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2" name="Line 5"/>
          <p:cNvSpPr>
            <a:spLocks noChangeShapeType="1"/>
          </p:cNvSpPr>
          <p:nvPr/>
        </p:nvSpPr>
        <p:spPr bwMode="auto">
          <a:xfrm>
            <a:off x="5059363" y="3055938"/>
            <a:ext cx="1539875" cy="325437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 flipV="1">
            <a:off x="5045075" y="3444875"/>
            <a:ext cx="1552575" cy="366713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657225" y="3317875"/>
            <a:ext cx="2478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1600">
                <a:solidFill>
                  <a:srgbClr val="FFFFFF"/>
                </a:solidFill>
              </a:rPr>
              <a:t>  object (point of light)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6872288" y="3306763"/>
            <a:ext cx="18383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600">
                <a:solidFill>
                  <a:srgbClr val="FFFFFF"/>
                </a:solidFill>
              </a:rPr>
              <a:t>image at focus</a:t>
            </a: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569913" y="4398963"/>
            <a:ext cx="8732837" cy="27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u="sng" dirty="0">
                <a:solidFill>
                  <a:srgbClr val="FFFFFF"/>
                </a:solidFill>
              </a:rPr>
              <a:t>Problems: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u="sng" dirty="0">
              <a:solidFill>
                <a:srgbClr val="FFFFFF"/>
              </a:solidFill>
            </a:endParaRPr>
          </a:p>
          <a:p>
            <a:pPr marL="342900" indent="-342900" eaLnBrk="1">
              <a:buClr>
                <a:srgbClr val="000000"/>
              </a:buClr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- Lens </a:t>
            </a:r>
            <a:r>
              <a:rPr lang="en-GB" dirty="0">
                <a:solidFill>
                  <a:srgbClr val="FFFFFF"/>
                </a:solidFill>
              </a:rPr>
              <a:t>can only be supported around </a:t>
            </a:r>
            <a:r>
              <a:rPr lang="en-GB" dirty="0" smtClean="0">
                <a:solidFill>
                  <a:srgbClr val="FFFFFF"/>
                </a:solidFill>
              </a:rPr>
              <a:t>edge</a:t>
            </a:r>
            <a:endParaRPr lang="en-GB" dirty="0">
              <a:solidFill>
                <a:srgbClr val="FFFFFF"/>
              </a:solidFill>
            </a:endParaRPr>
          </a:p>
          <a:p>
            <a:pPr marL="342900" indent="-342900" eaLnBrk="1">
              <a:buClr>
                <a:srgbClr val="000000"/>
              </a:buClr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- Some </a:t>
            </a:r>
            <a:r>
              <a:rPr lang="en-GB" dirty="0">
                <a:solidFill>
                  <a:srgbClr val="FFFFFF"/>
                </a:solidFill>
              </a:rPr>
              <a:t>light absorbed in glass (especially UV, </a:t>
            </a:r>
            <a:r>
              <a:rPr lang="en-GB" dirty="0" smtClean="0">
                <a:solidFill>
                  <a:srgbClr val="FFFFFF"/>
                </a:solidFill>
              </a:rPr>
              <a:t>infrared)</a:t>
            </a:r>
          </a:p>
          <a:p>
            <a:pPr marL="342900" indent="-342900" eaLnBrk="1">
              <a:buClr>
                <a:srgbClr val="000000"/>
              </a:buClr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- Air </a:t>
            </a:r>
            <a:r>
              <a:rPr lang="en-GB" dirty="0">
                <a:solidFill>
                  <a:srgbClr val="FFFFFF"/>
                </a:solidFill>
              </a:rPr>
              <a:t>bubbles and imperfections affect image </a:t>
            </a:r>
            <a:r>
              <a:rPr lang="en-GB" dirty="0" smtClean="0">
                <a:solidFill>
                  <a:srgbClr val="FFFFFF"/>
                </a:solidFill>
              </a:rPr>
              <a:t>quality</a:t>
            </a:r>
          </a:p>
          <a:p>
            <a:pPr marL="342900" indent="-342900" eaLnBrk="1">
              <a:buClr>
                <a:srgbClr val="000000"/>
              </a:buClr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- </a:t>
            </a:r>
            <a:r>
              <a:rPr lang="en-GB" dirty="0">
                <a:solidFill>
                  <a:srgbClr val="FFFFFF"/>
                </a:solidFill>
              </a:rPr>
              <a:t>"Chromatic aberration"</a:t>
            </a:r>
          </a:p>
          <a:p>
            <a:pPr marL="342900" indent="-342900" eaLnBrk="1">
              <a:lnSpc>
                <a:spcPct val="154000"/>
              </a:lnSpc>
              <a:buClr>
                <a:srgbClr val="000000"/>
              </a:buClr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107" name="Freeform 10"/>
          <p:cNvSpPr>
            <a:spLocks noChangeArrowheads="1"/>
          </p:cNvSpPr>
          <p:nvPr/>
        </p:nvSpPr>
        <p:spPr bwMode="auto">
          <a:xfrm>
            <a:off x="4583113" y="2900363"/>
            <a:ext cx="207962" cy="1104900"/>
          </a:xfrm>
          <a:custGeom>
            <a:avLst/>
            <a:gdLst>
              <a:gd name="T0" fmla="*/ 482 w 579"/>
              <a:gd name="T1" fmla="*/ 0 h 3068"/>
              <a:gd name="T2" fmla="*/ 578 w 579"/>
              <a:gd name="T3" fmla="*/ 3067 h 3068"/>
              <a:gd name="T4" fmla="*/ 0 60000 65536"/>
              <a:gd name="T5" fmla="*/ 0 60000 65536"/>
              <a:gd name="T6" fmla="*/ 0 w 579"/>
              <a:gd name="T7" fmla="*/ 0 h 3068"/>
              <a:gd name="T8" fmla="*/ 579 w 579"/>
              <a:gd name="T9" fmla="*/ 3068 h 30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79" h="3068">
                <a:moveTo>
                  <a:pt x="482" y="0"/>
                </a:moveTo>
                <a:cubicBezTo>
                  <a:pt x="0" y="1504"/>
                  <a:pt x="578" y="3067"/>
                  <a:pt x="578" y="3067"/>
                </a:cubicBez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8" name="Freeform 11"/>
          <p:cNvSpPr>
            <a:spLocks noChangeArrowheads="1"/>
          </p:cNvSpPr>
          <p:nvPr/>
        </p:nvSpPr>
        <p:spPr bwMode="auto">
          <a:xfrm>
            <a:off x="4791075" y="2911475"/>
            <a:ext cx="207963" cy="1062038"/>
          </a:xfrm>
          <a:custGeom>
            <a:avLst/>
            <a:gdLst>
              <a:gd name="T0" fmla="*/ 0 w 578"/>
              <a:gd name="T1" fmla="*/ 0 h 2948"/>
              <a:gd name="T2" fmla="*/ 32 w 578"/>
              <a:gd name="T3" fmla="*/ 2947 h 2948"/>
              <a:gd name="T4" fmla="*/ 0 60000 65536"/>
              <a:gd name="T5" fmla="*/ 0 60000 65536"/>
              <a:gd name="T6" fmla="*/ 0 w 578"/>
              <a:gd name="T7" fmla="*/ 0 h 2948"/>
              <a:gd name="T8" fmla="*/ 578 w 578"/>
              <a:gd name="T9" fmla="*/ 2948 h 29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78" h="2948">
                <a:moveTo>
                  <a:pt x="0" y="0"/>
                </a:moveTo>
                <a:cubicBezTo>
                  <a:pt x="577" y="1504"/>
                  <a:pt x="32" y="2947"/>
                  <a:pt x="32" y="2947"/>
                </a:cubicBez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H="1">
            <a:off x="239713" y="3475038"/>
            <a:ext cx="38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1028" name="Picture 4" descr="http://ecg.mit.edu/george/tos/1945-12-Glass-Lens-Unit-62/double-convex-l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2" y="1221770"/>
            <a:ext cx="1925461" cy="183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884DF-0C33-4770-8199-7C960CA8278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735138" y="481013"/>
            <a:ext cx="65976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u="sng">
                <a:solidFill>
                  <a:srgbClr val="FFFF00"/>
                </a:solidFill>
              </a:rPr>
              <a:t>Chromatic Aberration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593725" y="1327150"/>
            <a:ext cx="617696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u="sng">
                <a:solidFill>
                  <a:srgbClr val="FFFFFF"/>
                </a:solidFill>
              </a:rPr>
              <a:t>Lens</a:t>
            </a:r>
            <a:r>
              <a:rPr lang="en-GB">
                <a:solidFill>
                  <a:srgbClr val="FFFFFF"/>
                </a:solidFill>
              </a:rPr>
              <a:t> - different colors focus at different places.</a:t>
            </a:r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>
            <a:off x="1096963" y="2332038"/>
            <a:ext cx="3402012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3" name="Line 4"/>
          <p:cNvSpPr>
            <a:spLocks noChangeShapeType="1"/>
          </p:cNvSpPr>
          <p:nvPr/>
        </p:nvSpPr>
        <p:spPr bwMode="auto">
          <a:xfrm>
            <a:off x="1109663" y="3430588"/>
            <a:ext cx="3402012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4" name="Line 5"/>
          <p:cNvSpPr>
            <a:spLocks noChangeShapeType="1"/>
          </p:cNvSpPr>
          <p:nvPr/>
        </p:nvSpPr>
        <p:spPr bwMode="auto">
          <a:xfrm>
            <a:off x="4978400" y="2349500"/>
            <a:ext cx="1504950" cy="48577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 flipV="1">
            <a:off x="4965700" y="2908300"/>
            <a:ext cx="1530350" cy="506413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1016000" y="3049588"/>
            <a:ext cx="24780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1600">
                <a:solidFill>
                  <a:srgbClr val="FFFFFF"/>
                </a:solidFill>
              </a:rPr>
              <a:t>white light</a:t>
            </a:r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558800" y="4205288"/>
            <a:ext cx="68500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u="sng">
                <a:solidFill>
                  <a:srgbClr val="FFFFFF"/>
                </a:solidFill>
              </a:rPr>
              <a:t>Mirror</a:t>
            </a:r>
            <a:r>
              <a:rPr lang="en-GB">
                <a:solidFill>
                  <a:srgbClr val="FFFFFF"/>
                </a:solidFill>
              </a:rPr>
              <a:t> - reflection angle doesn't depend on color.</a:t>
            </a:r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809625" y="2868613"/>
            <a:ext cx="7329488" cy="1587"/>
          </a:xfrm>
          <a:prstGeom prst="line">
            <a:avLst/>
          </a:prstGeom>
          <a:noFill/>
          <a:ln w="28575">
            <a:solidFill>
              <a:srgbClr val="FFFF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4976813" y="2343150"/>
            <a:ext cx="2168525" cy="4810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 flipV="1">
            <a:off x="4976813" y="2908300"/>
            <a:ext cx="2181225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1108075" y="4859338"/>
            <a:ext cx="4654550" cy="1587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>
            <a:off x="1096963" y="5835650"/>
            <a:ext cx="4621212" cy="1588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 flipV="1">
            <a:off x="1117600" y="4770438"/>
            <a:ext cx="4613275" cy="79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1077913" y="5761038"/>
            <a:ext cx="464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 flipH="1">
            <a:off x="4337050" y="4891088"/>
            <a:ext cx="1463675" cy="51435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 flipH="1" flipV="1">
            <a:off x="4348163" y="5435600"/>
            <a:ext cx="1406525" cy="398463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7" name="Line 18"/>
          <p:cNvSpPr>
            <a:spLocks noChangeShapeType="1"/>
          </p:cNvSpPr>
          <p:nvPr/>
        </p:nvSpPr>
        <p:spPr bwMode="auto">
          <a:xfrm flipH="1">
            <a:off x="4384675" y="4913313"/>
            <a:ext cx="1425575" cy="5000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 flipH="1" flipV="1">
            <a:off x="4397375" y="5432425"/>
            <a:ext cx="1370013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9" name="Freeform 20"/>
          <p:cNvSpPr>
            <a:spLocks noChangeArrowheads="1"/>
          </p:cNvSpPr>
          <p:nvPr/>
        </p:nvSpPr>
        <p:spPr bwMode="auto">
          <a:xfrm>
            <a:off x="4364038" y="2251075"/>
            <a:ext cx="323850" cy="1244600"/>
          </a:xfrm>
          <a:custGeom>
            <a:avLst/>
            <a:gdLst>
              <a:gd name="T0" fmla="*/ 866 w 899"/>
              <a:gd name="T1" fmla="*/ 0 h 3459"/>
              <a:gd name="T2" fmla="*/ 898 w 899"/>
              <a:gd name="T3" fmla="*/ 3458 h 3459"/>
              <a:gd name="T4" fmla="*/ 0 60000 65536"/>
              <a:gd name="T5" fmla="*/ 0 60000 65536"/>
              <a:gd name="T6" fmla="*/ 0 w 899"/>
              <a:gd name="T7" fmla="*/ 0 h 3459"/>
              <a:gd name="T8" fmla="*/ 899 w 899"/>
              <a:gd name="T9" fmla="*/ 3459 h 34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99" h="3459">
                <a:moveTo>
                  <a:pt x="866" y="0"/>
                </a:moveTo>
                <a:cubicBezTo>
                  <a:pt x="0" y="1744"/>
                  <a:pt x="898" y="3458"/>
                  <a:pt x="898" y="3458"/>
                </a:cubicBez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Freeform 21"/>
          <p:cNvSpPr>
            <a:spLocks noChangeArrowheads="1"/>
          </p:cNvSpPr>
          <p:nvPr/>
        </p:nvSpPr>
        <p:spPr bwMode="auto">
          <a:xfrm>
            <a:off x="4687888" y="2262188"/>
            <a:ext cx="396875" cy="1244600"/>
          </a:xfrm>
          <a:custGeom>
            <a:avLst/>
            <a:gdLst>
              <a:gd name="T0" fmla="*/ 0 w 1104"/>
              <a:gd name="T1" fmla="*/ 0 h 3459"/>
              <a:gd name="T2" fmla="*/ 96 w 1104"/>
              <a:gd name="T3" fmla="*/ 3458 h 3459"/>
              <a:gd name="T4" fmla="*/ 0 60000 65536"/>
              <a:gd name="T5" fmla="*/ 0 60000 65536"/>
              <a:gd name="T6" fmla="*/ 0 w 1104"/>
              <a:gd name="T7" fmla="*/ 0 h 3459"/>
              <a:gd name="T8" fmla="*/ 1104 w 1104"/>
              <a:gd name="T9" fmla="*/ 3459 h 34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04" h="3459">
                <a:moveTo>
                  <a:pt x="0" y="0"/>
                </a:moveTo>
                <a:cubicBezTo>
                  <a:pt x="1103" y="1699"/>
                  <a:pt x="96" y="3458"/>
                  <a:pt x="96" y="3458"/>
                </a:cubicBez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Freeform 22"/>
          <p:cNvSpPr>
            <a:spLocks noChangeArrowheads="1"/>
          </p:cNvSpPr>
          <p:nvPr/>
        </p:nvSpPr>
        <p:spPr bwMode="auto">
          <a:xfrm>
            <a:off x="5826125" y="4748213"/>
            <a:ext cx="396875" cy="1244600"/>
          </a:xfrm>
          <a:custGeom>
            <a:avLst/>
            <a:gdLst>
              <a:gd name="T0" fmla="*/ 0 w 1104"/>
              <a:gd name="T1" fmla="*/ 0 h 3459"/>
              <a:gd name="T2" fmla="*/ 96 w 1104"/>
              <a:gd name="T3" fmla="*/ 3458 h 3459"/>
              <a:gd name="T4" fmla="*/ 0 60000 65536"/>
              <a:gd name="T5" fmla="*/ 0 60000 65536"/>
              <a:gd name="T6" fmla="*/ 0 w 1104"/>
              <a:gd name="T7" fmla="*/ 0 h 3459"/>
              <a:gd name="T8" fmla="*/ 1104 w 1104"/>
              <a:gd name="T9" fmla="*/ 3459 h 34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04" h="3459">
                <a:moveTo>
                  <a:pt x="0" y="0"/>
                </a:moveTo>
                <a:cubicBezTo>
                  <a:pt x="1103" y="1699"/>
                  <a:pt x="96" y="3458"/>
                  <a:pt x="96" y="3458"/>
                </a:cubicBez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884DF-0C33-4770-8199-7C960CA8278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569913" y="769938"/>
            <a:ext cx="5994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u="sng">
                <a:solidFill>
                  <a:srgbClr val="FFFFFF"/>
                </a:solidFill>
              </a:rPr>
              <a:t>Reflecting telescope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u="sng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FF"/>
                </a:solidFill>
              </a:rPr>
              <a:t>         Focuses light with a curved mirror.</a:t>
            </a: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1212850" y="3081338"/>
            <a:ext cx="4589463" cy="1587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 flipV="1">
            <a:off x="1130300" y="3851275"/>
            <a:ext cx="4672013" cy="952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 flipH="1">
            <a:off x="4405313" y="3114675"/>
            <a:ext cx="1406525" cy="277813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 flipH="1" flipV="1">
            <a:off x="4405313" y="3444875"/>
            <a:ext cx="1373187" cy="3556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889000" y="3275013"/>
            <a:ext cx="10271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1600" dirty="0" smtClean="0">
                <a:solidFill>
                  <a:srgbClr val="FFFFFF"/>
                </a:solidFill>
              </a:rPr>
              <a:t>object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3630613" y="3295650"/>
            <a:ext cx="6508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FFFF"/>
                </a:solidFill>
              </a:rPr>
              <a:t>image</a:t>
            </a: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342900" y="4708525"/>
            <a:ext cx="866457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- Can make bigger mirrors since they are supported from behind.</a:t>
            </a:r>
          </a:p>
          <a:p>
            <a:pPr eaLnBrk="1">
              <a:lnSpc>
                <a:spcPct val="154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- No chromatic aberration.</a:t>
            </a:r>
          </a:p>
          <a:p>
            <a:pPr eaLnBrk="1">
              <a:lnSpc>
                <a:spcPct val="154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- Reflects all radiation with little loss by absorption.</a:t>
            </a:r>
          </a:p>
        </p:txBody>
      </p:sp>
      <p:sp>
        <p:nvSpPr>
          <p:cNvPr id="5130" name="Freeform 9"/>
          <p:cNvSpPr>
            <a:spLocks noChangeArrowheads="1"/>
          </p:cNvSpPr>
          <p:nvPr/>
        </p:nvSpPr>
        <p:spPr bwMode="auto">
          <a:xfrm>
            <a:off x="5888038" y="2965450"/>
            <a:ext cx="300037" cy="963613"/>
          </a:xfrm>
          <a:custGeom>
            <a:avLst/>
            <a:gdLst>
              <a:gd name="T0" fmla="*/ 0 w 835"/>
              <a:gd name="T1" fmla="*/ 0 h 2677"/>
              <a:gd name="T2" fmla="*/ 0 w 835"/>
              <a:gd name="T3" fmla="*/ 2676 h 2677"/>
              <a:gd name="T4" fmla="*/ 0 60000 65536"/>
              <a:gd name="T5" fmla="*/ 0 60000 65536"/>
              <a:gd name="T6" fmla="*/ 0 w 835"/>
              <a:gd name="T7" fmla="*/ 0 h 2677"/>
              <a:gd name="T8" fmla="*/ 835 w 835"/>
              <a:gd name="T9" fmla="*/ 2677 h 26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35" h="2677">
                <a:moveTo>
                  <a:pt x="0" y="0"/>
                </a:moveTo>
                <a:cubicBezTo>
                  <a:pt x="834" y="1323"/>
                  <a:pt x="0" y="2676"/>
                  <a:pt x="0" y="2676"/>
                </a:cubicBezTo>
              </a:path>
            </a:pathLst>
          </a:custGeom>
          <a:noFill/>
          <a:ln w="3672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315912" y="3398837"/>
            <a:ext cx="38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File:NewtonsTelescopeReplic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615787"/>
            <a:ext cx="3015209" cy="262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884DF-0C33-4770-8199-7C960CA8278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6163" y="2139950"/>
            <a:ext cx="3451225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1163" y="2022475"/>
            <a:ext cx="330993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912813" y="342900"/>
            <a:ext cx="359568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FFFF00"/>
                </a:solidFill>
              </a:rPr>
              <a:t>Refracting Telescope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5102225" y="354013"/>
            <a:ext cx="359568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FFFF00"/>
                </a:solidFill>
              </a:rPr>
              <a:t>Reflecting Telescope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1347788" y="1058863"/>
            <a:ext cx="29559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000">
                <a:solidFill>
                  <a:srgbClr val="FFFFFF"/>
                </a:solidFill>
              </a:rPr>
              <a:t>Yerkes 40-inch (about 1 m).  Largest refractor.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5548313" y="1058863"/>
            <a:ext cx="33686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000">
                <a:solidFill>
                  <a:srgbClr val="FFFFFF"/>
                </a:solidFill>
              </a:rPr>
              <a:t>Cerro-Tololo 4 -m reflector.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884DF-0C33-4770-8199-7C960CA8278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530350" y="460375"/>
            <a:ext cx="6850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The Two Main Types of Observation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387350" y="1268413"/>
            <a:ext cx="624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u="sng" dirty="0">
                <a:solidFill>
                  <a:srgbClr val="FFFFFF"/>
                </a:solidFill>
              </a:rPr>
              <a:t>Imaging</a:t>
            </a:r>
            <a:r>
              <a:rPr lang="en-GB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71475" y="1841500"/>
            <a:ext cx="72596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u="sng" dirty="0" smtClean="0">
                <a:solidFill>
                  <a:srgbClr val="FFFFFF"/>
                </a:solidFill>
              </a:rPr>
              <a:t>Spectroscopy</a:t>
            </a:r>
            <a:r>
              <a:rPr lang="en-GB" dirty="0" smtClean="0">
                <a:solidFill>
                  <a:srgbClr val="FFFFFF"/>
                </a:solidFill>
              </a:rPr>
              <a:t>.  For visible light, </a:t>
            </a:r>
            <a:r>
              <a:rPr lang="en-GB" dirty="0">
                <a:solidFill>
                  <a:srgbClr val="FFFFFF"/>
                </a:solidFill>
              </a:rPr>
              <a:t>usually using a diffraction </a:t>
            </a:r>
            <a:r>
              <a:rPr lang="en-GB" dirty="0" smtClean="0">
                <a:solidFill>
                  <a:srgbClr val="FFFFFF"/>
                </a:solidFill>
              </a:rPr>
              <a:t>grating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92113" y="3017838"/>
            <a:ext cx="7162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Image </a:t>
            </a:r>
            <a:r>
              <a:rPr lang="en-GB" dirty="0">
                <a:solidFill>
                  <a:srgbClr val="FFFFFF"/>
                </a:solidFill>
              </a:rPr>
              <a:t>or spectrum usually recorded on a CCD ("charge-coupled device")</a:t>
            </a:r>
          </a:p>
        </p:txBody>
      </p:sp>
      <p:pic>
        <p:nvPicPr>
          <p:cNvPr id="10246" name="Picture 6" descr="ccd"/>
          <p:cNvPicPr>
            <a:picLocks noChangeAspect="1" noChangeArrowheads="1"/>
          </p:cNvPicPr>
          <p:nvPr/>
        </p:nvPicPr>
        <p:blipFill>
          <a:blip r:embed="rId3" cstate="print"/>
          <a:srcRect t="51152"/>
          <a:stretch>
            <a:fillRect/>
          </a:stretch>
        </p:blipFill>
        <p:spPr bwMode="auto">
          <a:xfrm>
            <a:off x="1306513" y="5075238"/>
            <a:ext cx="2201862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ccd8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4513" y="4130675"/>
            <a:ext cx="5143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9" descr="IMG_34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7475" y="884238"/>
            <a:ext cx="23431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884DF-0C33-4770-8199-7C960CA8278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>
            <a:lum contrast="8000"/>
          </a:blip>
          <a:srcRect/>
          <a:stretch>
            <a:fillRect/>
          </a:stretch>
        </p:blipFill>
        <p:spPr bwMode="auto">
          <a:xfrm>
            <a:off x="0" y="1874838"/>
            <a:ext cx="71120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773113" y="6310313"/>
            <a:ext cx="52054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>
                <a:solidFill>
                  <a:srgbClr val="FFFFFF"/>
                </a:solidFill>
              </a:rPr>
              <a:t>Keck 10-m optical telescope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1587500" y="198438"/>
            <a:ext cx="6553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Mirror size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2011363" y="731838"/>
            <a:ext cx="6045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FF"/>
                </a:solidFill>
              </a:rPr>
              <a:t>Mirror with larger area captures more light from a star.  Can look at fainter objects with it.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239713" y="6904038"/>
            <a:ext cx="66262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>
                <a:solidFill>
                  <a:srgbClr val="FFFFFF"/>
                </a:solidFill>
              </a:rPr>
              <a:t>30-100 m optical telescopes now being considered!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2560638"/>
            <a:ext cx="50800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226300" y="5989637"/>
            <a:ext cx="29194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Arecibo 300-m radio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>
                <a:solidFill>
                  <a:srgbClr val="FFFFFF"/>
                </a:solidFill>
              </a:rPr>
              <a:t>telescope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884DF-0C33-4770-8199-7C960CA8278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"/>
        <a:ea typeface="Bitstream Vera Sans"/>
        <a:cs typeface="Bitstream Vera Sans"/>
      </a:majorFont>
      <a:minorFont>
        <a:latin typeface="Times"/>
        <a:ea typeface="Bitstream Vera Sans"/>
        <a:cs typeface="Bitstream Vera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12979</TotalTime>
  <Words>990</Words>
  <Application>Microsoft Office PowerPoint</Application>
  <PresentationFormat>Custom</PresentationFormat>
  <Paragraphs>175</Paragraphs>
  <Slides>26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Bitstream Vera Sans</vt:lpstr>
      <vt:lpstr>StarSymbol</vt:lpstr>
      <vt:lpstr>Symbol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Rich</cp:lastModifiedBy>
  <cp:revision>64</cp:revision>
  <dcterms:modified xsi:type="dcterms:W3CDTF">2015-10-01T15:27:50Z</dcterms:modified>
</cp:coreProperties>
</file>