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10080625" cy="7559675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5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8"/>
        <p:guide pos="20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2025"/>
            <a:ext cx="4386263" cy="3289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7600" y="4570413"/>
            <a:ext cx="5084763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360549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noFill/>
          <a:ln/>
        </p:spPr>
      </p:sp>
      <p:sp>
        <p:nvSpPr>
          <p:cNvPr id="184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7051" tIns="43525" rIns="87051" bIns="43525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50000">
              <a:srgbClr val="000080"/>
            </a:gs>
            <a:gs pos="100000">
              <a:srgbClr val="800000"/>
            </a:gs>
          </a:gsLst>
          <a:lin ang="36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31112" y="7132790"/>
            <a:ext cx="235267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BAB0D05F-2402-4363-B2AE-118A578D4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Times" pitchFamily="16" charset="0"/>
        </a:defRPr>
      </a:lvl2pPr>
      <a:lvl3pPr algn="ctr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Times" pitchFamily="16" charset="0"/>
        </a:defRPr>
      </a:lvl3pPr>
      <a:lvl4pPr algn="ctr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Times" pitchFamily="16" charset="0"/>
        </a:defRPr>
      </a:lvl4pPr>
      <a:lvl5pPr algn="ctr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Times" pitchFamily="16" charset="0"/>
        </a:defRPr>
      </a:lvl5pPr>
      <a:lvl6pPr marL="18970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Times New Roman" pitchFamily="18" charset="0"/>
        </a:defRPr>
      </a:lvl6pPr>
      <a:lvl7pPr marL="23542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Times New Roman" pitchFamily="18" charset="0"/>
        </a:defRPr>
      </a:lvl7pPr>
      <a:lvl8pPr marL="28114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Times New Roman" pitchFamily="18" charset="0"/>
        </a:defRPr>
      </a:lvl8pPr>
      <a:lvl9pPr marL="3268663" algn="l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2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431800" indent="-323850" algn="l" defTabSz="457200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StarBats" charset="2"/>
        <a:buChar char="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57200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tarBats" charset="2"/>
        <a:buChar char=""/>
        <a:defRPr sz="2800">
          <a:solidFill>
            <a:srgbClr val="000000"/>
          </a:solidFill>
          <a:latin typeface="+mn-lt"/>
        </a:defRPr>
      </a:lvl2pPr>
      <a:lvl3pPr marL="1295400" indent="-215900" algn="l" defTabSz="457200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Bats" charset="2"/>
        <a:buChar char=""/>
        <a:defRPr sz="2400">
          <a:solidFill>
            <a:srgbClr val="000000"/>
          </a:solidFill>
          <a:latin typeface="+mn-lt"/>
        </a:defRPr>
      </a:lvl3pPr>
      <a:lvl4pPr marL="1727200" indent="-215900" algn="l" defTabSz="457200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tarBats" charset="2"/>
        <a:buChar char=""/>
        <a:defRPr sz="2000">
          <a:solidFill>
            <a:srgbClr val="000000"/>
          </a:solidFill>
          <a:latin typeface="+mn-lt"/>
        </a:defRPr>
      </a:lvl4pPr>
      <a:lvl5pPr marL="2159000" indent="-215900" algn="l" defTabSz="457200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Bats" charset="2"/>
        <a:buChar char=""/>
        <a:defRPr sz="2000">
          <a:solidFill>
            <a:srgbClr val="000000"/>
          </a:solidFill>
          <a:latin typeface="+mn-lt"/>
        </a:defRPr>
      </a:lvl5pPr>
      <a:lvl6pPr marL="26162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Bats" charset="2"/>
        <a:buChar char="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Bats" charset="2"/>
        <a:buChar char="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Bats" charset="2"/>
        <a:buChar char="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Bats" charset="2"/>
        <a:buChar char="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Rich\My%20Documents\ppt\a101\venus.mpeg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olarviews.com/raw/venus/flight4.m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://upload.wikimedia.org/wikipedia/commons/3/3d/PIA00085-cropped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"/>
          <p:cNvSpPr txBox="1">
            <a:spLocks noChangeArrowheads="1"/>
          </p:cNvSpPr>
          <p:nvPr/>
        </p:nvSpPr>
        <p:spPr bwMode="auto">
          <a:xfrm>
            <a:off x="1987550" y="449263"/>
            <a:ext cx="59817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GB" sz="3200" u="sng">
                <a:solidFill>
                  <a:srgbClr val="FFFF00"/>
                </a:solidFill>
              </a:rPr>
              <a:t>Venus</a:t>
            </a:r>
          </a:p>
        </p:txBody>
      </p:sp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4964113" y="1722438"/>
            <a:ext cx="4864100" cy="45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>
                <a:solidFill>
                  <a:srgbClr val="FFFFFF"/>
                </a:solidFill>
              </a:rPr>
              <a:t>Mass = 0.82 </a:t>
            </a:r>
            <a:r>
              <a:rPr lang="en-GB" dirty="0" err="1">
                <a:solidFill>
                  <a:srgbClr val="FFFFFF"/>
                </a:solidFill>
              </a:rPr>
              <a:t>M</a:t>
            </a:r>
            <a:r>
              <a:rPr lang="en-GB" baseline="-33000" dirty="0" err="1">
                <a:solidFill>
                  <a:srgbClr val="FFFFFF"/>
                </a:solidFill>
                <a:latin typeface="Times" pitchFamily="16" charset="0"/>
              </a:rPr>
              <a:t>Earth</a:t>
            </a:r>
            <a:r>
              <a:rPr lang="en-GB" dirty="0">
                <a:solidFill>
                  <a:srgbClr val="FFFFFF"/>
                </a:solidFill>
                <a:latin typeface="Times" pitchFamily="16" charset="0"/>
              </a:rPr>
              <a:t>  </a:t>
            </a:r>
          </a:p>
          <a:p>
            <a:pPr eaLnBrk="1">
              <a:lnSpc>
                <a:spcPct val="111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n-GB" dirty="0">
              <a:solidFill>
                <a:srgbClr val="FFFFFF"/>
              </a:solidFill>
              <a:latin typeface="Standard Symbols" charset="2"/>
            </a:endParaRPr>
          </a:p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Radius = 0.95 </a:t>
            </a:r>
            <a:r>
              <a:rPr lang="en-GB" dirty="0" err="1">
                <a:solidFill>
                  <a:srgbClr val="FFFFFF"/>
                </a:solidFill>
                <a:cs typeface="Times New Roman" pitchFamily="18" charset="0"/>
              </a:rPr>
              <a:t>R</a:t>
            </a:r>
            <a:r>
              <a:rPr lang="en-GB" baseline="-33000" dirty="0" err="1">
                <a:solidFill>
                  <a:srgbClr val="FFFFFF"/>
                </a:solidFill>
                <a:cs typeface="Times New Roman" pitchFamily="18" charset="0"/>
              </a:rPr>
              <a:t>Earth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</a:t>
            </a:r>
          </a:p>
          <a:p>
            <a:pPr eaLnBrk="1">
              <a:lnSpc>
                <a:spcPct val="111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Density = 5.2 g/cm</a:t>
            </a:r>
            <a:r>
              <a:rPr lang="en-GB" baseline="33000" dirty="0">
                <a:solidFill>
                  <a:srgbClr val="FFFFFF"/>
                </a:solidFill>
                <a:cs typeface="Times New Roman" pitchFamily="18" charset="0"/>
              </a:rPr>
              <a:t>3 </a:t>
            </a:r>
          </a:p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Average distance from Sun = 0.72 AU</a:t>
            </a:r>
          </a:p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Orbital period = 225 days</a:t>
            </a:r>
          </a:p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mtClean="0">
                <a:solidFill>
                  <a:srgbClr val="FFFFFF"/>
                </a:solidFill>
                <a:cs typeface="Times New Roman" pitchFamily="18" charset="0"/>
              </a:rPr>
              <a:t>Spin 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period = 243 days (longer than orbital period, and retrograde!)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9313" y="427038"/>
            <a:ext cx="29051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venus.mpe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39712" y="4008437"/>
            <a:ext cx="4419600" cy="33147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87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519238" y="193675"/>
            <a:ext cx="711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Volcanism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7488" y="5427663"/>
            <a:ext cx="970438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>
                <a:solidFill>
                  <a:srgbClr val="FFFFFF"/>
                </a:solidFill>
              </a:rPr>
              <a:t>Shield volcano elevation map from Magellan radar data.  About 100 km across. Volcanism may be ongoing, based on sulfur dioxide variations in atmosphere.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>
                <a:solidFill>
                  <a:srgbClr val="FFFFFF"/>
                </a:solidFill>
              </a:rPr>
              <a:t>But very little resurfacing in past 200-500 million years.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1525" y="808038"/>
            <a:ext cx="5903913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 Box 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45313" y="6827838"/>
            <a:ext cx="2874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chemeClr val="hlink"/>
                </a:solidFill>
              </a:rPr>
              <a:t>Venus surface flyover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541463" y="331788"/>
            <a:ext cx="7318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Venus' Atmosphere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525463" y="1423988"/>
            <a:ext cx="8174037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</a:rPr>
              <a:t>- Pressure at surface is 90 x that of Earth's =&gt; much more gas in atmosphere.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00FFFF"/>
                </a:solidFill>
              </a:rPr>
              <a:t>- Consequence - meteoroids burn up easily.  No impact craters less than </a:t>
            </a:r>
            <a:r>
              <a:rPr lang="en-GB">
                <a:solidFill>
                  <a:srgbClr val="00FFFF"/>
                </a:solidFill>
                <a:cs typeface="Times New Roman" pitchFamily="18" charset="0"/>
              </a:rPr>
              <a:t>about 3 km.</a:t>
            </a:r>
            <a:endParaRPr lang="en-GB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44513" y="5075238"/>
            <a:ext cx="8174037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</a:rPr>
              <a:t>- Hot at surface - 730 K!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</a:rPr>
              <a:t>- Why so hot?  Huge amount of CO</a:t>
            </a:r>
            <a:r>
              <a:rPr lang="en-GB" baseline="-33000">
                <a:solidFill>
                  <a:srgbClr val="FFFFFF"/>
                </a:solidFill>
              </a:rPr>
              <a:t>2</a:t>
            </a:r>
            <a:r>
              <a:rPr lang="en-GB">
                <a:solidFill>
                  <a:srgbClr val="FFFFFF"/>
                </a:solidFill>
              </a:rPr>
              <a:t> leads to strong greenhouse effect.</a:t>
            </a:r>
            <a:endParaRPr lang="en-GB">
              <a:solidFill>
                <a:srgbClr val="00FFFF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4513" y="3627438"/>
            <a:ext cx="817403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</a:rPr>
              <a:t>- 96.5% CO</a:t>
            </a:r>
            <a:r>
              <a:rPr lang="en-GB" baseline="-33000">
                <a:solidFill>
                  <a:srgbClr val="FFFFFF"/>
                </a:solidFill>
              </a:rPr>
              <a:t>2 </a:t>
            </a:r>
          </a:p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</a:rPr>
              <a:t>- Yellowish color from sulfuric acid clouds and haze.</a:t>
            </a:r>
            <a:endParaRPr lang="en-GB">
              <a:solidFill>
                <a:srgbClr val="00FFFF"/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4913" y="3094038"/>
            <a:ext cx="2311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61988" y="492125"/>
            <a:ext cx="8459787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</a:rPr>
              <a:t>Early on, T may have been much lower (but still warmer than Earth). Oceans?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</a:rPr>
              <a:t>But if warm enough, T would start to rise because of...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15913" y="2255838"/>
            <a:ext cx="8839199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800" u="sng" dirty="0">
                <a:solidFill>
                  <a:srgbClr val="FFFF00"/>
                </a:solidFill>
              </a:rPr>
              <a:t>Runaway Greenhouse Effect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u="sng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</a:rPr>
              <a:t>1) Water and CO</a:t>
            </a:r>
            <a:r>
              <a:rPr lang="en-GB" baseline="-33000" dirty="0">
                <a:solidFill>
                  <a:srgbClr val="FFFFFF"/>
                </a:solidFill>
              </a:rPr>
              <a:t>2</a:t>
            </a:r>
            <a:r>
              <a:rPr lang="en-GB" dirty="0">
                <a:solidFill>
                  <a:srgbClr val="FFFFFF"/>
                </a:solidFill>
              </a:rPr>
              <a:t> evaporate from oceans into atmosphere.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</a:rPr>
              <a:t>2) Greenhouse effect more efficient.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</a:rPr>
              <a:t>3) Temperature rises.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</a:rPr>
              <a:t>4) More evaporation (back to #1).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</a:rPr>
              <a:t>     =&gt; complete evaporation of oceans.  Thick atmosphere</a:t>
            </a:r>
            <a:r>
              <a:rPr lang="en-GB" dirty="0" smtClean="0">
                <a:solidFill>
                  <a:srgbClr val="FFFFFF"/>
                </a:solidFill>
              </a:rPr>
              <a:t>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 smtClean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Alternatively, volcanic </a:t>
            </a:r>
            <a:r>
              <a:rPr lang="en-GB" dirty="0" err="1" smtClean="0">
                <a:solidFill>
                  <a:srgbClr val="FFFFFF"/>
                </a:solidFill>
              </a:rPr>
              <a:t>outgassing</a:t>
            </a:r>
            <a:r>
              <a:rPr lang="en-GB" dirty="0" smtClean="0">
                <a:solidFill>
                  <a:srgbClr val="FFFFFF"/>
                </a:solidFill>
              </a:rPr>
              <a:t> may never have produced oceans, like on Earth, because too hot.  All gases stayed in atmosphere.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519238" y="122238"/>
            <a:ext cx="70548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Missions to Venus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593725" y="579438"/>
            <a:ext cx="6621463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Soviet Venera 4 -18   (1967 - 1983)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Mariner 2, 5 and 10   (1962, 1967 and 1974)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Pioneer Venus    (1978)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</a:rPr>
              <a:t>Magellan (1989)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6350" y="3322638"/>
            <a:ext cx="24542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GB" sz="2000">
                <a:solidFill>
                  <a:srgbClr val="FFFFFF"/>
                </a:solidFill>
              </a:rPr>
              <a:t>Venera 13 photo of surface.  Rocks are basalt and granite.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GB" sz="2000">
                <a:solidFill>
                  <a:srgbClr val="FFFFFF"/>
                </a:solidFill>
              </a:rPr>
              <a:t>Color is due to atmosphere.</a:t>
            </a:r>
          </a:p>
        </p:txBody>
      </p:sp>
      <p:pic>
        <p:nvPicPr>
          <p:cNvPr id="6151" name="Picture 7" descr="P19"/>
          <p:cNvPicPr>
            <a:picLocks noChangeAspect="1" noChangeArrowheads="1"/>
          </p:cNvPicPr>
          <p:nvPr/>
        </p:nvPicPr>
        <p:blipFill>
          <a:blip r:embed="rId3"/>
          <a:srcRect l="3125" t="5435" r="3125"/>
          <a:stretch>
            <a:fillRect/>
          </a:stretch>
        </p:blipFill>
        <p:spPr bwMode="auto">
          <a:xfrm>
            <a:off x="87313" y="3182938"/>
            <a:ext cx="7467600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539038" y="5394325"/>
            <a:ext cx="1774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Color corrected</a:t>
            </a:r>
          </a:p>
          <a:p>
            <a:r>
              <a:rPr lang="en-US" sz="2000"/>
              <a:t>for atmosphere.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2001" y="1189037"/>
            <a:ext cx="8596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800" dirty="0" smtClean="0">
                <a:solidFill>
                  <a:srgbClr val="FFFF00"/>
                </a:solidFill>
              </a:rPr>
              <a:t>"Radar Echo" technique measures altitude 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5123" name="Freeform 2"/>
          <p:cNvSpPr>
            <a:spLocks noChangeArrowheads="1"/>
          </p:cNvSpPr>
          <p:nvPr/>
        </p:nvSpPr>
        <p:spPr bwMode="auto">
          <a:xfrm>
            <a:off x="1166813" y="4846637"/>
            <a:ext cx="7593012" cy="1752600"/>
          </a:xfrm>
          <a:custGeom>
            <a:avLst/>
            <a:gdLst>
              <a:gd name="T0" fmla="*/ 20930 w 21092"/>
              <a:gd name="T1" fmla="*/ 4655 h 4868"/>
              <a:gd name="T2" fmla="*/ 20587 w 21092"/>
              <a:gd name="T3" fmla="*/ 4241 h 4868"/>
              <a:gd name="T4" fmla="*/ 20220 w 21092"/>
              <a:gd name="T5" fmla="*/ 3841 h 4868"/>
              <a:gd name="T6" fmla="*/ 19828 w 21092"/>
              <a:gd name="T7" fmla="*/ 3457 h 4868"/>
              <a:gd name="T8" fmla="*/ 19413 w 21092"/>
              <a:gd name="T9" fmla="*/ 3088 h 4868"/>
              <a:gd name="T10" fmla="*/ 18976 w 21092"/>
              <a:gd name="T11" fmla="*/ 2737 h 4868"/>
              <a:gd name="T12" fmla="*/ 18519 w 21092"/>
              <a:gd name="T13" fmla="*/ 2404 h 4868"/>
              <a:gd name="T14" fmla="*/ 18041 w 21092"/>
              <a:gd name="T15" fmla="*/ 2090 h 4868"/>
              <a:gd name="T16" fmla="*/ 17544 w 21092"/>
              <a:gd name="T17" fmla="*/ 1795 h 4868"/>
              <a:gd name="T18" fmla="*/ 17031 w 21092"/>
              <a:gd name="T19" fmla="*/ 1520 h 4868"/>
              <a:gd name="T20" fmla="*/ 16500 w 21092"/>
              <a:gd name="T21" fmla="*/ 1267 h 4868"/>
              <a:gd name="T22" fmla="*/ 15956 w 21092"/>
              <a:gd name="T23" fmla="*/ 1035 h 4868"/>
              <a:gd name="T24" fmla="*/ 15397 w 21092"/>
              <a:gd name="T25" fmla="*/ 826 h 4868"/>
              <a:gd name="T26" fmla="*/ 14826 w 21092"/>
              <a:gd name="T27" fmla="*/ 639 h 4868"/>
              <a:gd name="T28" fmla="*/ 14245 w 21092"/>
              <a:gd name="T29" fmla="*/ 475 h 4868"/>
              <a:gd name="T30" fmla="*/ 13654 w 21092"/>
              <a:gd name="T31" fmla="*/ 335 h 4868"/>
              <a:gd name="T32" fmla="*/ 13055 w 21092"/>
              <a:gd name="T33" fmla="*/ 219 h 4868"/>
              <a:gd name="T34" fmla="*/ 12450 w 21092"/>
              <a:gd name="T35" fmla="*/ 128 h 4868"/>
              <a:gd name="T36" fmla="*/ 11840 w 21092"/>
              <a:gd name="T37" fmla="*/ 60 h 4868"/>
              <a:gd name="T38" fmla="*/ 11227 w 21092"/>
              <a:gd name="T39" fmla="*/ 18 h 4868"/>
              <a:gd name="T40" fmla="*/ 10612 w 21092"/>
              <a:gd name="T41" fmla="*/ 0 h 4868"/>
              <a:gd name="T42" fmla="*/ 9996 w 21092"/>
              <a:gd name="T43" fmla="*/ 6 h 4868"/>
              <a:gd name="T44" fmla="*/ 9382 w 21092"/>
              <a:gd name="T45" fmla="*/ 38 h 4868"/>
              <a:gd name="T46" fmla="*/ 8771 w 21092"/>
              <a:gd name="T47" fmla="*/ 94 h 4868"/>
              <a:gd name="T48" fmla="*/ 8163 w 21092"/>
              <a:gd name="T49" fmla="*/ 175 h 4868"/>
              <a:gd name="T50" fmla="*/ 7561 w 21092"/>
              <a:gd name="T51" fmla="*/ 280 h 4868"/>
              <a:gd name="T52" fmla="*/ 6967 w 21092"/>
              <a:gd name="T53" fmla="*/ 409 h 4868"/>
              <a:gd name="T54" fmla="*/ 6381 w 21092"/>
              <a:gd name="T55" fmla="*/ 562 h 4868"/>
              <a:gd name="T56" fmla="*/ 5805 w 21092"/>
              <a:gd name="T57" fmla="*/ 739 h 4868"/>
              <a:gd name="T58" fmla="*/ 5241 w 21092"/>
              <a:gd name="T59" fmla="*/ 938 h 4868"/>
              <a:gd name="T60" fmla="*/ 4690 w 21092"/>
              <a:gd name="T61" fmla="*/ 1160 h 4868"/>
              <a:gd name="T62" fmla="*/ 4153 w 21092"/>
              <a:gd name="T63" fmla="*/ 1403 h 4868"/>
              <a:gd name="T64" fmla="*/ 3631 w 21092"/>
              <a:gd name="T65" fmla="*/ 1668 h 4868"/>
              <a:gd name="T66" fmla="*/ 3127 w 21092"/>
              <a:gd name="T67" fmla="*/ 1954 h 4868"/>
              <a:gd name="T68" fmla="*/ 2641 w 21092"/>
              <a:gd name="T69" fmla="*/ 2260 h 4868"/>
              <a:gd name="T70" fmla="*/ 2174 w 21092"/>
              <a:gd name="T71" fmla="*/ 2584 h 4868"/>
              <a:gd name="T72" fmla="*/ 1727 w 21092"/>
              <a:gd name="T73" fmla="*/ 2927 h 4868"/>
              <a:gd name="T74" fmla="*/ 1302 w 21092"/>
              <a:gd name="T75" fmla="*/ 3288 h 4868"/>
              <a:gd name="T76" fmla="*/ 900 w 21092"/>
              <a:gd name="T77" fmla="*/ 3665 h 4868"/>
              <a:gd name="T78" fmla="*/ 522 w 21092"/>
              <a:gd name="T79" fmla="*/ 4059 h 4868"/>
              <a:gd name="T80" fmla="*/ 168 w 21092"/>
              <a:gd name="T81" fmla="*/ 4466 h 486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1092"/>
              <a:gd name="T124" fmla="*/ 0 h 4868"/>
              <a:gd name="T125" fmla="*/ 21092 w 21092"/>
              <a:gd name="T126" fmla="*/ 4868 h 486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1092" h="4868">
                <a:moveTo>
                  <a:pt x="21091" y="4867"/>
                </a:moveTo>
                <a:lnTo>
                  <a:pt x="20930" y="4655"/>
                </a:lnTo>
                <a:lnTo>
                  <a:pt x="20762" y="4446"/>
                </a:lnTo>
                <a:lnTo>
                  <a:pt x="20587" y="4241"/>
                </a:lnTo>
                <a:lnTo>
                  <a:pt x="20406" y="4039"/>
                </a:lnTo>
                <a:lnTo>
                  <a:pt x="20220" y="3841"/>
                </a:lnTo>
                <a:lnTo>
                  <a:pt x="20027" y="3647"/>
                </a:lnTo>
                <a:lnTo>
                  <a:pt x="19828" y="3457"/>
                </a:lnTo>
                <a:lnTo>
                  <a:pt x="19623" y="3270"/>
                </a:lnTo>
                <a:lnTo>
                  <a:pt x="19413" y="3088"/>
                </a:lnTo>
                <a:lnTo>
                  <a:pt x="19198" y="2910"/>
                </a:lnTo>
                <a:lnTo>
                  <a:pt x="18976" y="2737"/>
                </a:lnTo>
                <a:lnTo>
                  <a:pt x="18750" y="2568"/>
                </a:lnTo>
                <a:lnTo>
                  <a:pt x="18519" y="2404"/>
                </a:lnTo>
                <a:lnTo>
                  <a:pt x="18282" y="2244"/>
                </a:lnTo>
                <a:lnTo>
                  <a:pt x="18041" y="2090"/>
                </a:lnTo>
                <a:lnTo>
                  <a:pt x="17795" y="1940"/>
                </a:lnTo>
                <a:lnTo>
                  <a:pt x="17544" y="1795"/>
                </a:lnTo>
                <a:lnTo>
                  <a:pt x="17290" y="1655"/>
                </a:lnTo>
                <a:lnTo>
                  <a:pt x="17031" y="1520"/>
                </a:lnTo>
                <a:lnTo>
                  <a:pt x="16767" y="1391"/>
                </a:lnTo>
                <a:lnTo>
                  <a:pt x="16500" y="1267"/>
                </a:lnTo>
                <a:lnTo>
                  <a:pt x="16230" y="1148"/>
                </a:lnTo>
                <a:lnTo>
                  <a:pt x="15956" y="1035"/>
                </a:lnTo>
                <a:lnTo>
                  <a:pt x="15678" y="928"/>
                </a:lnTo>
                <a:lnTo>
                  <a:pt x="15397" y="826"/>
                </a:lnTo>
                <a:lnTo>
                  <a:pt x="15113" y="730"/>
                </a:lnTo>
                <a:lnTo>
                  <a:pt x="14826" y="639"/>
                </a:lnTo>
                <a:lnTo>
                  <a:pt x="14537" y="554"/>
                </a:lnTo>
                <a:lnTo>
                  <a:pt x="14245" y="475"/>
                </a:lnTo>
                <a:lnTo>
                  <a:pt x="13950" y="403"/>
                </a:lnTo>
                <a:lnTo>
                  <a:pt x="13654" y="335"/>
                </a:lnTo>
                <a:lnTo>
                  <a:pt x="13356" y="274"/>
                </a:lnTo>
                <a:lnTo>
                  <a:pt x="13055" y="219"/>
                </a:lnTo>
                <a:lnTo>
                  <a:pt x="12754" y="171"/>
                </a:lnTo>
                <a:lnTo>
                  <a:pt x="12450" y="128"/>
                </a:lnTo>
                <a:lnTo>
                  <a:pt x="12146" y="91"/>
                </a:lnTo>
                <a:lnTo>
                  <a:pt x="11840" y="60"/>
                </a:lnTo>
                <a:lnTo>
                  <a:pt x="11534" y="36"/>
                </a:lnTo>
                <a:lnTo>
                  <a:pt x="11227" y="18"/>
                </a:lnTo>
                <a:lnTo>
                  <a:pt x="10920" y="6"/>
                </a:lnTo>
                <a:lnTo>
                  <a:pt x="10612" y="0"/>
                </a:lnTo>
                <a:lnTo>
                  <a:pt x="10304" y="0"/>
                </a:lnTo>
                <a:lnTo>
                  <a:pt x="9996" y="6"/>
                </a:lnTo>
                <a:lnTo>
                  <a:pt x="9689" y="19"/>
                </a:lnTo>
                <a:lnTo>
                  <a:pt x="9382" y="38"/>
                </a:lnTo>
                <a:lnTo>
                  <a:pt x="9076" y="63"/>
                </a:lnTo>
                <a:lnTo>
                  <a:pt x="8771" y="94"/>
                </a:lnTo>
                <a:lnTo>
                  <a:pt x="8466" y="132"/>
                </a:lnTo>
                <a:lnTo>
                  <a:pt x="8163" y="175"/>
                </a:lnTo>
                <a:lnTo>
                  <a:pt x="7861" y="225"/>
                </a:lnTo>
                <a:lnTo>
                  <a:pt x="7561" y="280"/>
                </a:lnTo>
                <a:lnTo>
                  <a:pt x="7263" y="342"/>
                </a:lnTo>
                <a:lnTo>
                  <a:pt x="6967" y="409"/>
                </a:lnTo>
                <a:lnTo>
                  <a:pt x="6673" y="483"/>
                </a:lnTo>
                <a:lnTo>
                  <a:pt x="6381" y="562"/>
                </a:lnTo>
                <a:lnTo>
                  <a:pt x="6092" y="648"/>
                </a:lnTo>
                <a:lnTo>
                  <a:pt x="5805" y="739"/>
                </a:lnTo>
                <a:lnTo>
                  <a:pt x="5522" y="835"/>
                </a:lnTo>
                <a:lnTo>
                  <a:pt x="5241" y="938"/>
                </a:lnTo>
                <a:lnTo>
                  <a:pt x="4964" y="1046"/>
                </a:lnTo>
                <a:lnTo>
                  <a:pt x="4690" y="1160"/>
                </a:lnTo>
                <a:lnTo>
                  <a:pt x="4419" y="1279"/>
                </a:lnTo>
                <a:lnTo>
                  <a:pt x="4153" y="1403"/>
                </a:lnTo>
                <a:lnTo>
                  <a:pt x="3890" y="1533"/>
                </a:lnTo>
                <a:lnTo>
                  <a:pt x="3631" y="1668"/>
                </a:lnTo>
                <a:lnTo>
                  <a:pt x="3377" y="1809"/>
                </a:lnTo>
                <a:lnTo>
                  <a:pt x="3127" y="1954"/>
                </a:lnTo>
                <a:lnTo>
                  <a:pt x="2882" y="2104"/>
                </a:lnTo>
                <a:lnTo>
                  <a:pt x="2641" y="2260"/>
                </a:lnTo>
                <a:lnTo>
                  <a:pt x="2405" y="2420"/>
                </a:lnTo>
                <a:lnTo>
                  <a:pt x="2174" y="2584"/>
                </a:lnTo>
                <a:lnTo>
                  <a:pt x="1948" y="2754"/>
                </a:lnTo>
                <a:lnTo>
                  <a:pt x="1727" y="2927"/>
                </a:lnTo>
                <a:lnTo>
                  <a:pt x="1512" y="3106"/>
                </a:lnTo>
                <a:lnTo>
                  <a:pt x="1302" y="3288"/>
                </a:lnTo>
                <a:lnTo>
                  <a:pt x="1098" y="3475"/>
                </a:lnTo>
                <a:lnTo>
                  <a:pt x="900" y="3665"/>
                </a:lnTo>
                <a:lnTo>
                  <a:pt x="708" y="3860"/>
                </a:lnTo>
                <a:lnTo>
                  <a:pt x="522" y="4059"/>
                </a:lnTo>
                <a:lnTo>
                  <a:pt x="342" y="4261"/>
                </a:lnTo>
                <a:lnTo>
                  <a:pt x="168" y="4466"/>
                </a:lnTo>
                <a:lnTo>
                  <a:pt x="0" y="4675"/>
                </a:lnTo>
              </a:path>
            </a:pathLst>
          </a:custGeom>
          <a:noFill/>
          <a:ln w="3672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Freeform 3"/>
          <p:cNvSpPr>
            <a:spLocks noChangeArrowheads="1"/>
          </p:cNvSpPr>
          <p:nvPr/>
        </p:nvSpPr>
        <p:spPr bwMode="auto">
          <a:xfrm>
            <a:off x="1763713" y="5295899"/>
            <a:ext cx="850900" cy="534988"/>
          </a:xfrm>
          <a:custGeom>
            <a:avLst/>
            <a:gdLst>
              <a:gd name="T0" fmla="*/ 110 w 2362"/>
              <a:gd name="T1" fmla="*/ 1486 h 1487"/>
              <a:gd name="T2" fmla="*/ 712 w 2362"/>
              <a:gd name="T3" fmla="*/ 654 h 1487"/>
              <a:gd name="T4" fmla="*/ 1663 w 2362"/>
              <a:gd name="T5" fmla="*/ 446 h 1487"/>
              <a:gd name="T6" fmla="*/ 1949 w 2362"/>
              <a:gd name="T7" fmla="*/ 119 h 1487"/>
              <a:gd name="T8" fmla="*/ 2266 w 2362"/>
              <a:gd name="T9" fmla="*/ 0 h 1487"/>
              <a:gd name="T10" fmla="*/ 2361 w 2362"/>
              <a:gd name="T11" fmla="*/ 59 h 14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62"/>
              <a:gd name="T19" fmla="*/ 0 h 1487"/>
              <a:gd name="T20" fmla="*/ 2362 w 2362"/>
              <a:gd name="T21" fmla="*/ 1487 h 14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62" h="1487">
                <a:moveTo>
                  <a:pt x="110" y="1486"/>
                </a:moveTo>
                <a:cubicBezTo>
                  <a:pt x="0" y="963"/>
                  <a:pt x="515" y="1102"/>
                  <a:pt x="712" y="654"/>
                </a:cubicBezTo>
                <a:cubicBezTo>
                  <a:pt x="845" y="352"/>
                  <a:pt x="1339" y="467"/>
                  <a:pt x="1663" y="446"/>
                </a:cubicBezTo>
                <a:lnTo>
                  <a:pt x="1949" y="119"/>
                </a:lnTo>
                <a:lnTo>
                  <a:pt x="2266" y="0"/>
                </a:lnTo>
                <a:lnTo>
                  <a:pt x="2361" y="59"/>
                </a:lnTo>
              </a:path>
            </a:pathLst>
          </a:custGeom>
          <a:noFill/>
          <a:ln w="1836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Freeform 4"/>
          <p:cNvSpPr>
            <a:spLocks noChangeArrowheads="1"/>
          </p:cNvSpPr>
          <p:nvPr/>
        </p:nvSpPr>
        <p:spPr bwMode="auto">
          <a:xfrm>
            <a:off x="3917950" y="4657724"/>
            <a:ext cx="2305050" cy="328613"/>
          </a:xfrm>
          <a:custGeom>
            <a:avLst/>
            <a:gdLst>
              <a:gd name="T0" fmla="*/ 26 w 6401"/>
              <a:gd name="T1" fmla="*/ 733 h 913"/>
              <a:gd name="T2" fmla="*/ 819 w 6401"/>
              <a:gd name="T3" fmla="*/ 287 h 913"/>
              <a:gd name="T4" fmla="*/ 1897 w 6401"/>
              <a:gd name="T5" fmla="*/ 258 h 913"/>
              <a:gd name="T6" fmla="*/ 2848 w 6401"/>
              <a:gd name="T7" fmla="*/ 168 h 913"/>
              <a:gd name="T8" fmla="*/ 4021 w 6401"/>
              <a:gd name="T9" fmla="*/ 347 h 913"/>
              <a:gd name="T10" fmla="*/ 5099 w 6401"/>
              <a:gd name="T11" fmla="*/ 347 h 913"/>
              <a:gd name="T12" fmla="*/ 6051 w 6401"/>
              <a:gd name="T13" fmla="*/ 674 h 913"/>
              <a:gd name="T14" fmla="*/ 6368 w 6401"/>
              <a:gd name="T15" fmla="*/ 852 h 913"/>
              <a:gd name="T16" fmla="*/ 6400 w 6401"/>
              <a:gd name="T17" fmla="*/ 912 h 9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401"/>
              <a:gd name="T28" fmla="*/ 0 h 913"/>
              <a:gd name="T29" fmla="*/ 6401 w 6401"/>
              <a:gd name="T30" fmla="*/ 913 h 91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1" h="913">
                <a:moveTo>
                  <a:pt x="26" y="733"/>
                </a:moveTo>
                <a:cubicBezTo>
                  <a:pt x="0" y="164"/>
                  <a:pt x="552" y="498"/>
                  <a:pt x="819" y="287"/>
                </a:cubicBezTo>
                <a:cubicBezTo>
                  <a:pt x="1118" y="51"/>
                  <a:pt x="1603" y="0"/>
                  <a:pt x="1897" y="258"/>
                </a:cubicBezTo>
                <a:cubicBezTo>
                  <a:pt x="2265" y="580"/>
                  <a:pt x="2485" y="200"/>
                  <a:pt x="2848" y="168"/>
                </a:cubicBezTo>
                <a:cubicBezTo>
                  <a:pt x="3282" y="130"/>
                  <a:pt x="3622" y="278"/>
                  <a:pt x="4021" y="347"/>
                </a:cubicBezTo>
                <a:cubicBezTo>
                  <a:pt x="4381" y="409"/>
                  <a:pt x="4768" y="539"/>
                  <a:pt x="5099" y="347"/>
                </a:cubicBezTo>
                <a:cubicBezTo>
                  <a:pt x="5443" y="148"/>
                  <a:pt x="5827" y="427"/>
                  <a:pt x="6051" y="674"/>
                </a:cubicBezTo>
                <a:lnTo>
                  <a:pt x="6368" y="852"/>
                </a:lnTo>
                <a:lnTo>
                  <a:pt x="6400" y="912"/>
                </a:lnTo>
              </a:path>
            </a:pathLst>
          </a:custGeom>
          <a:noFill/>
          <a:ln w="1836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Freeform 5"/>
          <p:cNvSpPr>
            <a:spLocks noChangeArrowheads="1"/>
          </p:cNvSpPr>
          <p:nvPr/>
        </p:nvSpPr>
        <p:spPr bwMode="auto">
          <a:xfrm>
            <a:off x="7032625" y="5094287"/>
            <a:ext cx="1244600" cy="973137"/>
          </a:xfrm>
          <a:custGeom>
            <a:avLst/>
            <a:gdLst>
              <a:gd name="T0" fmla="*/ 0 w 3457"/>
              <a:gd name="T1" fmla="*/ 324 h 2703"/>
              <a:gd name="T2" fmla="*/ 1078 w 3457"/>
              <a:gd name="T3" fmla="*/ 264 h 2703"/>
              <a:gd name="T4" fmla="*/ 1966 w 3457"/>
              <a:gd name="T5" fmla="*/ 978 h 2703"/>
              <a:gd name="T6" fmla="*/ 2854 w 3457"/>
              <a:gd name="T7" fmla="*/ 1602 h 2703"/>
              <a:gd name="T8" fmla="*/ 3425 w 3457"/>
              <a:gd name="T9" fmla="*/ 2494 h 2703"/>
              <a:gd name="T10" fmla="*/ 3456 w 3457"/>
              <a:gd name="T11" fmla="*/ 2702 h 27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457"/>
              <a:gd name="T19" fmla="*/ 0 h 2703"/>
              <a:gd name="T20" fmla="*/ 3457 w 3457"/>
              <a:gd name="T21" fmla="*/ 2703 h 270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57" h="2703">
                <a:moveTo>
                  <a:pt x="0" y="324"/>
                </a:moveTo>
                <a:cubicBezTo>
                  <a:pt x="357" y="355"/>
                  <a:pt x="730" y="401"/>
                  <a:pt x="1078" y="264"/>
                </a:cubicBezTo>
                <a:cubicBezTo>
                  <a:pt x="1749" y="0"/>
                  <a:pt x="1182" y="1103"/>
                  <a:pt x="1966" y="978"/>
                </a:cubicBezTo>
                <a:cubicBezTo>
                  <a:pt x="2454" y="900"/>
                  <a:pt x="2369" y="1522"/>
                  <a:pt x="2854" y="1602"/>
                </a:cubicBezTo>
                <a:cubicBezTo>
                  <a:pt x="3227" y="1663"/>
                  <a:pt x="3411" y="2125"/>
                  <a:pt x="3425" y="2494"/>
                </a:cubicBezTo>
                <a:lnTo>
                  <a:pt x="3456" y="2702"/>
                </a:lnTo>
              </a:path>
            </a:pathLst>
          </a:custGeom>
          <a:noFill/>
          <a:ln w="1836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4805363" y="2995612"/>
            <a:ext cx="1587" cy="1701800"/>
          </a:xfrm>
          <a:prstGeom prst="line">
            <a:avLst/>
          </a:prstGeom>
          <a:noFill/>
          <a:ln w="25400">
            <a:solidFill>
              <a:srgbClr val="00FF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0"/>
          <p:cNvSpPr>
            <a:spLocks noChangeShapeType="1"/>
          </p:cNvSpPr>
          <p:nvPr/>
        </p:nvSpPr>
        <p:spPr bwMode="auto">
          <a:xfrm>
            <a:off x="4995863" y="2992437"/>
            <a:ext cx="1587" cy="1701800"/>
          </a:xfrm>
          <a:prstGeom prst="line">
            <a:avLst/>
          </a:prstGeom>
          <a:noFill/>
          <a:ln w="25400">
            <a:solidFill>
              <a:srgbClr val="00FF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4578350" y="3454399"/>
            <a:ext cx="1588" cy="631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 flipV="1">
            <a:off x="5273675" y="3479799"/>
            <a:ext cx="1588" cy="635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5795963" y="2246312"/>
            <a:ext cx="1530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</a:tabLst>
            </a:pPr>
            <a:r>
              <a:rPr lang="en-GB" sz="1600">
                <a:solidFill>
                  <a:srgbClr val="FFFFFF"/>
                </a:solidFill>
              </a:rPr>
              <a:t>Magellan probe</a:t>
            </a:r>
          </a:p>
        </p:txBody>
      </p:sp>
      <p:sp>
        <p:nvSpPr>
          <p:cNvPr id="5132" name="Text Box 14"/>
          <p:cNvSpPr txBox="1">
            <a:spLocks noChangeArrowheads="1"/>
          </p:cNvSpPr>
          <p:nvPr/>
        </p:nvSpPr>
        <p:spPr bwMode="auto">
          <a:xfrm>
            <a:off x="5924549" y="3161307"/>
            <a:ext cx="36877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GB" sz="2000" dirty="0" smtClean="0">
                <a:solidFill>
                  <a:srgbClr val="FFFFFF"/>
                </a:solidFill>
              </a:rPr>
              <a:t>.</a:t>
            </a:r>
            <a:endParaRPr lang="en-GB" sz="2000" dirty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GB" sz="2000" dirty="0" smtClean="0">
                <a:solidFill>
                  <a:srgbClr val="FFFFFF"/>
                </a:solidFill>
              </a:rPr>
              <a:t>Time for signal to return tells you the altitude of surface feature.  </a:t>
            </a:r>
            <a:endParaRPr lang="en-GB" sz="2000" dirty="0">
              <a:solidFill>
                <a:srgbClr val="FFFFFF"/>
              </a:solidFill>
            </a:endParaRPr>
          </a:p>
        </p:txBody>
      </p:sp>
      <p:sp>
        <p:nvSpPr>
          <p:cNvPr id="5133" name="Text Box 15"/>
          <p:cNvSpPr txBox="1">
            <a:spLocks noChangeArrowheads="1"/>
          </p:cNvSpPr>
          <p:nvPr/>
        </p:nvSpPr>
        <p:spPr bwMode="auto">
          <a:xfrm>
            <a:off x="3276600" y="5284787"/>
            <a:ext cx="340201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GB" sz="1800" dirty="0">
                <a:solidFill>
                  <a:srgbClr val="FFFFFF"/>
                </a:solidFill>
              </a:rPr>
              <a:t>Planet Surface</a:t>
            </a:r>
          </a:p>
        </p:txBody>
      </p:sp>
      <p:pic>
        <p:nvPicPr>
          <p:cNvPr id="5134" name="Picture 18" descr="magelan"/>
          <p:cNvPicPr>
            <a:picLocks noChangeAspect="1" noChangeArrowheads="1"/>
          </p:cNvPicPr>
          <p:nvPr/>
        </p:nvPicPr>
        <p:blipFill>
          <a:blip r:embed="rId3">
            <a:lum bright="20000" contrast="10000"/>
          </a:blip>
          <a:srcRect l="14328" t="2869" r="5373" b="25816"/>
          <a:stretch>
            <a:fillRect/>
          </a:stretch>
        </p:blipFill>
        <p:spPr bwMode="auto">
          <a:xfrm rot="402963">
            <a:off x="4125913" y="1954212"/>
            <a:ext cx="1431925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1900238" y="6259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707402" y="377818"/>
            <a:ext cx="4325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</a:rPr>
              <a:t>Radar penetrates atmosphere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544512" y="350837"/>
            <a:ext cx="8686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Altitude map created from Pioneer Venus radar.  </a:t>
            </a:r>
            <a:r>
              <a:rPr lang="en-GB" dirty="0">
                <a:solidFill>
                  <a:srgbClr val="FFFFFF"/>
                </a:solidFill>
              </a:rPr>
              <a:t>Flatter than Earth, no evidence for plate boundaries =&gt; no large scale plate tectonics</a:t>
            </a:r>
            <a:r>
              <a:rPr lang="en-GB" dirty="0" smtClean="0">
                <a:solidFill>
                  <a:srgbClr val="FFFFFF"/>
                </a:solidFill>
              </a:rPr>
              <a:t>.  Volcanoes randomly distributed (Magellan).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lum contrast="8000"/>
          </a:blip>
          <a:srcRect/>
          <a:stretch>
            <a:fillRect/>
          </a:stretch>
        </p:blipFill>
        <p:spPr bwMode="auto">
          <a:xfrm>
            <a:off x="0" y="1570038"/>
            <a:ext cx="10080625" cy="365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361px-PIA00085-cropped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9313" y="5313363"/>
            <a:ext cx="36576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773113" y="5989638"/>
            <a:ext cx="0" cy="228600"/>
          </a:xfrm>
          <a:prstGeom prst="lin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4611" y="5897563"/>
            <a:ext cx="69850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 km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735512" y="5532437"/>
            <a:ext cx="51831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But plenty of evidence of </a:t>
            </a:r>
            <a:r>
              <a:rPr lang="en-US" dirty="0" smtClean="0"/>
              <a:t>small-scale stresses and fractures </a:t>
            </a:r>
            <a:r>
              <a:rPr lang="en-US" dirty="0"/>
              <a:t>=&gt; much</a:t>
            </a:r>
          </a:p>
          <a:p>
            <a:r>
              <a:rPr lang="en-US" dirty="0"/>
              <a:t>small-scale shifting of </a:t>
            </a:r>
            <a:r>
              <a:rPr lang="en-US" dirty="0" smtClean="0"/>
              <a:t>crust.  Crust may</a:t>
            </a:r>
          </a:p>
          <a:p>
            <a:r>
              <a:rPr lang="en-US" dirty="0" smtClean="0"/>
              <a:t>be thinner or softer than Earth’s.  All “hot-spot” volcanism?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/>
      <p:bldP spid="82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laviniaplanit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9913" y="693738"/>
            <a:ext cx="6143625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392113" y="5761038"/>
            <a:ext cx="944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Unlike Moon, </a:t>
            </a:r>
            <a:r>
              <a:rPr lang="en-US" dirty="0" smtClean="0"/>
              <a:t>impact </a:t>
            </a:r>
            <a:r>
              <a:rPr lang="en-US" dirty="0"/>
              <a:t>craters distributed </a:t>
            </a:r>
            <a:r>
              <a:rPr lang="en-US" u="sng" dirty="0"/>
              <a:t>randomly</a:t>
            </a:r>
            <a:r>
              <a:rPr lang="en-US" dirty="0"/>
              <a:t> over surface =&gt;  all parts of surface have about same age.</a:t>
            </a: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392113" y="6751638"/>
            <a:ext cx="91198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</a:pPr>
            <a:r>
              <a:rPr lang="en-GB" dirty="0">
                <a:solidFill>
                  <a:srgbClr val="FFFFFF"/>
                </a:solidFill>
              </a:rPr>
              <a:t>Paucity </a:t>
            </a:r>
            <a:r>
              <a:rPr lang="en-GB">
                <a:solidFill>
                  <a:srgbClr val="FFFFFF"/>
                </a:solidFill>
              </a:rPr>
              <a:t>of </a:t>
            </a:r>
            <a:r>
              <a:rPr lang="en-GB" smtClean="0">
                <a:solidFill>
                  <a:srgbClr val="FFFFFF"/>
                </a:solidFill>
              </a:rPr>
              <a:t>impact </a:t>
            </a:r>
            <a:r>
              <a:rPr lang="en-GB" dirty="0">
                <a:solidFill>
                  <a:srgbClr val="FFFFFF"/>
                </a:solidFill>
              </a:rPr>
              <a:t>craters =&gt; surface is young, </a:t>
            </a:r>
            <a:r>
              <a:rPr lang="en-GB" dirty="0" smtClean="0">
                <a:solidFill>
                  <a:srgbClr val="FFFFFF"/>
                </a:solidFill>
              </a:rPr>
              <a:t>about 500 </a:t>
            </a:r>
            <a:r>
              <a:rPr lang="en-GB" dirty="0">
                <a:solidFill>
                  <a:srgbClr val="FFFFFF"/>
                </a:solidFill>
              </a:rPr>
              <a:t>million </a:t>
            </a:r>
            <a:r>
              <a:rPr lang="en-GB" dirty="0" smtClean="0">
                <a:solidFill>
                  <a:srgbClr val="FFFFFF"/>
                </a:solidFill>
              </a:rPr>
              <a:t>years.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744913" y="0"/>
            <a:ext cx="2284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rgbClr val="FFFF00"/>
                </a:solidFill>
              </a:rPr>
              <a:t>Impact Craters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1519238" y="193675"/>
            <a:ext cx="711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800" u="sng">
                <a:solidFill>
                  <a:srgbClr val="FFFF00"/>
                </a:solidFill>
              </a:rPr>
              <a:t>Volcanism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17488" y="5427663"/>
            <a:ext cx="9704387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dirty="0">
                <a:solidFill>
                  <a:srgbClr val="FFFFFF"/>
                </a:solidFill>
              </a:rPr>
              <a:t>Shield volcano elevation map from Magellan radar </a:t>
            </a:r>
            <a:r>
              <a:rPr lang="en-GB" dirty="0" smtClean="0">
                <a:solidFill>
                  <a:srgbClr val="FFFFFF"/>
                </a:solidFill>
              </a:rPr>
              <a:t>data.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GB" dirty="0" smtClean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Volcanism </a:t>
            </a:r>
            <a:r>
              <a:rPr lang="en-GB" dirty="0">
                <a:solidFill>
                  <a:srgbClr val="FFFFFF"/>
                </a:solidFill>
              </a:rPr>
              <a:t>may be ongoing, based on </a:t>
            </a:r>
            <a:r>
              <a:rPr lang="en-GB" dirty="0" err="1">
                <a:solidFill>
                  <a:srgbClr val="FFFFFF"/>
                </a:solidFill>
              </a:rPr>
              <a:t>sulfur</a:t>
            </a:r>
            <a:r>
              <a:rPr lang="en-GB" dirty="0">
                <a:solidFill>
                  <a:srgbClr val="FFFFFF"/>
                </a:solidFill>
              </a:rPr>
              <a:t> dioxide variations in atmosphere.</a:t>
            </a: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GB" dirty="0" smtClean="0">
              <a:solidFill>
                <a:srgbClr val="FFFFFF"/>
              </a:solidFill>
            </a:endParaRPr>
          </a:p>
          <a:p>
            <a:pPr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dirty="0" smtClean="0">
                <a:solidFill>
                  <a:srgbClr val="FFFFFF"/>
                </a:solidFill>
              </a:rPr>
              <a:t>But </a:t>
            </a:r>
            <a:r>
              <a:rPr lang="en-GB" dirty="0">
                <a:solidFill>
                  <a:srgbClr val="FFFFFF"/>
                </a:solidFill>
              </a:rPr>
              <a:t>very little resurfacing in past </a:t>
            </a:r>
            <a:r>
              <a:rPr lang="en-GB" dirty="0" smtClean="0">
                <a:solidFill>
                  <a:srgbClr val="FFFFFF"/>
                </a:solidFill>
              </a:rPr>
              <a:t>500 </a:t>
            </a:r>
            <a:r>
              <a:rPr lang="en-GB" dirty="0">
                <a:solidFill>
                  <a:srgbClr val="FFFFFF"/>
                </a:solidFill>
              </a:rPr>
              <a:t>million years.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1525" y="808038"/>
            <a:ext cx="5903913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 bwMode="auto">
          <a:xfrm>
            <a:off x="3287712" y="1265237"/>
            <a:ext cx="3657600" cy="158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bg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83112" y="865127"/>
            <a:ext cx="960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100 km</a:t>
            </a:r>
            <a:endParaRPr lang="en-US" sz="20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735806" y="2674143"/>
            <a:ext cx="2055812" cy="158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bg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983473" y="2389127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 km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700213" y="266700"/>
            <a:ext cx="6815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StarBat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800">
                <a:solidFill>
                  <a:srgbClr val="FFFF00"/>
                </a:solidFill>
              </a:rPr>
              <a:t>Terrestrial Planets' Spin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2038" y="974725"/>
            <a:ext cx="8128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0D05F-2402-4363-B2AE-118A578D4B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13748</TotalTime>
  <Words>490</Words>
  <Application>Microsoft Office PowerPoint</Application>
  <PresentationFormat>Custom</PresentationFormat>
  <Paragraphs>87</Paragraphs>
  <Slides>10</Slides>
  <Notes>10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Rich</cp:lastModifiedBy>
  <cp:revision>42</cp:revision>
  <dcterms:modified xsi:type="dcterms:W3CDTF">2014-06-02T16:51:14Z</dcterms:modified>
</cp:coreProperties>
</file>