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7" r:id="rId3"/>
    <p:sldId id="283" r:id="rId4"/>
    <p:sldId id="258" r:id="rId5"/>
    <p:sldId id="260" r:id="rId6"/>
    <p:sldId id="282" r:id="rId7"/>
    <p:sldId id="284" r:id="rId8"/>
    <p:sldId id="262" r:id="rId9"/>
    <p:sldId id="263" r:id="rId10"/>
    <p:sldId id="264" r:id="rId11"/>
    <p:sldId id="318" r:id="rId12"/>
    <p:sldId id="265" r:id="rId13"/>
    <p:sldId id="286" r:id="rId14"/>
    <p:sldId id="266" r:id="rId15"/>
    <p:sldId id="320" r:id="rId16"/>
    <p:sldId id="321" r:id="rId17"/>
    <p:sldId id="289" r:id="rId18"/>
    <p:sldId id="290" r:id="rId19"/>
    <p:sldId id="291" r:id="rId20"/>
    <p:sldId id="269" r:id="rId21"/>
    <p:sldId id="322" r:id="rId22"/>
    <p:sldId id="296" r:id="rId23"/>
    <p:sldId id="271" r:id="rId24"/>
    <p:sldId id="297" r:id="rId25"/>
    <p:sldId id="298" r:id="rId26"/>
    <p:sldId id="274" r:id="rId27"/>
    <p:sldId id="319" r:id="rId28"/>
    <p:sldId id="300" r:id="rId29"/>
    <p:sldId id="275" r:id="rId30"/>
    <p:sldId id="299" r:id="rId31"/>
    <p:sldId id="302" r:id="rId32"/>
    <p:sldId id="301" r:id="rId33"/>
    <p:sldId id="304" r:id="rId34"/>
    <p:sldId id="314" r:id="rId35"/>
    <p:sldId id="310" r:id="rId36"/>
    <p:sldId id="317" r:id="rId37"/>
    <p:sldId id="315" r:id="rId3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37" autoAdjust="0"/>
    <p:restoredTop sz="90929"/>
  </p:normalViewPr>
  <p:slideViewPr>
    <p:cSldViewPr>
      <p:cViewPr varScale="1">
        <p:scale>
          <a:sx n="47" d="100"/>
          <a:sy n="47" d="100"/>
        </p:scale>
        <p:origin x="-114"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B7E51BDE-F0DC-41FA-8B4B-A029DB494E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B37CF541-E081-412A-A514-B58EC2BF36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DC0290E-AA05-473B-AC9A-F3CD5EECB1A4}" type="slidenum">
              <a:rPr lang="en-US" smtClean="0">
                <a:latin typeface="Times New Roman" pitchFamily="18" charset="0"/>
              </a:rPr>
              <a:pPr/>
              <a:t>1</a:t>
            </a:fld>
            <a:endParaRPr lang="en-US" smtClean="0">
              <a:latin typeface="Times New Roman" pitchFamily="18"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9757531-820E-4DBD-A583-11152EB1F1C9}" type="slidenum">
              <a:rPr lang="en-US" smtClean="0">
                <a:latin typeface="Times New Roman" pitchFamily="18" charset="0"/>
              </a:rPr>
              <a:pPr/>
              <a:t>10</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The time between two Full Moons.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BF5E43E-A846-4C74-8935-ADFACEE1C7FF}" type="slidenum">
              <a:rPr lang="en-US" smtClean="0">
                <a:latin typeface="Times New Roman" pitchFamily="18" charset="0"/>
              </a:rPr>
              <a:pPr/>
              <a:t>11</a:t>
            </a:fld>
            <a:endParaRPr lang="en-US" smtClean="0">
              <a:latin typeface="Times New Roman" pitchFamily="1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The Moon is about 0.5degree, and the size of the Umbra is only 380,000 km long. The Whole Earth does not fit in the shadow of the Moon.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E684746-C719-4F8E-8782-543D24F61309}" type="slidenum">
              <a:rPr lang="en-US" smtClean="0">
                <a:latin typeface="Times New Roman" pitchFamily="18" charset="0"/>
              </a:rPr>
              <a:pPr/>
              <a:t>12</a:t>
            </a:fld>
            <a:endParaRPr lang="en-US"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Times New Roman" pitchFamily="18" charset="0"/>
              </a:rPr>
              <a:t>The Earth's Umbra is about 3.7 times the Earth-Moon distance, so it's diameter is about 2.6 times the Moon's diameter.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9575049-9332-4AB5-87F3-849F86721956}" type="slidenum">
              <a:rPr lang="en-US" smtClean="0">
                <a:latin typeface="Times New Roman" pitchFamily="18" charset="0"/>
              </a:rPr>
              <a:pPr/>
              <a:t>13</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96B9C68-EA91-40C8-B02C-859FC4FFE365}" type="slidenum">
              <a:rPr lang="en-US" smtClean="0">
                <a:latin typeface="Times New Roman" pitchFamily="18" charset="0"/>
              </a:rPr>
              <a:pPr/>
              <a:t>14</a:t>
            </a:fld>
            <a:endParaRPr lang="en-US"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xfrm>
            <a:off x="1047750" y="4352925"/>
            <a:ext cx="4765675" cy="276225"/>
          </a:xfrm>
          <a:noFill/>
          <a:ln/>
        </p:spPr>
        <p:txBody>
          <a:bodyPr>
            <a:spAutoFit/>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ln/>
        </p:spPr>
      </p:sp>
      <p:sp>
        <p:nvSpPr>
          <p:cNvPr id="57347" name="Rectangle 2"/>
          <p:cNvSpPr>
            <a:spLocks noGrp="1" noChangeArrowheads="1"/>
          </p:cNvSpPr>
          <p:nvPr>
            <p:ph type="body" idx="1"/>
          </p:nvPr>
        </p:nvSpPr>
        <p:spPr>
          <a:xfrm>
            <a:off x="1047750" y="4352925"/>
            <a:ext cx="4765675" cy="276225"/>
          </a:xfrm>
          <a:noFill/>
          <a:ln/>
        </p:spPr>
        <p:txBody>
          <a:bodyPr>
            <a:spAutoFit/>
          </a:bodyPr>
          <a:lstStyle/>
          <a:p>
            <a:r>
              <a:rPr lang="en-US" dirty="0" smtClean="0">
                <a:latin typeface="Times New Roman" pitchFamily="18" charset="0"/>
              </a:rPr>
              <a:t>Half</a:t>
            </a:r>
            <a:r>
              <a:rPr lang="en-US" baseline="0" dirty="0" smtClean="0">
                <a:latin typeface="Times New Roman" pitchFamily="18" charset="0"/>
              </a:rPr>
              <a:t> of </a:t>
            </a:r>
            <a:r>
              <a:rPr lang="en-US" baseline="0" dirty="0" err="1" smtClean="0">
                <a:latin typeface="Times New Roman" pitchFamily="18" charset="0"/>
              </a:rPr>
              <a:t>Saros</a:t>
            </a:r>
            <a:r>
              <a:rPr lang="en-US" baseline="0" dirty="0" smtClean="0">
                <a:latin typeface="Times New Roman" pitchFamily="18" charset="0"/>
              </a:rPr>
              <a:t> cycle: orbit is tilted to the left in this figure instead of the right.</a:t>
            </a: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91EC56-FA19-435C-AA0A-2463C5F1CB7C}" type="slidenum">
              <a:rPr lang="en-US" smtClean="0">
                <a:latin typeface="Times New Roman" pitchFamily="18" charset="0"/>
              </a:rPr>
              <a:pPr/>
              <a:t>17</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0FFBDD7-9625-4677-86F0-38ECF1BC52B7}" type="slidenum">
              <a:rPr lang="en-US" smtClean="0">
                <a:latin typeface="Times New Roman" pitchFamily="18" charset="0"/>
              </a:rPr>
              <a:pPr/>
              <a:t>18</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Umbra: draw line from limb of Sun past limb of Earth.  Second line for other side.  Region between the Earth and where these lines meet is umbra.  Penumbra: e.g. when “top” edge of Earth first blocks “bottom” edge of Sun.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3FEB434-397E-4B11-B064-F4493DF0F01A}" type="slidenum">
              <a:rPr lang="en-US" smtClean="0">
                <a:latin typeface="Times New Roman" pitchFamily="18" charset="0"/>
              </a:rPr>
              <a:pPr/>
              <a:t>19</a:t>
            </a:fld>
            <a:endParaRPr lang="en-US"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9EAA8AB-4431-4495-ABF6-4E2E30EE0153}" type="slidenum">
              <a:rPr lang="en-US" smtClean="0">
                <a:latin typeface="Times New Roman" pitchFamily="18" charset="0"/>
              </a:rPr>
              <a:pPr/>
              <a:t>2</a:t>
            </a:fld>
            <a:endParaRPr 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8313B21-A815-41F5-AD63-3354F8D01DCD}" type="slidenum">
              <a:rPr lang="en-US" smtClean="0">
                <a:latin typeface="Times New Roman" pitchFamily="18" charset="0"/>
              </a:rPr>
              <a:pPr/>
              <a:t>20</a:t>
            </a:fld>
            <a:endParaRPr lang="en-US"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7CF541-E081-412A-A514-B58EC2BF363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213F158-349C-4DBE-A39D-5AA0A0A9373F}" type="slidenum">
              <a:rPr lang="en-US" smtClean="0">
                <a:latin typeface="Times New Roman" pitchFamily="18" charset="0"/>
              </a:rPr>
              <a:pPr/>
              <a:t>22</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96A1B3F-1381-4BBB-97EF-D48E1537A574}" type="slidenum">
              <a:rPr lang="en-US" smtClean="0">
                <a:latin typeface="Times New Roman" pitchFamily="18" charset="0"/>
              </a:rPr>
              <a:pPr/>
              <a:t>23</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E76855-4F8C-456E-ADE6-F9AF3EEA998E}" type="slidenum">
              <a:rPr lang="en-US" smtClean="0">
                <a:latin typeface="Times New Roman" pitchFamily="18" charset="0"/>
              </a:rPr>
              <a:pPr/>
              <a:t>24</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6B1C1FC-12F7-451C-BBBC-05330E927DCD}" type="slidenum">
              <a:rPr lang="en-US" smtClean="0">
                <a:latin typeface="Times New Roman" pitchFamily="18" charset="0"/>
              </a:rPr>
              <a:pPr/>
              <a:t>25</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92F987F-4B9D-4E27-A484-FBA1250B68E6}" type="slidenum">
              <a:rPr lang="en-US" smtClean="0">
                <a:latin typeface="Times New Roman" pitchFamily="18" charset="0"/>
              </a:rPr>
              <a:pPr/>
              <a:t>26</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8612" name="Slide Number Placeholder 3"/>
          <p:cNvSpPr>
            <a:spLocks noGrp="1"/>
          </p:cNvSpPr>
          <p:nvPr>
            <p:ph type="sldNum" sz="quarter" idx="5"/>
          </p:nvPr>
        </p:nvSpPr>
        <p:spPr>
          <a:noFill/>
        </p:spPr>
        <p:txBody>
          <a:bodyPr/>
          <a:lstStyle/>
          <a:p>
            <a:fld id="{D9CCA231-262E-41D3-AB19-5A133A3F1F0B}"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46FD22-0360-47ED-9E1D-F760062811A6}" type="slidenum">
              <a:rPr lang="en-US" smtClean="0">
                <a:latin typeface="Times New Roman" pitchFamily="18" charset="0"/>
              </a:rPr>
              <a:pPr/>
              <a:t>28</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Times New Roman" pitchFamily="18" charset="0"/>
              </a:rPr>
              <a:t>From the Russian space station MIR, 1999.</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DCE87B2-C7C6-4B0D-B373-A47F24147968}" type="slidenum">
              <a:rPr lang="en-US" smtClean="0">
                <a:latin typeface="Times New Roman" pitchFamily="18" charset="0"/>
              </a:rPr>
              <a:pPr/>
              <a:t>29</a:t>
            </a:fld>
            <a:endParaRPr lang="en-US"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16F2505-0296-4C1E-9AC9-9EAE6EDE4ACA}" type="slidenum">
              <a:rPr lang="en-US" smtClean="0">
                <a:latin typeface="Times New Roman" pitchFamily="18" charset="0"/>
              </a:rPr>
              <a:pPr/>
              <a:t>3</a:t>
            </a:fld>
            <a:endParaRPr lang="en-US"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9F7908B-AD1D-420F-BFF5-791EF06BD9CA}" type="slidenum">
              <a:rPr lang="en-US" smtClean="0">
                <a:latin typeface="Times New Roman" pitchFamily="18" charset="0"/>
              </a:rPr>
              <a:pPr/>
              <a:t>30</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3400 km/h Moon moves to the East, and Earth rotates at 1670 km/hr at equator, so shadow 1730km/hr to the east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63AC7B9-B66B-4475-9D1C-E779D56B552A}" type="slidenum">
              <a:rPr lang="en-US" smtClean="0">
                <a:latin typeface="Times New Roman" pitchFamily="18" charset="0"/>
              </a:rPr>
              <a:pPr/>
              <a:t>31</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B2BF583-D7D5-43DB-8089-DF97F01F892A}" type="slidenum">
              <a:rPr lang="en-US" smtClean="0">
                <a:latin typeface="Times New Roman" pitchFamily="18" charset="0"/>
              </a:rPr>
              <a:pPr/>
              <a:t>32</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2025177-F774-43F4-854C-84DF50FC4D8D}" type="slidenum">
              <a:rPr lang="en-US" smtClean="0">
                <a:latin typeface="Times New Roman" pitchFamily="18" charset="0"/>
              </a:rPr>
              <a:pPr/>
              <a:t>33</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Times New Roman" pitchFamily="18" charset="0"/>
              </a:rPr>
              <a:t>Prominences are structures that occur above the atmosphere. Flares are eruptions.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5E76EF2-C921-4A86-8878-36743A7B8145}" type="slidenum">
              <a:rPr lang="en-US" smtClean="0">
                <a:latin typeface="Times New Roman" pitchFamily="18" charset="0"/>
              </a:rPr>
              <a:pPr/>
              <a:t>34</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7652005-F17B-4C24-98CB-E264F29BE76F}" type="slidenum">
              <a:rPr lang="en-US" smtClean="0">
                <a:latin typeface="Times New Roman" pitchFamily="18" charset="0"/>
              </a:rPr>
              <a:pPr/>
              <a:t>35</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29F8955-5309-4918-8D60-829C564441E6}" type="slidenum">
              <a:rPr lang="en-US" smtClean="0">
                <a:latin typeface="Times New Roman" pitchFamily="18" charset="0"/>
              </a:rPr>
              <a:pPr/>
              <a:t>36</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Times New Roman" pitchFamily="18" charset="0"/>
              </a:rPr>
              <a:t>Lunar eclipses are relatively easy to predict, since the umbra is large. Solar eclipses needs angular accuracies of below 1 arcsecond, which translates into a few hundred meters at the Earth.</a:t>
            </a:r>
          </a:p>
          <a:p>
            <a:pPr eaLnBrk="1" hangingPunct="1"/>
            <a:r>
              <a:rPr lang="en-US" smtClean="0">
                <a:latin typeface="Times New Roman" pitchFamily="18" charset="0"/>
              </a:rPr>
              <a:t>Bablyonians could predict lunar eclipses with some accuracy, but solar eclipses are a bit harder. Thales in 610 BC could predict the year, but not the month and the day, using the Saros cycle.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79876" name="Slide Number Placeholder 3"/>
          <p:cNvSpPr>
            <a:spLocks noGrp="1"/>
          </p:cNvSpPr>
          <p:nvPr>
            <p:ph type="sldNum" sz="quarter" idx="5"/>
          </p:nvPr>
        </p:nvSpPr>
        <p:spPr>
          <a:noFill/>
        </p:spPr>
        <p:txBody>
          <a:bodyPr/>
          <a:lstStyle/>
          <a:p>
            <a:fld id="{B285A86D-86B4-400C-A438-C570BFD1D62A}"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648518-94F2-49D4-9A1A-CD3EE3C4600B}" type="slidenum">
              <a:rPr lang="en-US" smtClean="0">
                <a:latin typeface="Times New Roman" pitchFamily="18" charset="0"/>
              </a:rPr>
              <a:pPr/>
              <a:t>4</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73B21B-D180-45C9-A5D8-F7010BEE0E8C}" type="slidenum">
              <a:rPr lang="en-US" smtClean="0">
                <a:latin typeface="Times New Roman" pitchFamily="18" charset="0"/>
              </a:rPr>
              <a:pPr/>
              <a:t>5</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Times New Roman" pitchFamily="18" charset="0"/>
              </a:rPr>
              <a:t>Curved lunar phases: means the shadow is from a spherical surface.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5FDC2AA-4422-4670-BEB2-7DEFE00E9093}" type="slidenum">
              <a:rPr lang="en-US" smtClean="0">
                <a:latin typeface="Times New Roman" pitchFamily="18" charset="0"/>
              </a:rPr>
              <a:pPr/>
              <a:t>6</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35C70C8-334F-4C7C-AC18-713C33FC3CE6}" type="slidenum">
              <a:rPr lang="en-US" smtClean="0">
                <a:latin typeface="Times New Roman" pitchFamily="18" charset="0"/>
              </a:rPr>
              <a:pPr/>
              <a:t>7</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73CCBEE-D44F-4015-89C2-AD0AB6F0A7C5}" type="slidenum">
              <a:rPr lang="en-US" smtClean="0">
                <a:latin typeface="Times New Roman" pitchFamily="18" charset="0"/>
              </a:rPr>
              <a:pPr/>
              <a:t>8</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pitchFamily="34" charset="0"/>
              </a:rPr>
              <a:t>The synchronization of the Moon's rotation and orbit is caused by strong tidal forces from the Earth that effectively "locks" the Moon's orientation relative to the Earth.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AC964FD-B8E5-4E99-B0B3-4C13C24367EE}" type="slidenum">
              <a:rPr lang="en-US" smtClean="0">
                <a:latin typeface="Times New Roman" pitchFamily="18" charset="0"/>
              </a:rPr>
              <a:pPr/>
              <a:t>9</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25A8D-3AF0-4217-8FA8-457990FC10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D304E-BC27-47B6-BAD3-A79CFC4065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656B2E-E4F3-4B23-B5B0-F58B35A5D6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98E5A-508C-4084-982E-7E9589BD67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E4AE9-DE69-45AF-B167-460486C362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1FB7B-800D-474D-86ED-103E40F9E0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DDFEC7-F797-4937-9B94-F62081B9B0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7A1314-3F27-4614-9BBD-C71FD22BE1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B8515A-9F2B-41BC-83D4-614F0E7AD8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254965-8F8A-4C03-9E98-833DE33398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8AFC45-0822-457B-9DA7-3223DC5FC9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E3B"/>
            </a:gs>
            <a:gs pos="100000">
              <a:srgbClr val="00408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77997076-A83D-48F9-B2F2-10B6BC44ABF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olarviews.com/cap/sun/eclips94.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csep10.phys.utk.edu/astr161/lect/time/eclips94.m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1981200"/>
          </a:xfrm>
        </p:spPr>
        <p:txBody>
          <a:bodyPr/>
          <a:lstStyle/>
          <a:p>
            <a:pPr eaLnBrk="1" hangingPunct="1"/>
            <a:r>
              <a:rPr lang="en-US" smtClean="0"/>
              <a:t>Motions of the Moon, </a:t>
            </a:r>
            <a:br>
              <a:rPr lang="en-US" smtClean="0"/>
            </a:br>
            <a:r>
              <a:rPr lang="en-US" smtClean="0"/>
              <a:t>Phases</a:t>
            </a:r>
            <a:br>
              <a:rPr lang="en-US" smtClean="0"/>
            </a:br>
            <a:r>
              <a:rPr lang="en-US" smtClean="0"/>
              <a:t>and</a:t>
            </a:r>
            <a:br>
              <a:rPr lang="en-US" smtClean="0"/>
            </a:br>
            <a:r>
              <a:rPr lang="en-US" smtClean="0"/>
              <a:t>Eclipses</a:t>
            </a:r>
          </a:p>
        </p:txBody>
      </p:sp>
      <p:pic>
        <p:nvPicPr>
          <p:cNvPr id="2051" name="Picture 14" descr="http://rlv.zcache.com/crescent_moon_stars_mug-p1686510904557584293317_400.jpg"/>
          <p:cNvPicPr>
            <a:picLocks noChangeAspect="1" noChangeArrowheads="1"/>
          </p:cNvPicPr>
          <p:nvPr/>
        </p:nvPicPr>
        <p:blipFill>
          <a:blip r:embed="rId3" cstate="print"/>
          <a:srcRect l="4800" t="4800" r="4800" b="4800"/>
          <a:stretch>
            <a:fillRect/>
          </a:stretch>
        </p:blipFill>
        <p:spPr bwMode="auto">
          <a:xfrm>
            <a:off x="2819400" y="3048000"/>
            <a:ext cx="3444875"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838200" y="304800"/>
            <a:ext cx="7848600" cy="6324600"/>
          </a:xfrm>
        </p:spPr>
        <p:txBody>
          <a:bodyPr/>
          <a:lstStyle/>
          <a:p>
            <a:pPr marL="609600" indent="-609600" algn="l" eaLnBrk="1" hangingPunct="1">
              <a:buFontTx/>
              <a:buAutoNum type="arabicPeriod" startAt="2"/>
            </a:pPr>
            <a:r>
              <a:rPr lang="en-US" sz="2800" smtClean="0"/>
              <a:t>The </a:t>
            </a:r>
            <a:r>
              <a:rPr lang="en-US" sz="2800" i="1" smtClean="0"/>
              <a:t>synodic month</a:t>
            </a:r>
            <a:r>
              <a:rPr lang="en-US" sz="2800" smtClean="0"/>
              <a:t>, or </a:t>
            </a:r>
            <a:r>
              <a:rPr lang="en-US" sz="2800" i="1" smtClean="0"/>
              <a:t>lunar month </a:t>
            </a:r>
            <a:r>
              <a:rPr lang="en-US" sz="2800" smtClean="0"/>
              <a:t>is the time it takes the Moon to complete one cycle of phases, about 29.53 days.  Note this is longer than a sidereal month.</a:t>
            </a:r>
          </a:p>
          <a:p>
            <a:pPr marL="609600" indent="-609600" algn="l" eaLnBrk="1" hangingPunct="1"/>
            <a:endParaRPr lang="en-US" i="1" smtClean="0"/>
          </a:p>
        </p:txBody>
      </p:sp>
      <p:pic>
        <p:nvPicPr>
          <p:cNvPr id="11267" name="Picture 4" descr="figure 03-05"/>
          <p:cNvPicPr>
            <a:picLocks noChangeAspect="1" noChangeArrowheads="1"/>
          </p:cNvPicPr>
          <p:nvPr/>
        </p:nvPicPr>
        <p:blipFill>
          <a:blip r:embed="rId3" cstate="print"/>
          <a:srcRect/>
          <a:stretch>
            <a:fillRect/>
          </a:stretch>
        </p:blipFill>
        <p:spPr bwMode="auto">
          <a:xfrm>
            <a:off x="1143000" y="2133600"/>
            <a:ext cx="7223125" cy="3794125"/>
          </a:xfrm>
          <a:prstGeom prst="rect">
            <a:avLst/>
          </a:prstGeom>
          <a:noFill/>
          <a:ln w="9525">
            <a:noFill/>
            <a:miter lim="800000"/>
            <a:headEnd/>
            <a:tailEnd/>
          </a:ln>
        </p:spPr>
      </p:pic>
      <p:sp>
        <p:nvSpPr>
          <p:cNvPr id="11268" name="TextBox 5"/>
          <p:cNvSpPr txBox="1">
            <a:spLocks noChangeArrowheads="1"/>
          </p:cNvSpPr>
          <p:nvPr/>
        </p:nvSpPr>
        <p:spPr bwMode="auto">
          <a:xfrm>
            <a:off x="914400" y="5903913"/>
            <a:ext cx="8229600" cy="954087"/>
          </a:xfrm>
          <a:prstGeom prst="rect">
            <a:avLst/>
          </a:prstGeom>
          <a:noFill/>
          <a:ln w="9525">
            <a:noFill/>
            <a:miter lim="800000"/>
            <a:headEnd/>
            <a:tailEnd/>
          </a:ln>
        </p:spPr>
        <p:txBody>
          <a:bodyPr>
            <a:spAutoFit/>
          </a:bodyPr>
          <a:lstStyle/>
          <a:p>
            <a:pPr marL="514350" indent="-514350">
              <a:buFontTx/>
              <a:buAutoNum type="arabicPeriod" startAt="3"/>
            </a:pPr>
            <a:r>
              <a:rPr lang="en-US"/>
              <a:t>The months we use: varying lengths, averaging longer than sidereal or synodic month.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228600" y="228600"/>
            <a:ext cx="8686800" cy="5029200"/>
          </a:xfrm>
        </p:spPr>
        <p:txBody>
          <a:bodyPr/>
          <a:lstStyle/>
          <a:p>
            <a:pPr eaLnBrk="1" hangingPunct="1"/>
            <a:r>
              <a:rPr lang="en-US" sz="4400" smtClean="0">
                <a:solidFill>
                  <a:schemeClr val="tx2"/>
                </a:solidFill>
              </a:rPr>
              <a:t>Solar eclipses</a:t>
            </a:r>
            <a:endParaRPr lang="en-US" sz="4400" smtClean="0"/>
          </a:p>
          <a:p>
            <a:pPr algn="l" eaLnBrk="1" hangingPunct="1"/>
            <a:endParaRPr lang="en-US" smtClean="0"/>
          </a:p>
          <a:p>
            <a:pPr lvl="1" algn="l" eaLnBrk="1" hangingPunct="1"/>
            <a:r>
              <a:rPr lang="en-US" smtClean="0"/>
              <a:t>A </a:t>
            </a:r>
            <a:r>
              <a:rPr lang="en-US" i="1" smtClean="0"/>
              <a:t>solar eclipse</a:t>
            </a:r>
            <a:r>
              <a:rPr lang="en-US" smtClean="0"/>
              <a:t> is seen if the Earth is passing through the shadow of the Moon.</a:t>
            </a:r>
            <a:endParaRPr lang="en-US" smtClean="0">
              <a:cs typeface="Times New Roman" pitchFamily="18" charset="0"/>
            </a:endParaRPr>
          </a:p>
        </p:txBody>
      </p:sp>
      <p:pic>
        <p:nvPicPr>
          <p:cNvPr id="12291" name="Picture 4" descr="solar_eclipse2"/>
          <p:cNvPicPr>
            <a:picLocks noChangeAspect="1" noChangeArrowheads="1"/>
          </p:cNvPicPr>
          <p:nvPr/>
        </p:nvPicPr>
        <p:blipFill>
          <a:blip r:embed="rId3" cstate="print"/>
          <a:srcRect/>
          <a:stretch>
            <a:fillRect/>
          </a:stretch>
        </p:blipFill>
        <p:spPr bwMode="auto">
          <a:xfrm>
            <a:off x="2339975" y="2590800"/>
            <a:ext cx="5737225" cy="3013075"/>
          </a:xfrm>
          <a:prstGeom prst="rect">
            <a:avLst/>
          </a:prstGeom>
          <a:noFill/>
          <a:ln w="9525">
            <a:noFill/>
            <a:miter lim="800000"/>
            <a:headEnd/>
            <a:tailEnd/>
          </a:ln>
        </p:spPr>
      </p:pic>
      <p:sp>
        <p:nvSpPr>
          <p:cNvPr id="69637" name="Comment 5"/>
          <p:cNvSpPr>
            <a:spLocks noChangeArrowheads="1"/>
          </p:cNvSpPr>
          <p:nvPr/>
        </p:nvSpPr>
        <p:spPr bwMode="auto">
          <a:xfrm>
            <a:off x="2286000" y="5791200"/>
            <a:ext cx="5867400" cy="346075"/>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dirty="0">
                <a:solidFill>
                  <a:srgbClr val="000000"/>
                </a:solidFill>
                <a:latin typeface="Arial" charset="0"/>
              </a:rPr>
              <a:t>The whole Earth does not fit in the shadow of the Moon.</a:t>
            </a:r>
            <a:endParaRPr lang="en-US" sz="1600" dirty="0">
              <a:solidFill>
                <a:srgbClr val="000000"/>
              </a:solidFill>
              <a:latin typeface="Arial" charset="0"/>
            </a:endParaRPr>
          </a:p>
        </p:txBody>
      </p:sp>
      <p:pic>
        <p:nvPicPr>
          <p:cNvPr id="12293" name="Picture 1"/>
          <p:cNvPicPr>
            <a:picLocks noChangeAspect="1" noChangeArrowheads="1"/>
          </p:cNvPicPr>
          <p:nvPr/>
        </p:nvPicPr>
        <p:blipFill>
          <a:blip r:embed="rId4" cstate="print"/>
          <a:srcRect/>
          <a:stretch>
            <a:fillRect/>
          </a:stretch>
        </p:blipFill>
        <p:spPr bwMode="auto">
          <a:xfrm>
            <a:off x="0" y="2667000"/>
            <a:ext cx="2192338" cy="1517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228600" y="228600"/>
            <a:ext cx="8686800" cy="5029200"/>
          </a:xfrm>
        </p:spPr>
        <p:txBody>
          <a:bodyPr/>
          <a:lstStyle/>
          <a:p>
            <a:pPr eaLnBrk="1" hangingPunct="1"/>
            <a:r>
              <a:rPr lang="en-US" sz="4400" smtClean="0">
                <a:solidFill>
                  <a:schemeClr val="tx2"/>
                </a:solidFill>
              </a:rPr>
              <a:t>Lunar eclipses</a:t>
            </a:r>
            <a:endParaRPr lang="en-US" sz="4400" smtClean="0"/>
          </a:p>
          <a:p>
            <a:pPr algn="l" eaLnBrk="1" hangingPunct="1"/>
            <a:endParaRPr lang="en-US" smtClean="0"/>
          </a:p>
          <a:p>
            <a:pPr lvl="1" algn="l" eaLnBrk="1" hangingPunct="1"/>
            <a:r>
              <a:rPr lang="en-US" smtClean="0"/>
              <a:t>A </a:t>
            </a:r>
            <a:r>
              <a:rPr lang="en-US" i="1" smtClean="0"/>
              <a:t>lunar eclipse</a:t>
            </a:r>
            <a:r>
              <a:rPr lang="en-US" smtClean="0"/>
              <a:t> is seen if the Moon is passing through the shadow of the Earth.</a:t>
            </a:r>
            <a:endParaRPr lang="en-US" smtClean="0">
              <a:cs typeface="Times New Roman" pitchFamily="18" charset="0"/>
            </a:endParaRPr>
          </a:p>
        </p:txBody>
      </p:sp>
      <p:pic>
        <p:nvPicPr>
          <p:cNvPr id="13315" name="Picture 6" descr="lunareclipse"/>
          <p:cNvPicPr>
            <a:picLocks noChangeAspect="1" noChangeArrowheads="1"/>
          </p:cNvPicPr>
          <p:nvPr/>
        </p:nvPicPr>
        <p:blipFill>
          <a:blip r:embed="rId3" cstate="print"/>
          <a:srcRect/>
          <a:stretch>
            <a:fillRect/>
          </a:stretch>
        </p:blipFill>
        <p:spPr bwMode="auto">
          <a:xfrm>
            <a:off x="1027113" y="2794000"/>
            <a:ext cx="7202487" cy="2159000"/>
          </a:xfrm>
          <a:prstGeom prst="rect">
            <a:avLst/>
          </a:prstGeom>
          <a:noFill/>
          <a:ln w="9525">
            <a:noFill/>
            <a:miter lim="800000"/>
            <a:headEnd/>
            <a:tailEnd/>
          </a:ln>
        </p:spPr>
      </p:pic>
      <p:pic>
        <p:nvPicPr>
          <p:cNvPr id="13316" name="Picture 5" descr="http://www.aip.org/dbis/stories/2007/images/17086LunarEclipse.jpg"/>
          <p:cNvPicPr>
            <a:picLocks noChangeAspect="1" noChangeArrowheads="1"/>
          </p:cNvPicPr>
          <p:nvPr/>
        </p:nvPicPr>
        <p:blipFill>
          <a:blip r:embed="rId4" cstate="print"/>
          <a:srcRect/>
          <a:stretch>
            <a:fillRect/>
          </a:stretch>
        </p:blipFill>
        <p:spPr bwMode="auto">
          <a:xfrm>
            <a:off x="6934200" y="5067300"/>
            <a:ext cx="1968500" cy="1790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03-02"/>
          <p:cNvPicPr>
            <a:picLocks noChangeAspect="1" noChangeArrowheads="1"/>
          </p:cNvPicPr>
          <p:nvPr/>
        </p:nvPicPr>
        <p:blipFill>
          <a:blip r:embed="rId3" cstate="print"/>
          <a:srcRect/>
          <a:stretch>
            <a:fillRect/>
          </a:stretch>
        </p:blipFill>
        <p:spPr bwMode="auto">
          <a:xfrm>
            <a:off x="2209800" y="152400"/>
            <a:ext cx="6697663" cy="5075238"/>
          </a:xfrm>
          <a:prstGeom prst="rect">
            <a:avLst/>
          </a:prstGeom>
          <a:noFill/>
          <a:ln w="9525">
            <a:noFill/>
            <a:miter lim="800000"/>
            <a:headEnd/>
            <a:tailEnd/>
          </a:ln>
        </p:spPr>
      </p:pic>
      <p:sp>
        <p:nvSpPr>
          <p:cNvPr id="48131" name="Comment 3"/>
          <p:cNvSpPr>
            <a:spLocks noChangeArrowheads="1"/>
          </p:cNvSpPr>
          <p:nvPr/>
        </p:nvSpPr>
        <p:spPr bwMode="auto">
          <a:xfrm>
            <a:off x="76200" y="152400"/>
            <a:ext cx="1981200" cy="120015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800" b="1" dirty="0">
                <a:solidFill>
                  <a:schemeClr val="bg2"/>
                </a:solidFill>
                <a:latin typeface="Arial" charset="0"/>
              </a:rPr>
              <a:t>Why don't we see an eclipse with every new and full Moon?</a:t>
            </a:r>
            <a:endParaRPr lang="en-US" sz="1600" b="1" dirty="0">
              <a:solidFill>
                <a:schemeClr val="bg2"/>
              </a:solidFill>
              <a:latin typeface="Arial" charset="0"/>
            </a:endParaRPr>
          </a:p>
        </p:txBody>
      </p:sp>
      <p:sp>
        <p:nvSpPr>
          <p:cNvPr id="48132" name="Comment 4"/>
          <p:cNvSpPr>
            <a:spLocks noChangeArrowheads="1"/>
          </p:cNvSpPr>
          <p:nvPr/>
        </p:nvSpPr>
        <p:spPr bwMode="auto">
          <a:xfrm>
            <a:off x="838200" y="5562600"/>
            <a:ext cx="8001000" cy="650875"/>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800" b="1">
                <a:solidFill>
                  <a:schemeClr val="bg2"/>
                </a:solidFill>
                <a:latin typeface="Arial" charset="0"/>
                <a:cs typeface="Times New Roman" charset="0"/>
              </a:rPr>
              <a:t>=&gt; Because the plane of the Moon’s orbit around the Earth is not   	exactly in the plane of the Earth’s orbit around the Sun.</a:t>
            </a:r>
            <a:r>
              <a:rPr lang="en-US" sz="1600" b="1">
                <a:solidFill>
                  <a:schemeClr val="bg2"/>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03-06"/>
          <p:cNvPicPr>
            <a:picLocks noChangeAspect="1" noChangeArrowheads="1"/>
          </p:cNvPicPr>
          <p:nvPr/>
        </p:nvPicPr>
        <p:blipFill>
          <a:blip r:embed="rId3" cstate="print"/>
          <a:srcRect/>
          <a:stretch>
            <a:fillRect/>
          </a:stretch>
        </p:blipFill>
        <p:spPr bwMode="auto">
          <a:xfrm>
            <a:off x="914400" y="228600"/>
            <a:ext cx="7223125" cy="5086350"/>
          </a:xfrm>
          <a:prstGeom prst="rect">
            <a:avLst/>
          </a:prstGeom>
          <a:noFill/>
          <a:ln w="9525">
            <a:noFill/>
            <a:miter lim="800000"/>
            <a:headEnd/>
            <a:tailEnd/>
          </a:ln>
        </p:spPr>
      </p:pic>
      <p:sp>
        <p:nvSpPr>
          <p:cNvPr id="15363" name="Text Box 3"/>
          <p:cNvSpPr txBox="1">
            <a:spLocks noChangeArrowheads="1"/>
          </p:cNvSpPr>
          <p:nvPr/>
        </p:nvSpPr>
        <p:spPr bwMode="auto">
          <a:xfrm>
            <a:off x="762000" y="5410200"/>
            <a:ext cx="7924800" cy="946150"/>
          </a:xfrm>
          <a:prstGeom prst="rect">
            <a:avLst/>
          </a:prstGeom>
          <a:noFill/>
          <a:ln w="9525">
            <a:noFill/>
            <a:miter lim="800000"/>
            <a:headEnd/>
            <a:tailEnd/>
          </a:ln>
        </p:spPr>
        <p:txBody>
          <a:bodyPr>
            <a:spAutoFit/>
          </a:bodyPr>
          <a:lstStyle/>
          <a:p>
            <a:r>
              <a:rPr lang="en-US"/>
              <a:t>Plane of Moon’s orbit is tilted about 5</a:t>
            </a:r>
            <a:r>
              <a:rPr lang="en-US">
                <a:cs typeface="Times New Roman" pitchFamily="18" charset="0"/>
              </a:rPr>
              <a:t>° to ecliptic.  Intersection of the two planes is the "line of nodes".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5413375"/>
            <a:ext cx="8763000" cy="1292225"/>
          </a:xfrm>
          <a:prstGeom prst="rect">
            <a:avLst/>
          </a:prstGeom>
          <a:noFill/>
          <a:ln w="9525">
            <a:noFill/>
            <a:miter lim="800000"/>
            <a:headEnd/>
            <a:tailEnd/>
          </a:ln>
        </p:spPr>
        <p:txBody>
          <a:bodyPr lIns="0" tIns="0" rIns="0" bIns="0">
            <a:spAutoFit/>
          </a:bodyPr>
          <a:lstStyle/>
          <a:p>
            <a:pPr lvl="1"/>
            <a:r>
              <a:rPr lang="en-GB">
                <a:solidFill>
                  <a:srgbClr val="FFFFFF"/>
                </a:solidFill>
                <a:cs typeface="Times New Roman" pitchFamily="18" charset="0"/>
              </a:rPr>
              <a:t>Hence certain seasons are favorable for eclipses.  Solar “eclipse season” lasts about 38 days.  Likely to get at least a partial eclipse somewhere.</a:t>
            </a:r>
            <a:endParaRPr lang="en-GB">
              <a:solidFill>
                <a:schemeClr val="hlink"/>
              </a:solidFill>
              <a:cs typeface="Times New Roman" pitchFamily="18" charset="0"/>
            </a:endParaRPr>
          </a:p>
        </p:txBody>
      </p:sp>
      <p:pic>
        <p:nvPicPr>
          <p:cNvPr id="16387" name="Picture 5" descr="eclipseseasons"/>
          <p:cNvPicPr>
            <a:picLocks noChangeAspect="1" noChangeArrowheads="1"/>
          </p:cNvPicPr>
          <p:nvPr/>
        </p:nvPicPr>
        <p:blipFill>
          <a:blip r:embed="rId3" cstate="print"/>
          <a:srcRect/>
          <a:stretch>
            <a:fillRect/>
          </a:stretch>
        </p:blipFill>
        <p:spPr bwMode="auto">
          <a:xfrm>
            <a:off x="839788" y="0"/>
            <a:ext cx="7488237" cy="3502025"/>
          </a:xfrm>
          <a:prstGeom prst="rect">
            <a:avLst/>
          </a:prstGeom>
          <a:noFill/>
          <a:ln w="9525">
            <a:noFill/>
            <a:miter lim="800000"/>
            <a:headEnd/>
            <a:tailEnd/>
          </a:ln>
        </p:spPr>
      </p:pic>
      <p:grpSp>
        <p:nvGrpSpPr>
          <p:cNvPr id="2" name="Group 9"/>
          <p:cNvGrpSpPr>
            <a:grpSpLocks/>
          </p:cNvGrpSpPr>
          <p:nvPr/>
        </p:nvGrpSpPr>
        <p:grpSpPr bwMode="auto">
          <a:xfrm>
            <a:off x="1254125" y="742950"/>
            <a:ext cx="968375" cy="1511300"/>
            <a:chOff x="1382712" y="819149"/>
            <a:chExt cx="1066800" cy="1665286"/>
          </a:xfrm>
        </p:grpSpPr>
        <p:sp>
          <p:nvSpPr>
            <p:cNvPr id="16390" name="Line 16"/>
            <p:cNvSpPr>
              <a:spLocks noChangeShapeType="1"/>
            </p:cNvSpPr>
            <p:nvPr/>
          </p:nvSpPr>
          <p:spPr bwMode="auto">
            <a:xfrm flipV="1">
              <a:off x="1839912" y="960437"/>
              <a:ext cx="609600" cy="1523998"/>
            </a:xfrm>
            <a:prstGeom prst="line">
              <a:avLst/>
            </a:prstGeom>
            <a:noFill/>
            <a:ln w="25400">
              <a:solidFill>
                <a:schemeClr val="tx2"/>
              </a:solidFill>
              <a:round/>
              <a:headEnd/>
              <a:tailEnd/>
            </a:ln>
          </p:spPr>
          <p:txBody>
            <a:bodyPr/>
            <a:lstStyle/>
            <a:p>
              <a:endParaRPr lang="en-US"/>
            </a:p>
          </p:txBody>
        </p:sp>
        <p:sp>
          <p:nvSpPr>
            <p:cNvPr id="16391" name="Oval 19"/>
            <p:cNvSpPr>
              <a:spLocks noChangeArrowheads="1"/>
            </p:cNvSpPr>
            <p:nvPr/>
          </p:nvSpPr>
          <p:spPr bwMode="auto">
            <a:xfrm>
              <a:off x="1382712" y="819149"/>
              <a:ext cx="1003300" cy="355600"/>
            </a:xfrm>
            <a:prstGeom prst="ellipse">
              <a:avLst/>
            </a:prstGeom>
            <a:noFill/>
            <a:ln w="25400">
              <a:solidFill>
                <a:schemeClr val="tx2"/>
              </a:solidFill>
              <a:prstDash val="sysDot"/>
              <a:round/>
              <a:headEnd/>
              <a:tailEnd/>
            </a:ln>
          </p:spPr>
          <p:txBody>
            <a:bodyPr wrap="none" anchor="ctr"/>
            <a:lstStyle/>
            <a:p>
              <a:endParaRPr lang="en-US"/>
            </a:p>
          </p:txBody>
        </p:sp>
        <p:sp>
          <p:nvSpPr>
            <p:cNvPr id="16392" name="Freeform 27"/>
            <p:cNvSpPr>
              <a:spLocks noChangeArrowheads="1"/>
            </p:cNvSpPr>
            <p:nvPr/>
          </p:nvSpPr>
          <p:spPr bwMode="auto">
            <a:xfrm>
              <a:off x="1698625" y="1252537"/>
              <a:ext cx="581025" cy="63500"/>
            </a:xfrm>
            <a:custGeom>
              <a:avLst/>
              <a:gdLst>
                <a:gd name="T0" fmla="*/ 0 w 1619"/>
                <a:gd name="T1" fmla="*/ 0 h 181"/>
                <a:gd name="T2" fmla="*/ 8972 w 1619"/>
                <a:gd name="T3" fmla="*/ 5613 h 181"/>
                <a:gd name="T4" fmla="*/ 18662 w 1619"/>
                <a:gd name="T5" fmla="*/ 10525 h 181"/>
                <a:gd name="T6" fmla="*/ 29069 w 1619"/>
                <a:gd name="T7" fmla="*/ 15787 h 181"/>
                <a:gd name="T8" fmla="*/ 39836 w 1619"/>
                <a:gd name="T9" fmla="*/ 20699 h 181"/>
                <a:gd name="T10" fmla="*/ 51679 w 1619"/>
                <a:gd name="T11" fmla="*/ 25260 h 181"/>
                <a:gd name="T12" fmla="*/ 64239 w 1619"/>
                <a:gd name="T13" fmla="*/ 29820 h 181"/>
                <a:gd name="T14" fmla="*/ 77159 w 1619"/>
                <a:gd name="T15" fmla="*/ 34030 h 181"/>
                <a:gd name="T16" fmla="*/ 90796 w 1619"/>
                <a:gd name="T17" fmla="*/ 37890 h 181"/>
                <a:gd name="T18" fmla="*/ 104793 w 1619"/>
                <a:gd name="T19" fmla="*/ 41398 h 181"/>
                <a:gd name="T20" fmla="*/ 119507 w 1619"/>
                <a:gd name="T21" fmla="*/ 44906 h 181"/>
                <a:gd name="T22" fmla="*/ 134580 w 1619"/>
                <a:gd name="T23" fmla="*/ 48064 h 181"/>
                <a:gd name="T24" fmla="*/ 150011 w 1619"/>
                <a:gd name="T25" fmla="*/ 50870 h 181"/>
                <a:gd name="T26" fmla="*/ 165802 w 1619"/>
                <a:gd name="T27" fmla="*/ 53677 h 181"/>
                <a:gd name="T28" fmla="*/ 181952 w 1619"/>
                <a:gd name="T29" fmla="*/ 55782 h 181"/>
                <a:gd name="T30" fmla="*/ 198460 w 1619"/>
                <a:gd name="T31" fmla="*/ 57887 h 181"/>
                <a:gd name="T32" fmla="*/ 215327 w 1619"/>
                <a:gd name="T33" fmla="*/ 59641 h 181"/>
                <a:gd name="T34" fmla="*/ 232195 w 1619"/>
                <a:gd name="T35" fmla="*/ 61044 h 181"/>
                <a:gd name="T36" fmla="*/ 249421 w 1619"/>
                <a:gd name="T37" fmla="*/ 62097 h 181"/>
                <a:gd name="T38" fmla="*/ 266647 w 1619"/>
                <a:gd name="T39" fmla="*/ 62798 h 181"/>
                <a:gd name="T40" fmla="*/ 284232 w 1619"/>
                <a:gd name="T41" fmla="*/ 63149 h 181"/>
                <a:gd name="T42" fmla="*/ 301458 w 1619"/>
                <a:gd name="T43" fmla="*/ 63149 h 181"/>
                <a:gd name="T44" fmla="*/ 319043 w 1619"/>
                <a:gd name="T45" fmla="*/ 62798 h 181"/>
                <a:gd name="T46" fmla="*/ 336270 w 1619"/>
                <a:gd name="T47" fmla="*/ 62448 h 181"/>
                <a:gd name="T48" fmla="*/ 353496 w 1619"/>
                <a:gd name="T49" fmla="*/ 61395 h 181"/>
                <a:gd name="T50" fmla="*/ 370722 w 1619"/>
                <a:gd name="T51" fmla="*/ 60343 h 181"/>
                <a:gd name="T52" fmla="*/ 387589 w 1619"/>
                <a:gd name="T53" fmla="*/ 58588 h 181"/>
                <a:gd name="T54" fmla="*/ 404098 w 1619"/>
                <a:gd name="T55" fmla="*/ 56834 h 181"/>
                <a:gd name="T56" fmla="*/ 420606 w 1619"/>
                <a:gd name="T57" fmla="*/ 54729 h 181"/>
                <a:gd name="T58" fmla="*/ 436756 w 1619"/>
                <a:gd name="T59" fmla="*/ 52273 h 181"/>
                <a:gd name="T60" fmla="*/ 452546 w 1619"/>
                <a:gd name="T61" fmla="*/ 49467 h 181"/>
                <a:gd name="T62" fmla="*/ 467619 w 1619"/>
                <a:gd name="T63" fmla="*/ 46660 h 181"/>
                <a:gd name="T64" fmla="*/ 482333 w 1619"/>
                <a:gd name="T65" fmla="*/ 43152 h 181"/>
                <a:gd name="T66" fmla="*/ 496688 w 1619"/>
                <a:gd name="T67" fmla="*/ 39644 h 181"/>
                <a:gd name="T68" fmla="*/ 510685 w 1619"/>
                <a:gd name="T69" fmla="*/ 35785 h 181"/>
                <a:gd name="T70" fmla="*/ 523963 w 1619"/>
                <a:gd name="T71" fmla="*/ 31925 h 181"/>
                <a:gd name="T72" fmla="*/ 536524 w 1619"/>
                <a:gd name="T73" fmla="*/ 27365 h 181"/>
                <a:gd name="T74" fmla="*/ 548726 w 1619"/>
                <a:gd name="T75" fmla="*/ 22804 h 181"/>
                <a:gd name="T76" fmla="*/ 560210 w 1619"/>
                <a:gd name="T77" fmla="*/ 18243 h 181"/>
                <a:gd name="T78" fmla="*/ 570618 w 1619"/>
                <a:gd name="T79" fmla="*/ 13331 h 181"/>
                <a:gd name="T80" fmla="*/ 580666 w 1619"/>
                <a:gd name="T81" fmla="*/ 8069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9"/>
                <a:gd name="T124" fmla="*/ 0 h 181"/>
                <a:gd name="T125" fmla="*/ 1619 w 1619"/>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9" h="181">
                  <a:moveTo>
                    <a:pt x="0" y="0"/>
                  </a:moveTo>
                  <a:lnTo>
                    <a:pt x="25" y="16"/>
                  </a:lnTo>
                  <a:lnTo>
                    <a:pt x="52" y="30"/>
                  </a:lnTo>
                  <a:lnTo>
                    <a:pt x="81" y="45"/>
                  </a:lnTo>
                  <a:lnTo>
                    <a:pt x="111" y="59"/>
                  </a:lnTo>
                  <a:lnTo>
                    <a:pt x="144" y="72"/>
                  </a:lnTo>
                  <a:lnTo>
                    <a:pt x="179" y="85"/>
                  </a:lnTo>
                  <a:lnTo>
                    <a:pt x="215" y="97"/>
                  </a:lnTo>
                  <a:lnTo>
                    <a:pt x="253" y="108"/>
                  </a:lnTo>
                  <a:lnTo>
                    <a:pt x="292" y="118"/>
                  </a:lnTo>
                  <a:lnTo>
                    <a:pt x="333" y="128"/>
                  </a:lnTo>
                  <a:lnTo>
                    <a:pt x="375" y="137"/>
                  </a:lnTo>
                  <a:lnTo>
                    <a:pt x="418" y="145"/>
                  </a:lnTo>
                  <a:lnTo>
                    <a:pt x="462" y="153"/>
                  </a:lnTo>
                  <a:lnTo>
                    <a:pt x="507" y="159"/>
                  </a:lnTo>
                  <a:lnTo>
                    <a:pt x="553" y="165"/>
                  </a:lnTo>
                  <a:lnTo>
                    <a:pt x="600" y="170"/>
                  </a:lnTo>
                  <a:lnTo>
                    <a:pt x="647" y="174"/>
                  </a:lnTo>
                  <a:lnTo>
                    <a:pt x="695" y="177"/>
                  </a:lnTo>
                  <a:lnTo>
                    <a:pt x="743" y="179"/>
                  </a:lnTo>
                  <a:lnTo>
                    <a:pt x="792" y="180"/>
                  </a:lnTo>
                  <a:lnTo>
                    <a:pt x="840" y="180"/>
                  </a:lnTo>
                  <a:lnTo>
                    <a:pt x="889" y="179"/>
                  </a:lnTo>
                  <a:lnTo>
                    <a:pt x="937" y="178"/>
                  </a:lnTo>
                  <a:lnTo>
                    <a:pt x="985" y="175"/>
                  </a:lnTo>
                  <a:lnTo>
                    <a:pt x="1033" y="172"/>
                  </a:lnTo>
                  <a:lnTo>
                    <a:pt x="1080" y="167"/>
                  </a:lnTo>
                  <a:lnTo>
                    <a:pt x="1126" y="162"/>
                  </a:lnTo>
                  <a:lnTo>
                    <a:pt x="1172" y="156"/>
                  </a:lnTo>
                  <a:lnTo>
                    <a:pt x="1217" y="149"/>
                  </a:lnTo>
                  <a:lnTo>
                    <a:pt x="1261" y="141"/>
                  </a:lnTo>
                  <a:lnTo>
                    <a:pt x="1303" y="133"/>
                  </a:lnTo>
                  <a:lnTo>
                    <a:pt x="1344" y="123"/>
                  </a:lnTo>
                  <a:lnTo>
                    <a:pt x="1384" y="113"/>
                  </a:lnTo>
                  <a:lnTo>
                    <a:pt x="1423" y="102"/>
                  </a:lnTo>
                  <a:lnTo>
                    <a:pt x="1460" y="91"/>
                  </a:lnTo>
                  <a:lnTo>
                    <a:pt x="1495" y="78"/>
                  </a:lnTo>
                  <a:lnTo>
                    <a:pt x="1529" y="65"/>
                  </a:lnTo>
                  <a:lnTo>
                    <a:pt x="1561" y="52"/>
                  </a:lnTo>
                  <a:lnTo>
                    <a:pt x="1590" y="38"/>
                  </a:lnTo>
                  <a:lnTo>
                    <a:pt x="1618" y="23"/>
                  </a:lnTo>
                </a:path>
              </a:pathLst>
            </a:custGeom>
            <a:noFill/>
            <a:ln w="25400">
              <a:solidFill>
                <a:schemeClr val="tx2"/>
              </a:solidFill>
              <a:round/>
              <a:headEnd/>
              <a:tailEnd/>
            </a:ln>
          </p:spPr>
          <p:txBody>
            <a:bodyPr/>
            <a:lstStyle/>
            <a:p>
              <a:endParaRPr lang="en-US"/>
            </a:p>
          </p:txBody>
        </p:sp>
        <p:sp>
          <p:nvSpPr>
            <p:cNvPr id="16393" name="Line 28"/>
            <p:cNvSpPr>
              <a:spLocks noChangeShapeType="1"/>
            </p:cNvSpPr>
            <p:nvPr/>
          </p:nvSpPr>
          <p:spPr bwMode="auto">
            <a:xfrm flipH="1" flipV="1">
              <a:off x="1535112" y="1189037"/>
              <a:ext cx="152400" cy="76200"/>
            </a:xfrm>
            <a:prstGeom prst="line">
              <a:avLst/>
            </a:prstGeom>
            <a:noFill/>
            <a:ln w="25400">
              <a:solidFill>
                <a:schemeClr val="tx2"/>
              </a:solidFill>
              <a:round/>
              <a:headEnd/>
              <a:tailEnd type="triangle" w="lg" len="lg"/>
            </a:ln>
          </p:spPr>
          <p:txBody>
            <a:bodyPr/>
            <a:lstStyle/>
            <a:p>
              <a:endParaRPr lang="en-US"/>
            </a:p>
          </p:txBody>
        </p:sp>
      </p:grpSp>
      <p:sp>
        <p:nvSpPr>
          <p:cNvPr id="10" name="Rectangle 4"/>
          <p:cNvSpPr txBox="1">
            <a:spLocks noChangeArrowheads="1"/>
          </p:cNvSpPr>
          <p:nvPr/>
        </p:nvSpPr>
        <p:spPr>
          <a:xfrm>
            <a:off x="76200" y="3505200"/>
            <a:ext cx="8839200" cy="1143000"/>
          </a:xfrm>
          <a:prstGeom prst="rect">
            <a:avLst/>
          </a:prstGeom>
        </p:spPr>
        <p:txBody>
          <a:bodyPr/>
          <a:lstStyle/>
          <a:p>
            <a:pPr>
              <a:spcBef>
                <a:spcPct val="20000"/>
              </a:spcBef>
              <a:defRPr/>
            </a:pPr>
            <a:r>
              <a:rPr lang="en-US" kern="0" dirty="0">
                <a:latin typeface="+mn-lt"/>
              </a:rPr>
              <a:t>Only when the Sun and Moon are on the “line of nodes” defined by Earth’s and Moon’s orbit is an eclipse possible. Put another way, the Moon must be in the same plane as the Sun, the </a:t>
            </a:r>
            <a:r>
              <a:rPr lang="en-US" u="sng" kern="0" dirty="0">
                <a:latin typeface="+mn-lt"/>
              </a:rPr>
              <a:t>ecliptic</a:t>
            </a:r>
            <a:r>
              <a:rPr lang="en-US" kern="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52400" y="4267200"/>
            <a:ext cx="8839200" cy="1724025"/>
          </a:xfrm>
          <a:prstGeom prst="rect">
            <a:avLst/>
          </a:prstGeom>
          <a:noFill/>
          <a:ln w="9525">
            <a:noFill/>
            <a:miter lim="800000"/>
            <a:headEnd/>
            <a:tailEnd/>
          </a:ln>
        </p:spPr>
        <p:txBody>
          <a:bodyPr lIns="0" tIns="0" rIns="0" bIns="0">
            <a:spAutoFit/>
          </a:bodyPr>
          <a:lstStyle/>
          <a:p>
            <a:pPr>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solidFill>
                  <a:srgbClr val="FFFFFF"/>
                </a:solidFill>
                <a:cs typeface="Times New Roman" pitchFamily="18" charset="0"/>
              </a:rPr>
              <a:t>It's worse than this!  The plane of the Moon's orbit </a:t>
            </a:r>
            <a:r>
              <a:rPr lang="en-GB" u="sng">
                <a:solidFill>
                  <a:srgbClr val="FFFFFF"/>
                </a:solidFill>
                <a:cs typeface="Times New Roman" pitchFamily="18" charset="0"/>
              </a:rPr>
              <a:t>precesses,</a:t>
            </a:r>
            <a:r>
              <a:rPr lang="en-GB">
                <a:solidFill>
                  <a:srgbClr val="FFFFFF"/>
                </a:solidFill>
                <a:cs typeface="Times New Roman" pitchFamily="18" charset="0"/>
              </a:rPr>
              <a:t> so eclipse season occurs about 20 days earlier each year.</a:t>
            </a:r>
          </a:p>
          <a:p>
            <a:pPr>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GB">
              <a:solidFill>
                <a:srgbClr val="FFFFFF"/>
              </a:solidFill>
              <a:cs typeface="Times New Roman" pitchFamily="18" charset="0"/>
            </a:endParaRPr>
          </a:p>
          <a:p>
            <a:pPr>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GB">
              <a:solidFill>
                <a:srgbClr val="FFFFFF"/>
              </a:solidFill>
              <a:cs typeface="Times New Roman" pitchFamily="18" charset="0"/>
            </a:endParaRPr>
          </a:p>
        </p:txBody>
      </p:sp>
      <p:pic>
        <p:nvPicPr>
          <p:cNvPr id="17411" name="Picture 5" descr="eclipseseasons"/>
          <p:cNvPicPr>
            <a:picLocks noChangeAspect="1" noChangeArrowheads="1"/>
          </p:cNvPicPr>
          <p:nvPr/>
        </p:nvPicPr>
        <p:blipFill>
          <a:blip r:embed="rId3" cstate="print"/>
          <a:srcRect/>
          <a:stretch>
            <a:fillRect/>
          </a:stretch>
        </p:blipFill>
        <p:spPr bwMode="auto">
          <a:xfrm>
            <a:off x="839788" y="0"/>
            <a:ext cx="7488237" cy="3502025"/>
          </a:xfrm>
          <a:prstGeom prst="rect">
            <a:avLst/>
          </a:prstGeom>
          <a:noFill/>
          <a:ln w="9525">
            <a:noFill/>
            <a:miter lim="800000"/>
            <a:headEnd/>
            <a:tailEnd/>
          </a:ln>
        </p:spPr>
      </p:pic>
      <p:grpSp>
        <p:nvGrpSpPr>
          <p:cNvPr id="2" name="Group 9"/>
          <p:cNvGrpSpPr>
            <a:grpSpLocks/>
          </p:cNvGrpSpPr>
          <p:nvPr/>
        </p:nvGrpSpPr>
        <p:grpSpPr bwMode="auto">
          <a:xfrm>
            <a:off x="1254125" y="742950"/>
            <a:ext cx="968375" cy="1511300"/>
            <a:chOff x="1382712" y="819149"/>
            <a:chExt cx="1066800" cy="1665286"/>
          </a:xfrm>
        </p:grpSpPr>
        <p:sp>
          <p:nvSpPr>
            <p:cNvPr id="17414" name="Line 16"/>
            <p:cNvSpPr>
              <a:spLocks noChangeShapeType="1"/>
            </p:cNvSpPr>
            <p:nvPr/>
          </p:nvSpPr>
          <p:spPr bwMode="auto">
            <a:xfrm flipV="1">
              <a:off x="1839912" y="960437"/>
              <a:ext cx="609600" cy="1523998"/>
            </a:xfrm>
            <a:prstGeom prst="line">
              <a:avLst/>
            </a:prstGeom>
            <a:noFill/>
            <a:ln w="25400">
              <a:solidFill>
                <a:schemeClr val="tx2"/>
              </a:solidFill>
              <a:round/>
              <a:headEnd/>
              <a:tailEnd/>
            </a:ln>
          </p:spPr>
          <p:txBody>
            <a:bodyPr/>
            <a:lstStyle/>
            <a:p>
              <a:endParaRPr lang="en-US"/>
            </a:p>
          </p:txBody>
        </p:sp>
        <p:sp>
          <p:nvSpPr>
            <p:cNvPr id="17415" name="Oval 19"/>
            <p:cNvSpPr>
              <a:spLocks noChangeArrowheads="1"/>
            </p:cNvSpPr>
            <p:nvPr/>
          </p:nvSpPr>
          <p:spPr bwMode="auto">
            <a:xfrm>
              <a:off x="1382712" y="819149"/>
              <a:ext cx="1003300" cy="355600"/>
            </a:xfrm>
            <a:prstGeom prst="ellipse">
              <a:avLst/>
            </a:prstGeom>
            <a:noFill/>
            <a:ln w="25400">
              <a:solidFill>
                <a:schemeClr val="tx2"/>
              </a:solidFill>
              <a:prstDash val="sysDot"/>
              <a:round/>
              <a:headEnd/>
              <a:tailEnd/>
            </a:ln>
          </p:spPr>
          <p:txBody>
            <a:bodyPr wrap="none" anchor="ctr"/>
            <a:lstStyle/>
            <a:p>
              <a:endParaRPr lang="en-US"/>
            </a:p>
          </p:txBody>
        </p:sp>
        <p:sp>
          <p:nvSpPr>
            <p:cNvPr id="17416" name="Freeform 27"/>
            <p:cNvSpPr>
              <a:spLocks noChangeArrowheads="1"/>
            </p:cNvSpPr>
            <p:nvPr/>
          </p:nvSpPr>
          <p:spPr bwMode="auto">
            <a:xfrm>
              <a:off x="1698625" y="1252537"/>
              <a:ext cx="581025" cy="63500"/>
            </a:xfrm>
            <a:custGeom>
              <a:avLst/>
              <a:gdLst>
                <a:gd name="T0" fmla="*/ 0 w 1619"/>
                <a:gd name="T1" fmla="*/ 0 h 181"/>
                <a:gd name="T2" fmla="*/ 8972 w 1619"/>
                <a:gd name="T3" fmla="*/ 5613 h 181"/>
                <a:gd name="T4" fmla="*/ 18662 w 1619"/>
                <a:gd name="T5" fmla="*/ 10525 h 181"/>
                <a:gd name="T6" fmla="*/ 29069 w 1619"/>
                <a:gd name="T7" fmla="*/ 15787 h 181"/>
                <a:gd name="T8" fmla="*/ 39836 w 1619"/>
                <a:gd name="T9" fmla="*/ 20699 h 181"/>
                <a:gd name="T10" fmla="*/ 51679 w 1619"/>
                <a:gd name="T11" fmla="*/ 25260 h 181"/>
                <a:gd name="T12" fmla="*/ 64239 w 1619"/>
                <a:gd name="T13" fmla="*/ 29820 h 181"/>
                <a:gd name="T14" fmla="*/ 77159 w 1619"/>
                <a:gd name="T15" fmla="*/ 34030 h 181"/>
                <a:gd name="T16" fmla="*/ 90796 w 1619"/>
                <a:gd name="T17" fmla="*/ 37890 h 181"/>
                <a:gd name="T18" fmla="*/ 104793 w 1619"/>
                <a:gd name="T19" fmla="*/ 41398 h 181"/>
                <a:gd name="T20" fmla="*/ 119507 w 1619"/>
                <a:gd name="T21" fmla="*/ 44906 h 181"/>
                <a:gd name="T22" fmla="*/ 134580 w 1619"/>
                <a:gd name="T23" fmla="*/ 48064 h 181"/>
                <a:gd name="T24" fmla="*/ 150011 w 1619"/>
                <a:gd name="T25" fmla="*/ 50870 h 181"/>
                <a:gd name="T26" fmla="*/ 165802 w 1619"/>
                <a:gd name="T27" fmla="*/ 53677 h 181"/>
                <a:gd name="T28" fmla="*/ 181952 w 1619"/>
                <a:gd name="T29" fmla="*/ 55782 h 181"/>
                <a:gd name="T30" fmla="*/ 198460 w 1619"/>
                <a:gd name="T31" fmla="*/ 57887 h 181"/>
                <a:gd name="T32" fmla="*/ 215327 w 1619"/>
                <a:gd name="T33" fmla="*/ 59641 h 181"/>
                <a:gd name="T34" fmla="*/ 232195 w 1619"/>
                <a:gd name="T35" fmla="*/ 61044 h 181"/>
                <a:gd name="T36" fmla="*/ 249421 w 1619"/>
                <a:gd name="T37" fmla="*/ 62097 h 181"/>
                <a:gd name="T38" fmla="*/ 266647 w 1619"/>
                <a:gd name="T39" fmla="*/ 62798 h 181"/>
                <a:gd name="T40" fmla="*/ 284232 w 1619"/>
                <a:gd name="T41" fmla="*/ 63149 h 181"/>
                <a:gd name="T42" fmla="*/ 301458 w 1619"/>
                <a:gd name="T43" fmla="*/ 63149 h 181"/>
                <a:gd name="T44" fmla="*/ 319043 w 1619"/>
                <a:gd name="T45" fmla="*/ 62798 h 181"/>
                <a:gd name="T46" fmla="*/ 336270 w 1619"/>
                <a:gd name="T47" fmla="*/ 62448 h 181"/>
                <a:gd name="T48" fmla="*/ 353496 w 1619"/>
                <a:gd name="T49" fmla="*/ 61395 h 181"/>
                <a:gd name="T50" fmla="*/ 370722 w 1619"/>
                <a:gd name="T51" fmla="*/ 60343 h 181"/>
                <a:gd name="T52" fmla="*/ 387589 w 1619"/>
                <a:gd name="T53" fmla="*/ 58588 h 181"/>
                <a:gd name="T54" fmla="*/ 404098 w 1619"/>
                <a:gd name="T55" fmla="*/ 56834 h 181"/>
                <a:gd name="T56" fmla="*/ 420606 w 1619"/>
                <a:gd name="T57" fmla="*/ 54729 h 181"/>
                <a:gd name="T58" fmla="*/ 436756 w 1619"/>
                <a:gd name="T59" fmla="*/ 52273 h 181"/>
                <a:gd name="T60" fmla="*/ 452546 w 1619"/>
                <a:gd name="T61" fmla="*/ 49467 h 181"/>
                <a:gd name="T62" fmla="*/ 467619 w 1619"/>
                <a:gd name="T63" fmla="*/ 46660 h 181"/>
                <a:gd name="T64" fmla="*/ 482333 w 1619"/>
                <a:gd name="T65" fmla="*/ 43152 h 181"/>
                <a:gd name="T66" fmla="*/ 496688 w 1619"/>
                <a:gd name="T67" fmla="*/ 39644 h 181"/>
                <a:gd name="T68" fmla="*/ 510685 w 1619"/>
                <a:gd name="T69" fmla="*/ 35785 h 181"/>
                <a:gd name="T70" fmla="*/ 523963 w 1619"/>
                <a:gd name="T71" fmla="*/ 31925 h 181"/>
                <a:gd name="T72" fmla="*/ 536524 w 1619"/>
                <a:gd name="T73" fmla="*/ 27365 h 181"/>
                <a:gd name="T74" fmla="*/ 548726 w 1619"/>
                <a:gd name="T75" fmla="*/ 22804 h 181"/>
                <a:gd name="T76" fmla="*/ 560210 w 1619"/>
                <a:gd name="T77" fmla="*/ 18243 h 181"/>
                <a:gd name="T78" fmla="*/ 570618 w 1619"/>
                <a:gd name="T79" fmla="*/ 13331 h 181"/>
                <a:gd name="T80" fmla="*/ 580666 w 1619"/>
                <a:gd name="T81" fmla="*/ 8069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9"/>
                <a:gd name="T124" fmla="*/ 0 h 181"/>
                <a:gd name="T125" fmla="*/ 1619 w 1619"/>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9" h="181">
                  <a:moveTo>
                    <a:pt x="0" y="0"/>
                  </a:moveTo>
                  <a:lnTo>
                    <a:pt x="25" y="16"/>
                  </a:lnTo>
                  <a:lnTo>
                    <a:pt x="52" y="30"/>
                  </a:lnTo>
                  <a:lnTo>
                    <a:pt x="81" y="45"/>
                  </a:lnTo>
                  <a:lnTo>
                    <a:pt x="111" y="59"/>
                  </a:lnTo>
                  <a:lnTo>
                    <a:pt x="144" y="72"/>
                  </a:lnTo>
                  <a:lnTo>
                    <a:pt x="179" y="85"/>
                  </a:lnTo>
                  <a:lnTo>
                    <a:pt x="215" y="97"/>
                  </a:lnTo>
                  <a:lnTo>
                    <a:pt x="253" y="108"/>
                  </a:lnTo>
                  <a:lnTo>
                    <a:pt x="292" y="118"/>
                  </a:lnTo>
                  <a:lnTo>
                    <a:pt x="333" y="128"/>
                  </a:lnTo>
                  <a:lnTo>
                    <a:pt x="375" y="137"/>
                  </a:lnTo>
                  <a:lnTo>
                    <a:pt x="418" y="145"/>
                  </a:lnTo>
                  <a:lnTo>
                    <a:pt x="462" y="153"/>
                  </a:lnTo>
                  <a:lnTo>
                    <a:pt x="507" y="159"/>
                  </a:lnTo>
                  <a:lnTo>
                    <a:pt x="553" y="165"/>
                  </a:lnTo>
                  <a:lnTo>
                    <a:pt x="600" y="170"/>
                  </a:lnTo>
                  <a:lnTo>
                    <a:pt x="647" y="174"/>
                  </a:lnTo>
                  <a:lnTo>
                    <a:pt x="695" y="177"/>
                  </a:lnTo>
                  <a:lnTo>
                    <a:pt x="743" y="179"/>
                  </a:lnTo>
                  <a:lnTo>
                    <a:pt x="792" y="180"/>
                  </a:lnTo>
                  <a:lnTo>
                    <a:pt x="840" y="180"/>
                  </a:lnTo>
                  <a:lnTo>
                    <a:pt x="889" y="179"/>
                  </a:lnTo>
                  <a:lnTo>
                    <a:pt x="937" y="178"/>
                  </a:lnTo>
                  <a:lnTo>
                    <a:pt x="985" y="175"/>
                  </a:lnTo>
                  <a:lnTo>
                    <a:pt x="1033" y="172"/>
                  </a:lnTo>
                  <a:lnTo>
                    <a:pt x="1080" y="167"/>
                  </a:lnTo>
                  <a:lnTo>
                    <a:pt x="1126" y="162"/>
                  </a:lnTo>
                  <a:lnTo>
                    <a:pt x="1172" y="156"/>
                  </a:lnTo>
                  <a:lnTo>
                    <a:pt x="1217" y="149"/>
                  </a:lnTo>
                  <a:lnTo>
                    <a:pt x="1261" y="141"/>
                  </a:lnTo>
                  <a:lnTo>
                    <a:pt x="1303" y="133"/>
                  </a:lnTo>
                  <a:lnTo>
                    <a:pt x="1344" y="123"/>
                  </a:lnTo>
                  <a:lnTo>
                    <a:pt x="1384" y="113"/>
                  </a:lnTo>
                  <a:lnTo>
                    <a:pt x="1423" y="102"/>
                  </a:lnTo>
                  <a:lnTo>
                    <a:pt x="1460" y="91"/>
                  </a:lnTo>
                  <a:lnTo>
                    <a:pt x="1495" y="78"/>
                  </a:lnTo>
                  <a:lnTo>
                    <a:pt x="1529" y="65"/>
                  </a:lnTo>
                  <a:lnTo>
                    <a:pt x="1561" y="52"/>
                  </a:lnTo>
                  <a:lnTo>
                    <a:pt x="1590" y="38"/>
                  </a:lnTo>
                  <a:lnTo>
                    <a:pt x="1618" y="23"/>
                  </a:lnTo>
                </a:path>
              </a:pathLst>
            </a:custGeom>
            <a:noFill/>
            <a:ln w="25400">
              <a:solidFill>
                <a:schemeClr val="tx2"/>
              </a:solidFill>
              <a:round/>
              <a:headEnd/>
              <a:tailEnd/>
            </a:ln>
          </p:spPr>
          <p:txBody>
            <a:bodyPr/>
            <a:lstStyle/>
            <a:p>
              <a:endParaRPr lang="en-US"/>
            </a:p>
          </p:txBody>
        </p:sp>
        <p:sp>
          <p:nvSpPr>
            <p:cNvPr id="17417" name="Line 28"/>
            <p:cNvSpPr>
              <a:spLocks noChangeShapeType="1"/>
            </p:cNvSpPr>
            <p:nvPr/>
          </p:nvSpPr>
          <p:spPr bwMode="auto">
            <a:xfrm flipH="1" flipV="1">
              <a:off x="1535112" y="1189037"/>
              <a:ext cx="152400" cy="76200"/>
            </a:xfrm>
            <a:prstGeom prst="line">
              <a:avLst/>
            </a:prstGeom>
            <a:noFill/>
            <a:ln w="25400">
              <a:solidFill>
                <a:schemeClr val="tx2"/>
              </a:solidFill>
              <a:round/>
              <a:headEnd/>
              <a:tailEnd type="triangle" w="lg" len="lg"/>
            </a:ln>
          </p:spPr>
          <p:txBody>
            <a:bodyPr/>
            <a:lstStyle/>
            <a:p>
              <a:endParaRPr lang="en-US"/>
            </a:p>
          </p:txBody>
        </p:sp>
      </p:grpSp>
      <p:sp>
        <p:nvSpPr>
          <p:cNvPr id="17413" name="Rectangle 10"/>
          <p:cNvSpPr>
            <a:spLocks noChangeArrowheads="1"/>
          </p:cNvSpPr>
          <p:nvPr/>
        </p:nvSpPr>
        <p:spPr bwMode="auto">
          <a:xfrm>
            <a:off x="76200" y="5446713"/>
            <a:ext cx="8839200" cy="954087"/>
          </a:xfrm>
          <a:prstGeom prst="rect">
            <a:avLst/>
          </a:prstGeom>
          <a:noFill/>
          <a:ln w="9525">
            <a:noFill/>
            <a:miter lim="800000"/>
            <a:headEnd/>
            <a:tailEnd/>
          </a:ln>
        </p:spPr>
        <p:txBody>
          <a:bodyPr>
            <a:spAutoFit/>
          </a:bodyPr>
          <a:lstStyle/>
          <a:p>
            <a:r>
              <a:rPr lang="en-US" u="sng"/>
              <a:t>Saros cycle</a:t>
            </a:r>
            <a:r>
              <a:rPr lang="en-US"/>
              <a:t>: 18 years, 11 days.  Earth-Moon-Sun return to same configuration, eclipses return to original times of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pPr eaLnBrk="1" hangingPunct="1"/>
            <a:r>
              <a:rPr lang="en-US" smtClean="0"/>
              <a:t>Types of lunar eclipses</a:t>
            </a:r>
          </a:p>
        </p:txBody>
      </p:sp>
      <p:sp>
        <p:nvSpPr>
          <p:cNvPr id="18435" name="Rectangle 3"/>
          <p:cNvSpPr>
            <a:spLocks noGrp="1" noChangeArrowheads="1"/>
          </p:cNvSpPr>
          <p:nvPr>
            <p:ph type="body" idx="1"/>
          </p:nvPr>
        </p:nvSpPr>
        <p:spPr>
          <a:xfrm>
            <a:off x="685800" y="1524000"/>
            <a:ext cx="8153400" cy="4191000"/>
          </a:xfrm>
        </p:spPr>
        <p:txBody>
          <a:bodyPr/>
          <a:lstStyle/>
          <a:p>
            <a:pPr eaLnBrk="1" hangingPunct="1">
              <a:buFont typeface="Times" pitchFamily="18" charset="0"/>
              <a:buChar char="•"/>
            </a:pPr>
            <a:r>
              <a:rPr lang="en-US" sz="2800" smtClean="0"/>
              <a:t>Lunar eclipses can be </a:t>
            </a:r>
            <a:r>
              <a:rPr lang="en-US" sz="2800" i="1" smtClean="0"/>
              <a:t>total</a:t>
            </a:r>
            <a:r>
              <a:rPr lang="en-US" sz="2800" smtClean="0"/>
              <a:t>, </a:t>
            </a:r>
            <a:r>
              <a:rPr lang="en-US" sz="2800" i="1" smtClean="0"/>
              <a:t>partial</a:t>
            </a:r>
            <a:r>
              <a:rPr lang="en-US" sz="2800" smtClean="0"/>
              <a:t>, or </a:t>
            </a:r>
            <a:r>
              <a:rPr lang="en-US" sz="2800" i="1" smtClean="0"/>
              <a:t>penumbral</a:t>
            </a:r>
            <a:r>
              <a:rPr lang="en-US" sz="2800" smtClean="0"/>
              <a:t>, depending on the Earth – Moon – Sun geometry.</a:t>
            </a:r>
          </a:p>
          <a:p>
            <a:pPr eaLnBrk="1" hangingPunct="1">
              <a:buFont typeface="Times" pitchFamily="18" charset="0"/>
              <a:buNone/>
            </a:pPr>
            <a:endParaRPr lang="en-US" sz="2800" smtClean="0"/>
          </a:p>
          <a:p>
            <a:pPr eaLnBrk="1" hangingPunct="1">
              <a:buFont typeface="Times" pitchFamily="18" charset="0"/>
              <a:buChar char="•"/>
            </a:pPr>
            <a:r>
              <a:rPr lang="en-US" sz="2800" smtClean="0"/>
              <a:t>The Earth’s shadow has two parts: </a:t>
            </a:r>
          </a:p>
          <a:p>
            <a:pPr lvl="1" eaLnBrk="1" hangingPunct="1">
              <a:buFont typeface="Times" pitchFamily="18" charset="0"/>
              <a:buChar char="•"/>
            </a:pPr>
            <a:r>
              <a:rPr lang="en-US" smtClean="0"/>
              <a:t>The </a:t>
            </a:r>
            <a:r>
              <a:rPr lang="en-US" smtClean="0">
                <a:solidFill>
                  <a:schemeClr val="tx2"/>
                </a:solidFill>
              </a:rPr>
              <a:t>umbra</a:t>
            </a:r>
            <a:r>
              <a:rPr lang="en-US" smtClean="0"/>
              <a:t> is the darkest part, where the Sun is completely blocked.  </a:t>
            </a:r>
          </a:p>
          <a:p>
            <a:pPr lvl="1" eaLnBrk="1" hangingPunct="1">
              <a:buFont typeface="Times" pitchFamily="18" charset="0"/>
              <a:buChar char="•"/>
            </a:pPr>
            <a:r>
              <a:rPr lang="en-US" smtClean="0"/>
              <a:t>The </a:t>
            </a:r>
            <a:r>
              <a:rPr lang="en-US" smtClean="0">
                <a:solidFill>
                  <a:schemeClr val="tx2"/>
                </a:solidFill>
              </a:rPr>
              <a:t>penumbra</a:t>
            </a:r>
            <a:r>
              <a:rPr lang="en-US" smtClean="0"/>
              <a:t> is not as dark, since some of the Sun’s light gets by.</a:t>
            </a:r>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772400" cy="1143000"/>
          </a:xfrm>
        </p:spPr>
        <p:txBody>
          <a:bodyPr/>
          <a:lstStyle/>
          <a:p>
            <a:pPr eaLnBrk="1" hangingPunct="1"/>
            <a:r>
              <a:rPr lang="en-US" smtClean="0"/>
              <a:t>Umbra and Penumbra</a:t>
            </a:r>
          </a:p>
        </p:txBody>
      </p:sp>
      <p:sp>
        <p:nvSpPr>
          <p:cNvPr id="19459" name="Rectangle 3"/>
          <p:cNvSpPr>
            <a:spLocks noGrp="1" noChangeArrowheads="1"/>
          </p:cNvSpPr>
          <p:nvPr>
            <p:ph type="body" idx="1"/>
          </p:nvPr>
        </p:nvSpPr>
        <p:spPr>
          <a:xfrm>
            <a:off x="685800" y="4267200"/>
            <a:ext cx="7924800" cy="2362200"/>
          </a:xfrm>
        </p:spPr>
        <p:txBody>
          <a:bodyPr/>
          <a:lstStyle/>
          <a:p>
            <a:pPr eaLnBrk="1" hangingPunct="1"/>
            <a:r>
              <a:rPr lang="en-US" sz="2800" smtClean="0"/>
              <a:t>Umbra: the disc of the Sun is completely blocked.</a:t>
            </a:r>
          </a:p>
          <a:p>
            <a:pPr eaLnBrk="1" hangingPunct="1"/>
            <a:r>
              <a:rPr lang="en-US" sz="2800" smtClean="0"/>
              <a:t>Penumbra: the disc of the Sun is only partially blocked.  Some light still reaches all of Moon’s surface.</a:t>
            </a:r>
          </a:p>
        </p:txBody>
      </p:sp>
      <p:pic>
        <p:nvPicPr>
          <p:cNvPr id="19460" name="Picture 4" descr="umbra"/>
          <p:cNvPicPr>
            <a:picLocks noChangeAspect="1" noChangeArrowheads="1"/>
          </p:cNvPicPr>
          <p:nvPr/>
        </p:nvPicPr>
        <p:blipFill>
          <a:blip r:embed="rId3" cstate="print"/>
          <a:srcRect l="7507" t="30042" b="20027"/>
          <a:stretch>
            <a:fillRect/>
          </a:stretch>
        </p:blipFill>
        <p:spPr bwMode="auto">
          <a:xfrm>
            <a:off x="1470025" y="1219200"/>
            <a:ext cx="6302375" cy="25511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pPr eaLnBrk="1" hangingPunct="1"/>
            <a:r>
              <a:rPr lang="en-US" smtClean="0"/>
              <a:t>Imagine a shadow-cone</a:t>
            </a:r>
          </a:p>
        </p:txBody>
      </p:sp>
      <p:pic>
        <p:nvPicPr>
          <p:cNvPr id="20483" name="Picture 4" descr="lun-eclipse-geometry-seeds"/>
          <p:cNvPicPr>
            <a:picLocks noChangeAspect="1" noChangeArrowheads="1"/>
          </p:cNvPicPr>
          <p:nvPr/>
        </p:nvPicPr>
        <p:blipFill>
          <a:blip r:embed="rId3" cstate="print"/>
          <a:srcRect/>
          <a:stretch>
            <a:fillRect/>
          </a:stretch>
        </p:blipFill>
        <p:spPr bwMode="auto">
          <a:xfrm>
            <a:off x="1371600" y="1295400"/>
            <a:ext cx="6477000" cy="51038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moon_b"/>
          <p:cNvPicPr>
            <a:picLocks noChangeAspect="1" noChangeArrowheads="1"/>
          </p:cNvPicPr>
          <p:nvPr/>
        </p:nvPicPr>
        <p:blipFill>
          <a:blip r:embed="rId3" cstate="print"/>
          <a:srcRect t="8646"/>
          <a:stretch>
            <a:fillRect/>
          </a:stretch>
        </p:blipFill>
        <p:spPr bwMode="auto">
          <a:xfrm>
            <a:off x="6553200" y="4003675"/>
            <a:ext cx="2330450" cy="2854325"/>
          </a:xfrm>
          <a:prstGeom prst="rect">
            <a:avLst/>
          </a:prstGeom>
          <a:noFill/>
          <a:ln w="9525">
            <a:noFill/>
            <a:miter lim="800000"/>
            <a:headEnd/>
            <a:tailEnd/>
          </a:ln>
        </p:spPr>
      </p:pic>
      <p:pic>
        <p:nvPicPr>
          <p:cNvPr id="3075" name="Picture 1"/>
          <p:cNvPicPr>
            <a:picLocks noChangeAspect="1" noChangeArrowheads="1"/>
          </p:cNvPicPr>
          <p:nvPr/>
        </p:nvPicPr>
        <p:blipFill>
          <a:blip r:embed="rId4" cstate="print"/>
          <a:srcRect/>
          <a:stretch>
            <a:fillRect/>
          </a:stretch>
        </p:blipFill>
        <p:spPr bwMode="auto">
          <a:xfrm>
            <a:off x="3733800" y="2133600"/>
            <a:ext cx="2743200" cy="1898650"/>
          </a:xfrm>
          <a:prstGeom prst="rect">
            <a:avLst/>
          </a:prstGeom>
          <a:noFill/>
          <a:ln w="9525">
            <a:noFill/>
            <a:miter lim="800000"/>
            <a:headEnd/>
            <a:tailEnd/>
          </a:ln>
        </p:spPr>
      </p:pic>
      <p:pic>
        <p:nvPicPr>
          <p:cNvPr id="3076" name="Picture 3"/>
          <p:cNvPicPr>
            <a:picLocks noChangeAspect="1" noChangeArrowheads="1"/>
          </p:cNvPicPr>
          <p:nvPr/>
        </p:nvPicPr>
        <p:blipFill>
          <a:blip r:embed="rId5" cstate="print"/>
          <a:srcRect/>
          <a:stretch>
            <a:fillRect/>
          </a:stretch>
        </p:blipFill>
        <p:spPr bwMode="auto">
          <a:xfrm>
            <a:off x="3962400" y="4191000"/>
            <a:ext cx="2438400" cy="2424113"/>
          </a:xfrm>
          <a:prstGeom prst="rect">
            <a:avLst/>
          </a:prstGeom>
          <a:noFill/>
          <a:ln w="9525">
            <a:noFill/>
            <a:miter lim="800000"/>
            <a:headEnd/>
            <a:tailEnd/>
          </a:ln>
        </p:spPr>
      </p:pic>
      <p:pic>
        <p:nvPicPr>
          <p:cNvPr id="3077" name="Picture 4"/>
          <p:cNvPicPr>
            <a:picLocks noChangeAspect="1" noChangeArrowheads="1"/>
          </p:cNvPicPr>
          <p:nvPr/>
        </p:nvPicPr>
        <p:blipFill>
          <a:blip r:embed="rId6" cstate="print"/>
          <a:srcRect/>
          <a:stretch>
            <a:fillRect/>
          </a:stretch>
        </p:blipFill>
        <p:spPr bwMode="auto">
          <a:xfrm>
            <a:off x="6599238" y="2209800"/>
            <a:ext cx="2163762" cy="1676400"/>
          </a:xfrm>
          <a:prstGeom prst="rect">
            <a:avLst/>
          </a:prstGeom>
          <a:noFill/>
          <a:ln w="9525">
            <a:noFill/>
            <a:miter lim="800000"/>
            <a:headEnd/>
            <a:tailEnd/>
          </a:ln>
        </p:spPr>
      </p:pic>
      <p:pic>
        <p:nvPicPr>
          <p:cNvPr id="3078" name="Picture 9" descr="http://web.hallym.ac.kr/~physics/course/a2u/earthmoon/img/moon_phases.jpg"/>
          <p:cNvPicPr>
            <a:picLocks noChangeAspect="1" noChangeArrowheads="1"/>
          </p:cNvPicPr>
          <p:nvPr/>
        </p:nvPicPr>
        <p:blipFill>
          <a:blip r:embed="rId7" cstate="print"/>
          <a:srcRect/>
          <a:stretch>
            <a:fillRect/>
          </a:stretch>
        </p:blipFill>
        <p:spPr bwMode="auto">
          <a:xfrm>
            <a:off x="161925" y="1371600"/>
            <a:ext cx="3495675" cy="5238750"/>
          </a:xfrm>
          <a:prstGeom prst="rect">
            <a:avLst/>
          </a:prstGeom>
          <a:noFill/>
          <a:ln w="9525">
            <a:noFill/>
            <a:miter lim="800000"/>
            <a:headEnd/>
            <a:tailEnd/>
          </a:ln>
        </p:spPr>
      </p:pic>
      <p:sp>
        <p:nvSpPr>
          <p:cNvPr id="3079" name="TextBox 11"/>
          <p:cNvSpPr txBox="1">
            <a:spLocks noChangeArrowheads="1"/>
          </p:cNvSpPr>
          <p:nvPr/>
        </p:nvSpPr>
        <p:spPr bwMode="auto">
          <a:xfrm>
            <a:off x="1219200" y="685800"/>
            <a:ext cx="1160463" cy="523875"/>
          </a:xfrm>
          <a:prstGeom prst="rect">
            <a:avLst/>
          </a:prstGeom>
          <a:noFill/>
          <a:ln w="9525">
            <a:noFill/>
            <a:miter lim="800000"/>
            <a:headEnd/>
            <a:tailEnd/>
          </a:ln>
        </p:spPr>
        <p:txBody>
          <a:bodyPr wrap="none">
            <a:spAutoFit/>
          </a:bodyPr>
          <a:lstStyle/>
          <a:p>
            <a:r>
              <a:rPr lang="en-US"/>
              <a:t>Phases</a:t>
            </a:r>
          </a:p>
        </p:txBody>
      </p:sp>
      <p:sp>
        <p:nvSpPr>
          <p:cNvPr id="3080" name="TextBox 12"/>
          <p:cNvSpPr txBox="1">
            <a:spLocks noChangeArrowheads="1"/>
          </p:cNvSpPr>
          <p:nvPr/>
        </p:nvSpPr>
        <p:spPr bwMode="auto">
          <a:xfrm>
            <a:off x="5867400" y="1447800"/>
            <a:ext cx="1379538" cy="523875"/>
          </a:xfrm>
          <a:prstGeom prst="rect">
            <a:avLst/>
          </a:prstGeom>
          <a:noFill/>
          <a:ln w="9525">
            <a:noFill/>
            <a:miter lim="800000"/>
            <a:headEnd/>
            <a:tailEnd/>
          </a:ln>
        </p:spPr>
        <p:txBody>
          <a:bodyPr wrap="none">
            <a:spAutoFit/>
          </a:bodyPr>
          <a:lstStyle/>
          <a:p>
            <a:r>
              <a:rPr lang="en-US"/>
              <a:t>Eclipses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subTitle" idx="1"/>
          </p:nvPr>
        </p:nvSpPr>
        <p:spPr>
          <a:xfrm>
            <a:off x="1219200" y="4648200"/>
            <a:ext cx="7391400" cy="1752600"/>
          </a:xfrm>
        </p:spPr>
        <p:txBody>
          <a:bodyPr/>
          <a:lstStyle/>
          <a:p>
            <a:pPr algn="l" eaLnBrk="1" hangingPunct="1"/>
            <a:r>
              <a:rPr lang="en-US" sz="2800" smtClean="0"/>
              <a:t>Path 1 produces a penumbral lunar eclipse.</a:t>
            </a:r>
          </a:p>
          <a:p>
            <a:pPr algn="l" eaLnBrk="1" hangingPunct="1"/>
            <a:r>
              <a:rPr lang="en-US" sz="2800" smtClean="0"/>
              <a:t>Path 2 produces a total lunar eclipse.</a:t>
            </a:r>
          </a:p>
          <a:p>
            <a:pPr algn="l" eaLnBrk="1" hangingPunct="1"/>
            <a:r>
              <a:rPr lang="en-US" sz="2800" smtClean="0"/>
              <a:t>Path 3 produces a partial lunar eclipse.</a:t>
            </a:r>
          </a:p>
        </p:txBody>
      </p:sp>
      <p:pic>
        <p:nvPicPr>
          <p:cNvPr id="21507" name="Picture 5" descr="figure 03-08"/>
          <p:cNvPicPr>
            <a:picLocks noChangeAspect="1" noChangeArrowheads="1"/>
          </p:cNvPicPr>
          <p:nvPr/>
        </p:nvPicPr>
        <p:blipFill>
          <a:blip r:embed="rId3" cstate="print"/>
          <a:srcRect/>
          <a:stretch>
            <a:fillRect/>
          </a:stretch>
        </p:blipFill>
        <p:spPr bwMode="auto">
          <a:xfrm>
            <a:off x="750888" y="152400"/>
            <a:ext cx="7707312" cy="4495800"/>
          </a:xfrm>
          <a:prstGeom prst="rect">
            <a:avLst/>
          </a:prstGeom>
          <a:noFill/>
          <a:ln w="9525">
            <a:noFill/>
            <a:miter lim="800000"/>
            <a:headEnd/>
            <a:tailEnd/>
          </a:ln>
        </p:spPr>
      </p:pic>
      <p:sp>
        <p:nvSpPr>
          <p:cNvPr id="17414" name="Comment 6"/>
          <p:cNvSpPr>
            <a:spLocks noChangeArrowheads="1"/>
          </p:cNvSpPr>
          <p:nvPr/>
        </p:nvSpPr>
        <p:spPr bwMode="auto">
          <a:xfrm>
            <a:off x="990600" y="6359525"/>
            <a:ext cx="7391400" cy="346075"/>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Question:  will lunar eclipses be visible in daytime or nighttime?</a:t>
            </a:r>
            <a:endParaRPr lang="en-US" sz="1600">
              <a:solidFill>
                <a:srgbClr val="000000"/>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nareclipsedec2010.jpg"/>
          <p:cNvPicPr>
            <a:picLocks noChangeAspect="1"/>
          </p:cNvPicPr>
          <p:nvPr/>
        </p:nvPicPr>
        <p:blipFill>
          <a:blip r:embed="rId3" cstate="print"/>
          <a:stretch>
            <a:fillRect/>
          </a:stretch>
        </p:blipFill>
        <p:spPr>
          <a:xfrm>
            <a:off x="1954957" y="0"/>
            <a:ext cx="5131643" cy="6858000"/>
          </a:xfrm>
          <a:prstGeom prst="rect">
            <a:avLst/>
          </a:prstGeom>
        </p:spPr>
      </p:pic>
      <p:sp>
        <p:nvSpPr>
          <p:cNvPr id="3" name="Text Box 3"/>
          <p:cNvSpPr txBox="1">
            <a:spLocks noChangeArrowheads="1"/>
          </p:cNvSpPr>
          <p:nvPr/>
        </p:nvSpPr>
        <p:spPr bwMode="auto">
          <a:xfrm>
            <a:off x="7162800" y="3352800"/>
            <a:ext cx="1981200" cy="1384995"/>
          </a:xfrm>
          <a:prstGeom prst="rect">
            <a:avLst/>
          </a:prstGeom>
          <a:noFill/>
          <a:ln w="9525">
            <a:noFill/>
            <a:miter lim="800000"/>
            <a:headEnd/>
            <a:tailEnd/>
          </a:ln>
        </p:spPr>
        <p:txBody>
          <a:bodyPr wrap="square">
            <a:spAutoFit/>
          </a:bodyPr>
          <a:lstStyle/>
          <a:p>
            <a:r>
              <a:rPr lang="en-US" dirty="0" smtClean="0"/>
              <a:t>Centered at  1:17 am here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p:cNvPicPr>
            <a:picLocks noChangeAspect="1" noChangeArrowheads="1"/>
          </p:cNvPicPr>
          <p:nvPr/>
        </p:nvPicPr>
        <p:blipFill>
          <a:blip r:embed="rId3" cstate="print"/>
          <a:srcRect/>
          <a:stretch>
            <a:fillRect/>
          </a:stretch>
        </p:blipFill>
        <p:spPr bwMode="auto">
          <a:xfrm>
            <a:off x="152400" y="1219200"/>
            <a:ext cx="878522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ubTitle" idx="1"/>
          </p:nvPr>
        </p:nvSpPr>
        <p:spPr>
          <a:xfrm>
            <a:off x="990600" y="228600"/>
            <a:ext cx="8001000" cy="685800"/>
          </a:xfrm>
        </p:spPr>
        <p:txBody>
          <a:bodyPr/>
          <a:lstStyle/>
          <a:p>
            <a:pPr algn="l" eaLnBrk="1" hangingPunct="1"/>
            <a:r>
              <a:rPr lang="en-US" sz="2800" smtClean="0"/>
              <a:t>Photos taken during the course of a total lunar eclipse:</a:t>
            </a:r>
          </a:p>
        </p:txBody>
      </p:sp>
      <p:sp>
        <p:nvSpPr>
          <p:cNvPr id="20487" name="Comment 7"/>
          <p:cNvSpPr>
            <a:spLocks noChangeArrowheads="1"/>
          </p:cNvSpPr>
          <p:nvPr/>
        </p:nvSpPr>
        <p:spPr bwMode="auto">
          <a:xfrm>
            <a:off x="5638800" y="1371600"/>
            <a:ext cx="3505200" cy="2062163"/>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dirty="0">
                <a:solidFill>
                  <a:srgbClr val="000000"/>
                </a:solidFill>
                <a:latin typeface="Arial" charset="0"/>
              </a:rPr>
              <a:t>Note reddish color during totality – some light bent in Earth’s atmosphere and reaches Moon.  Why red?  Because shorter wavelength light is scattered out of path.  This is same physics that produces red sunsets – more later.</a:t>
            </a:r>
            <a:endParaRPr lang="en-US" sz="1600" dirty="0">
              <a:solidFill>
                <a:srgbClr val="000000"/>
              </a:solidFill>
              <a:latin typeface="Arial" charset="0"/>
            </a:endParaRPr>
          </a:p>
        </p:txBody>
      </p:sp>
      <p:pic>
        <p:nvPicPr>
          <p:cNvPr id="23556" name="Picture 9" descr="http://astronomyonline.org/SolarSystem/Images/Eclipse/WhyLunarEclipseRed.jpg"/>
          <p:cNvPicPr>
            <a:picLocks noChangeAspect="1" noChangeArrowheads="1"/>
          </p:cNvPicPr>
          <p:nvPr/>
        </p:nvPicPr>
        <p:blipFill>
          <a:blip r:embed="rId3" cstate="print"/>
          <a:srcRect/>
          <a:stretch>
            <a:fillRect/>
          </a:stretch>
        </p:blipFill>
        <p:spPr bwMode="auto">
          <a:xfrm>
            <a:off x="2971800" y="4191000"/>
            <a:ext cx="6134100" cy="2667000"/>
          </a:xfrm>
          <a:prstGeom prst="rect">
            <a:avLst/>
          </a:prstGeom>
          <a:noFill/>
          <a:ln w="9525">
            <a:noFill/>
            <a:miter lim="800000"/>
            <a:headEnd/>
            <a:tailEnd/>
          </a:ln>
        </p:spPr>
      </p:pic>
      <p:grpSp>
        <p:nvGrpSpPr>
          <p:cNvPr id="23557" name="Group 7"/>
          <p:cNvGrpSpPr>
            <a:grpSpLocks/>
          </p:cNvGrpSpPr>
          <p:nvPr/>
        </p:nvGrpSpPr>
        <p:grpSpPr bwMode="auto">
          <a:xfrm>
            <a:off x="0" y="811213"/>
            <a:ext cx="4705350" cy="3455987"/>
            <a:chOff x="762000" y="762000"/>
            <a:chExt cx="5238750" cy="3912858"/>
          </a:xfrm>
        </p:grpSpPr>
        <p:pic>
          <p:nvPicPr>
            <p:cNvPr id="23558" name="Picture 7" descr="http://www.astro.ir/AstronomicalGallery/TotalLunarEclipse-Mar3,07.jpg"/>
            <p:cNvPicPr>
              <a:picLocks noChangeAspect="1" noChangeArrowheads="1"/>
            </p:cNvPicPr>
            <p:nvPr/>
          </p:nvPicPr>
          <p:blipFill>
            <a:blip r:embed="rId4" cstate="print"/>
            <a:srcRect t="20221" b="4814"/>
            <a:stretch>
              <a:fillRect/>
            </a:stretch>
          </p:blipFill>
          <p:spPr bwMode="auto">
            <a:xfrm>
              <a:off x="762000" y="762000"/>
              <a:ext cx="5238750" cy="3912858"/>
            </a:xfrm>
            <a:prstGeom prst="rect">
              <a:avLst/>
            </a:prstGeom>
            <a:noFill/>
            <a:ln w="9525">
              <a:noFill/>
              <a:miter lim="800000"/>
              <a:headEnd/>
              <a:tailEnd/>
            </a:ln>
          </p:spPr>
        </p:pic>
        <p:pic>
          <p:nvPicPr>
            <p:cNvPr id="23559" name="Picture 7" descr="http://www.astro.ir/AstronomicalGallery/TotalLunarEclipse-Mar3,07.jpg"/>
            <p:cNvPicPr>
              <a:picLocks noChangeArrowheads="1"/>
            </p:cNvPicPr>
            <p:nvPr/>
          </p:nvPicPr>
          <p:blipFill>
            <a:blip r:embed="rId4" cstate="print"/>
            <a:srcRect l="90240" t="36591" b="54884"/>
            <a:stretch>
              <a:fillRect/>
            </a:stretch>
          </p:blipFill>
          <p:spPr bwMode="auto">
            <a:xfrm>
              <a:off x="2362200" y="2057400"/>
              <a:ext cx="838200" cy="22860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1143000"/>
          </a:xfrm>
        </p:spPr>
        <p:txBody>
          <a:bodyPr/>
          <a:lstStyle/>
          <a:p>
            <a:pPr eaLnBrk="1" hangingPunct="1"/>
            <a:r>
              <a:rPr lang="en-US" smtClean="0"/>
              <a:t>Types of solar eclipses</a:t>
            </a:r>
          </a:p>
        </p:txBody>
      </p:sp>
      <p:sp>
        <p:nvSpPr>
          <p:cNvPr id="25603" name="Rectangle 3"/>
          <p:cNvSpPr>
            <a:spLocks noGrp="1" noChangeArrowheads="1"/>
          </p:cNvSpPr>
          <p:nvPr>
            <p:ph type="body" idx="1"/>
          </p:nvPr>
        </p:nvSpPr>
        <p:spPr>
          <a:xfrm>
            <a:off x="685800" y="1600200"/>
            <a:ext cx="7772400" cy="4114800"/>
          </a:xfrm>
        </p:spPr>
        <p:txBody>
          <a:bodyPr/>
          <a:lstStyle/>
          <a:p>
            <a:pPr eaLnBrk="1" hangingPunct="1"/>
            <a:r>
              <a:rPr lang="en-US" sz="2800" smtClean="0"/>
              <a:t>Solar eclipses can be </a:t>
            </a:r>
            <a:r>
              <a:rPr lang="en-US" sz="2800" i="1" smtClean="0"/>
              <a:t>total</a:t>
            </a:r>
            <a:r>
              <a:rPr lang="en-US" sz="2800" smtClean="0"/>
              <a:t>, </a:t>
            </a:r>
            <a:r>
              <a:rPr lang="en-US" sz="2800" i="1" smtClean="0"/>
              <a:t>partial</a:t>
            </a:r>
            <a:r>
              <a:rPr lang="en-US" sz="2800" smtClean="0"/>
              <a:t>, or </a:t>
            </a:r>
            <a:r>
              <a:rPr lang="en-US" sz="2800" i="1" smtClean="0"/>
              <a:t>annular</a:t>
            </a:r>
            <a:r>
              <a:rPr lang="en-US" sz="2800" smtClean="0"/>
              <a:t>, depending on geometry.</a:t>
            </a:r>
          </a:p>
          <a:p>
            <a:pPr eaLnBrk="1" hangingPunct="1">
              <a:buFontTx/>
              <a:buNone/>
            </a:pPr>
            <a:endParaRPr lang="en-US" sz="2800" smtClean="0"/>
          </a:p>
          <a:p>
            <a:pPr eaLnBrk="1" hangingPunct="1"/>
            <a:r>
              <a:rPr lang="en-US" sz="2800" smtClean="0"/>
              <a:t>Angular diameter of Moon is about 1/2</a:t>
            </a:r>
            <a:r>
              <a:rPr lang="en-US" sz="2800" smtClean="0">
                <a:cs typeface="Times New Roman" pitchFamily="18" charset="0"/>
              </a:rPr>
              <a:t>°		 =  angular diameter of Sun 				</a:t>
            </a:r>
            <a:r>
              <a:rPr lang="en-US" sz="2800" smtClean="0">
                <a:cs typeface="Times New Roman" pitchFamily="18" charset="0"/>
                <a:sym typeface="Symbol" pitchFamily="18" charset="2"/>
              </a:rPr>
              <a:t></a:t>
            </a:r>
            <a:r>
              <a:rPr lang="en-US" sz="2800" smtClean="0">
                <a:cs typeface="Times New Roman" pitchFamily="18" charset="0"/>
              </a:rPr>
              <a:t> can block the Sun’s disk from 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762000"/>
            <a:ext cx="8229600" cy="5334000"/>
          </a:xfrm>
        </p:spPr>
        <p:txBody>
          <a:bodyPr/>
          <a:lstStyle/>
          <a:p>
            <a:pPr eaLnBrk="1" hangingPunct="1"/>
            <a:r>
              <a:rPr lang="en-US" sz="2800" smtClean="0">
                <a:cs typeface="Times New Roman" pitchFamily="18" charset="0"/>
              </a:rPr>
              <a:t>However, the angular size of the Moon varies because Earth-Moon distance varies (orbit not perfect circle, varies about </a:t>
            </a:r>
            <a:r>
              <a:rPr lang="en-US" sz="2800" smtClean="0">
                <a:cs typeface="Times New Roman" pitchFamily="18" charset="0"/>
                <a:sym typeface="Symbol" pitchFamily="18" charset="2"/>
              </a:rPr>
              <a:t></a:t>
            </a:r>
            <a:r>
              <a:rPr lang="en-US" sz="2800" smtClean="0">
                <a:cs typeface="Times New Roman" pitchFamily="18" charset="0"/>
              </a:rPr>
              <a:t>5%).</a:t>
            </a:r>
          </a:p>
          <a:p>
            <a:pPr eaLnBrk="1" hangingPunct="1">
              <a:buFontTx/>
              <a:buNone/>
            </a:pPr>
            <a:r>
              <a:rPr lang="en-US" sz="2800" smtClean="0">
                <a:cs typeface="Times New Roman" pitchFamily="18" charset="0"/>
              </a:rPr>
              <a:t> </a:t>
            </a:r>
          </a:p>
          <a:p>
            <a:pPr eaLnBrk="1" hangingPunct="1">
              <a:buFontTx/>
              <a:buNone/>
            </a:pPr>
            <a:endParaRPr lang="en-US" sz="2800" smtClean="0">
              <a:cs typeface="Times New Roman" pitchFamily="18" charset="0"/>
            </a:endParaRPr>
          </a:p>
          <a:p>
            <a:pPr eaLnBrk="1" hangingPunct="1">
              <a:buFontTx/>
              <a:buNone/>
            </a:pPr>
            <a:endParaRPr lang="en-US" sz="2800" smtClean="0">
              <a:cs typeface="Times New Roman" pitchFamily="18" charset="0"/>
            </a:endParaRPr>
          </a:p>
          <a:p>
            <a:pPr eaLnBrk="1" hangingPunct="1">
              <a:buFontTx/>
              <a:buNone/>
            </a:pPr>
            <a:endParaRPr lang="en-US" sz="2800" smtClean="0">
              <a:cs typeface="Times New Roman" pitchFamily="18" charset="0"/>
            </a:endParaRPr>
          </a:p>
          <a:p>
            <a:pPr eaLnBrk="1" hangingPunct="1">
              <a:buFontTx/>
              <a:buNone/>
            </a:pPr>
            <a:endParaRPr lang="en-US" sz="2800" smtClean="0">
              <a:cs typeface="Times New Roman" pitchFamily="18" charset="0"/>
            </a:endParaRPr>
          </a:p>
        </p:txBody>
      </p:sp>
      <p:pic>
        <p:nvPicPr>
          <p:cNvPr id="26627" name="Picture 5" descr="http://addins.kwwl.com/blogs/weather/wp-content/uploads/2010/01/jan-29diagram.gif"/>
          <p:cNvPicPr>
            <a:picLocks noChangeAspect="1" noChangeArrowheads="1"/>
          </p:cNvPicPr>
          <p:nvPr/>
        </p:nvPicPr>
        <p:blipFill>
          <a:blip r:embed="rId3" cstate="print"/>
          <a:srcRect l="15086" t="19200" r="10971" b="24001"/>
          <a:stretch>
            <a:fillRect/>
          </a:stretch>
        </p:blipFill>
        <p:spPr bwMode="auto">
          <a:xfrm>
            <a:off x="1524000" y="2286000"/>
            <a:ext cx="6172200" cy="27098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ubTitle" idx="1"/>
          </p:nvPr>
        </p:nvSpPr>
        <p:spPr>
          <a:xfrm>
            <a:off x="152400" y="304800"/>
            <a:ext cx="8610600" cy="1752600"/>
          </a:xfrm>
        </p:spPr>
        <p:txBody>
          <a:bodyPr/>
          <a:lstStyle/>
          <a:p>
            <a:pPr algn="l" eaLnBrk="1" hangingPunct="1"/>
            <a:r>
              <a:rPr lang="en-US" sz="2800" smtClean="0"/>
              <a:t>The Moon’s shadow also consists of an umbra and penumbra.  </a:t>
            </a:r>
          </a:p>
        </p:txBody>
      </p:sp>
      <p:pic>
        <p:nvPicPr>
          <p:cNvPr id="27651" name="Picture 4" descr="figure 03-11"/>
          <p:cNvPicPr>
            <a:picLocks noChangeAspect="1" noChangeArrowheads="1"/>
          </p:cNvPicPr>
          <p:nvPr/>
        </p:nvPicPr>
        <p:blipFill>
          <a:blip r:embed="rId3" cstate="print"/>
          <a:srcRect/>
          <a:stretch>
            <a:fillRect/>
          </a:stretch>
        </p:blipFill>
        <p:spPr bwMode="auto">
          <a:xfrm>
            <a:off x="3135313" y="1660525"/>
            <a:ext cx="5932487" cy="5121275"/>
          </a:xfrm>
          <a:prstGeom prst="rect">
            <a:avLst/>
          </a:prstGeom>
          <a:noFill/>
          <a:ln w="9525">
            <a:noFill/>
            <a:miter lim="800000"/>
            <a:headEnd/>
            <a:tailEnd/>
          </a:ln>
        </p:spPr>
      </p:pic>
      <p:sp>
        <p:nvSpPr>
          <p:cNvPr id="24582" name="Comment 6"/>
          <p:cNvSpPr>
            <a:spLocks noChangeArrowheads="1"/>
          </p:cNvSpPr>
          <p:nvPr/>
        </p:nvSpPr>
        <p:spPr bwMode="auto">
          <a:xfrm>
            <a:off x="0" y="3048000"/>
            <a:ext cx="6019800" cy="712788"/>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Observer inside the Moon's umbra: total solar eclipse</a:t>
            </a:r>
          </a:p>
          <a:p>
            <a:pPr>
              <a:spcBef>
                <a:spcPct val="50000"/>
              </a:spcBef>
              <a:defRPr/>
            </a:pPr>
            <a:r>
              <a:rPr lang="en-US" sz="1600" b="1">
                <a:solidFill>
                  <a:srgbClr val="000000"/>
                </a:solidFill>
                <a:latin typeface="Arial" charset="0"/>
              </a:rPr>
              <a:t>Observer inside the Moon's penumbra: partial solar eclipse</a:t>
            </a:r>
            <a:endParaRPr lang="en-US" sz="1600">
              <a:solidFill>
                <a:srgbClr val="000000"/>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l="17101" t="2400" r="19800" b="8400"/>
          <a:stretch>
            <a:fillRect/>
          </a:stretch>
        </p:blipFill>
        <p:spPr bwMode="auto">
          <a:xfrm>
            <a:off x="3028950" y="1084263"/>
            <a:ext cx="5810738" cy="5773737"/>
          </a:xfrm>
          <a:prstGeom prst="rect">
            <a:avLst/>
          </a:prstGeom>
          <a:noFill/>
          <a:ln w="9525">
            <a:noFill/>
            <a:miter lim="800000"/>
            <a:headEnd/>
            <a:tailEnd/>
          </a:ln>
        </p:spPr>
      </p:pic>
      <p:sp>
        <p:nvSpPr>
          <p:cNvPr id="28675" name="Rectangle 2"/>
          <p:cNvSpPr>
            <a:spLocks noChangeArrowheads="1"/>
          </p:cNvSpPr>
          <p:nvPr/>
        </p:nvSpPr>
        <p:spPr bwMode="auto">
          <a:xfrm>
            <a:off x="152400" y="0"/>
            <a:ext cx="8534400" cy="1384300"/>
          </a:xfrm>
          <a:prstGeom prst="rect">
            <a:avLst/>
          </a:prstGeom>
          <a:noFill/>
          <a:ln w="9525">
            <a:noFill/>
            <a:miter lim="800000"/>
            <a:headEnd/>
            <a:tailEnd/>
          </a:ln>
        </p:spPr>
        <p:txBody>
          <a:bodyPr>
            <a:spAutoFit/>
          </a:bodyPr>
          <a:lstStyle/>
          <a:p>
            <a:r>
              <a:rPr lang="en-US"/>
              <a:t>When eclipse occurs when moon is relatively far from Earth, umbra does not reach Earth’s surface.  Eclipse not total but annular.</a:t>
            </a:r>
          </a:p>
        </p:txBody>
      </p:sp>
      <p:pic>
        <p:nvPicPr>
          <p:cNvPr id="28676" name="Picture 4" descr="figure 03-12"/>
          <p:cNvPicPr>
            <a:picLocks noChangeAspect="1" noChangeArrowheads="1"/>
          </p:cNvPicPr>
          <p:nvPr/>
        </p:nvPicPr>
        <p:blipFill>
          <a:blip r:embed="rId4" cstate="print"/>
          <a:srcRect/>
          <a:stretch>
            <a:fillRect/>
          </a:stretch>
        </p:blipFill>
        <p:spPr bwMode="auto">
          <a:xfrm>
            <a:off x="369888" y="3962400"/>
            <a:ext cx="2297112" cy="2819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pPr eaLnBrk="1" hangingPunct="1"/>
            <a:r>
              <a:rPr lang="en-US" smtClean="0"/>
              <a:t>The penumbra is not uniform</a:t>
            </a:r>
          </a:p>
        </p:txBody>
      </p:sp>
      <p:sp>
        <p:nvSpPr>
          <p:cNvPr id="29699" name="Rectangle 3"/>
          <p:cNvSpPr>
            <a:spLocks noGrp="1" noChangeArrowheads="1"/>
          </p:cNvSpPr>
          <p:nvPr>
            <p:ph type="body" idx="1"/>
          </p:nvPr>
        </p:nvSpPr>
        <p:spPr>
          <a:xfrm>
            <a:off x="76200" y="1447800"/>
            <a:ext cx="2667000" cy="3962400"/>
          </a:xfrm>
        </p:spPr>
        <p:txBody>
          <a:bodyPr/>
          <a:lstStyle/>
          <a:p>
            <a:pPr eaLnBrk="1" hangingPunct="1"/>
            <a:r>
              <a:rPr lang="en-US" sz="2800" smtClean="0"/>
              <a:t>Gradually gets brighter going outwards</a:t>
            </a:r>
          </a:p>
          <a:p>
            <a:pPr eaLnBrk="1" hangingPunct="1"/>
            <a:r>
              <a:rPr lang="en-US" sz="2800" smtClean="0"/>
              <a:t>That's because you see more and more of the Sun</a:t>
            </a:r>
          </a:p>
        </p:txBody>
      </p:sp>
      <p:pic>
        <p:nvPicPr>
          <p:cNvPr id="29700" name="Picture 4" descr="mir1999"/>
          <p:cNvPicPr>
            <a:picLocks noChangeAspect="1" noChangeArrowheads="1"/>
          </p:cNvPicPr>
          <p:nvPr/>
        </p:nvPicPr>
        <p:blipFill>
          <a:blip r:embed="rId3" cstate="print"/>
          <a:srcRect/>
          <a:stretch>
            <a:fillRect/>
          </a:stretch>
        </p:blipFill>
        <p:spPr bwMode="auto">
          <a:xfrm>
            <a:off x="2819400" y="1447800"/>
            <a:ext cx="6146800" cy="46101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990600" y="152400"/>
            <a:ext cx="6400800" cy="1219200"/>
          </a:xfrm>
        </p:spPr>
        <p:txBody>
          <a:bodyPr/>
          <a:lstStyle/>
          <a:p>
            <a:pPr algn="l" eaLnBrk="1" hangingPunct="1"/>
            <a:r>
              <a:rPr lang="en-US" smtClean="0"/>
              <a:t>Photos taken 5-min apart during a total solar eclipse.</a:t>
            </a:r>
          </a:p>
        </p:txBody>
      </p:sp>
      <p:pic>
        <p:nvPicPr>
          <p:cNvPr id="30723" name="Picture 4" descr="figure 03-10"/>
          <p:cNvPicPr>
            <a:picLocks noChangeAspect="1" noChangeArrowheads="1"/>
          </p:cNvPicPr>
          <p:nvPr/>
        </p:nvPicPr>
        <p:blipFill>
          <a:blip r:embed="rId3" cstate="print"/>
          <a:srcRect/>
          <a:stretch>
            <a:fillRect/>
          </a:stretch>
        </p:blipFill>
        <p:spPr bwMode="auto">
          <a:xfrm>
            <a:off x="1524000" y="1524000"/>
            <a:ext cx="7143750" cy="4962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143000"/>
          </a:xfrm>
        </p:spPr>
        <p:txBody>
          <a:bodyPr/>
          <a:lstStyle/>
          <a:p>
            <a:pPr eaLnBrk="1" hangingPunct="1"/>
            <a:r>
              <a:rPr lang="en-US" smtClean="0"/>
              <a:t>The Moon</a:t>
            </a:r>
          </a:p>
        </p:txBody>
      </p:sp>
      <p:sp>
        <p:nvSpPr>
          <p:cNvPr id="4099" name="Rectangle 3"/>
          <p:cNvSpPr>
            <a:spLocks noGrp="1" noChangeArrowheads="1"/>
          </p:cNvSpPr>
          <p:nvPr>
            <p:ph type="body" idx="1"/>
          </p:nvPr>
        </p:nvSpPr>
        <p:spPr>
          <a:xfrm>
            <a:off x="533400" y="1219200"/>
            <a:ext cx="6096000" cy="5334000"/>
          </a:xfrm>
        </p:spPr>
        <p:txBody>
          <a:bodyPr/>
          <a:lstStyle/>
          <a:p>
            <a:pPr eaLnBrk="1" hangingPunct="1"/>
            <a:r>
              <a:rPr lang="en-US" sz="2800" smtClean="0"/>
              <a:t>The moon’s appearance changes significantly over the period of a "month" (to be carefully defined later)</a:t>
            </a:r>
          </a:p>
          <a:p>
            <a:pPr eaLnBrk="1" hangingPunct="1">
              <a:buFontTx/>
              <a:buNone/>
            </a:pPr>
            <a:endParaRPr lang="en-US" sz="2800" smtClean="0"/>
          </a:p>
          <a:p>
            <a:pPr eaLnBrk="1" hangingPunct="1"/>
            <a:r>
              <a:rPr lang="en-US" sz="2800" smtClean="0"/>
              <a:t>Shines by reflected sunlight. What we see depends on geometry of the Earth-Moon-Sun system.</a:t>
            </a:r>
          </a:p>
          <a:p>
            <a:pPr eaLnBrk="1" hangingPunct="1">
              <a:buFontTx/>
              <a:buNone/>
            </a:pPr>
            <a:endParaRPr lang="en-US" sz="2800" smtClean="0"/>
          </a:p>
          <a:p>
            <a:pPr eaLnBrk="1" hangingPunct="1"/>
            <a:r>
              <a:rPr lang="en-US" sz="2800" smtClean="0"/>
              <a:t>The different appearances of the Moon are called lunar phases.</a:t>
            </a:r>
          </a:p>
        </p:txBody>
      </p:sp>
      <p:pic>
        <p:nvPicPr>
          <p:cNvPr id="4100" name="Picture 9" descr="http://web.hallym.ac.kr/~physics/course/a2u/earthmoon/img/moon_phases.jpg"/>
          <p:cNvPicPr>
            <a:picLocks noChangeAspect="1" noChangeArrowheads="1"/>
          </p:cNvPicPr>
          <p:nvPr/>
        </p:nvPicPr>
        <p:blipFill>
          <a:blip r:embed="rId3" cstate="print"/>
          <a:srcRect/>
          <a:stretch>
            <a:fillRect/>
          </a:stretch>
        </p:blipFill>
        <p:spPr bwMode="auto">
          <a:xfrm>
            <a:off x="6715125" y="1295400"/>
            <a:ext cx="2428875" cy="3640138"/>
          </a:xfrm>
          <a:prstGeom prst="rect">
            <a:avLst/>
          </a:prstGeom>
          <a:noFill/>
          <a:ln w="9525">
            <a:noFill/>
            <a:miter lim="800000"/>
            <a:headEnd/>
            <a:tailEnd/>
          </a:ln>
        </p:spPr>
      </p:pic>
      <p:sp>
        <p:nvSpPr>
          <p:cNvPr id="5" name="Comment 4"/>
          <p:cNvSpPr>
            <a:spLocks noChangeArrowheads="1"/>
          </p:cNvSpPr>
          <p:nvPr/>
        </p:nvSpPr>
        <p:spPr bwMode="auto">
          <a:xfrm>
            <a:off x="6934200" y="5165725"/>
            <a:ext cx="1981200" cy="1692275"/>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dirty="0">
                <a:solidFill>
                  <a:schemeClr val="bg2"/>
                </a:solidFill>
                <a:latin typeface="Arial" charset="0"/>
              </a:rPr>
              <a:t>Around what time does a full moon rise?</a:t>
            </a:r>
          </a:p>
          <a:p>
            <a:pPr>
              <a:spcBef>
                <a:spcPct val="50000"/>
              </a:spcBef>
              <a:defRPr/>
            </a:pPr>
            <a:r>
              <a:rPr lang="en-US" sz="1600" b="1" dirty="0">
                <a:solidFill>
                  <a:schemeClr val="bg2"/>
                </a:solidFill>
                <a:latin typeface="Arial" charset="0"/>
              </a:rPr>
              <a:t>How far is a crescent moon from the Sun?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
            <a:ext cx="7772400" cy="1143000"/>
          </a:xfrm>
        </p:spPr>
        <p:txBody>
          <a:bodyPr/>
          <a:lstStyle/>
          <a:p>
            <a:pPr eaLnBrk="1" hangingPunct="1"/>
            <a:r>
              <a:rPr lang="en-US" smtClean="0"/>
              <a:t>Total Solar eclipses</a:t>
            </a:r>
          </a:p>
        </p:txBody>
      </p:sp>
      <p:sp>
        <p:nvSpPr>
          <p:cNvPr id="31747" name="Rectangle 3"/>
          <p:cNvSpPr>
            <a:spLocks noGrp="1" noChangeArrowheads="1"/>
          </p:cNvSpPr>
          <p:nvPr>
            <p:ph type="body" idx="1"/>
          </p:nvPr>
        </p:nvSpPr>
        <p:spPr>
          <a:xfrm>
            <a:off x="685800" y="1447800"/>
            <a:ext cx="8229600" cy="2133600"/>
          </a:xfrm>
        </p:spPr>
        <p:txBody>
          <a:bodyPr/>
          <a:lstStyle/>
          <a:p>
            <a:pPr eaLnBrk="1" hangingPunct="1"/>
            <a:r>
              <a:rPr lang="en-US" smtClean="0"/>
              <a:t>Localized and short:</a:t>
            </a:r>
          </a:p>
          <a:p>
            <a:pPr lvl="1" eaLnBrk="1" hangingPunct="1"/>
            <a:r>
              <a:rPr lang="en-US" smtClean="0"/>
              <a:t>Moon's umbra 267 km across at most</a:t>
            </a:r>
          </a:p>
          <a:p>
            <a:pPr lvl="1" eaLnBrk="1" hangingPunct="1"/>
            <a:r>
              <a:rPr lang="en-US" smtClean="0"/>
              <a:t>Lasts at most 7.5 min, with a fast sweeping shadow west to east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28600" y="4956175"/>
            <a:ext cx="8917826" cy="1384995"/>
          </a:xfrm>
          <a:prstGeom prst="rect">
            <a:avLst/>
          </a:prstGeom>
          <a:noFill/>
          <a:ln w="9525">
            <a:noFill/>
            <a:miter lim="800000"/>
            <a:headEnd/>
            <a:tailEnd/>
          </a:ln>
        </p:spPr>
        <p:txBody>
          <a:bodyPr wrap="none">
            <a:spAutoFit/>
          </a:bodyPr>
          <a:lstStyle/>
          <a:p>
            <a:r>
              <a:rPr lang="en-US" dirty="0"/>
              <a:t>Next </a:t>
            </a:r>
            <a:r>
              <a:rPr lang="en-US" dirty="0" smtClean="0"/>
              <a:t>total solar </a:t>
            </a:r>
            <a:r>
              <a:rPr lang="en-US" dirty="0"/>
              <a:t>eclipse visible close to here: Not until 2017! </a:t>
            </a:r>
          </a:p>
          <a:p>
            <a:r>
              <a:rPr lang="en-US" dirty="0" smtClean="0"/>
              <a:t>(Partial here, total further north).  Annular </a:t>
            </a:r>
            <a:r>
              <a:rPr lang="en-US" dirty="0"/>
              <a:t>one in </a:t>
            </a:r>
            <a:r>
              <a:rPr lang="en-US" dirty="0" smtClean="0"/>
              <a:t>2012,</a:t>
            </a:r>
          </a:p>
          <a:p>
            <a:r>
              <a:rPr lang="en-US" dirty="0" smtClean="0"/>
              <a:t>but we will only get end of it.</a:t>
            </a:r>
            <a:endParaRPr lang="en-US" dirty="0"/>
          </a:p>
        </p:txBody>
      </p:sp>
      <p:pic>
        <p:nvPicPr>
          <p:cNvPr id="32771" name="Picture 1"/>
          <p:cNvPicPr>
            <a:picLocks noChangeAspect="1" noChangeArrowheads="1"/>
          </p:cNvPicPr>
          <p:nvPr/>
        </p:nvPicPr>
        <p:blipFill>
          <a:blip r:embed="rId3" cstate="print"/>
          <a:srcRect/>
          <a:stretch>
            <a:fillRect/>
          </a:stretch>
        </p:blipFill>
        <p:spPr bwMode="auto">
          <a:xfrm>
            <a:off x="228600" y="1371600"/>
            <a:ext cx="874236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a:xfrm>
            <a:off x="990600" y="381000"/>
            <a:ext cx="7696200" cy="838200"/>
          </a:xfrm>
        </p:spPr>
        <p:txBody>
          <a:bodyPr/>
          <a:lstStyle/>
          <a:p>
            <a:pPr algn="l" eaLnBrk="1" hangingPunct="1"/>
            <a:r>
              <a:rPr lang="en-US" dirty="0" smtClean="0"/>
              <a:t>Total and annular eclipse paths, 2000 - 2020</a:t>
            </a:r>
          </a:p>
        </p:txBody>
      </p:sp>
      <p:pic>
        <p:nvPicPr>
          <p:cNvPr id="33797" name="Picture 5" descr="http://eclipse.gsfc.nasa.gov/SEatlas/SEatlas3/SE2001-25T-2.GIF"/>
          <p:cNvPicPr>
            <a:picLocks noChangeAspect="1" noChangeArrowheads="1"/>
          </p:cNvPicPr>
          <p:nvPr/>
        </p:nvPicPr>
        <p:blipFill>
          <a:blip r:embed="rId3" cstate="print"/>
          <a:srcRect/>
          <a:stretch>
            <a:fillRect/>
          </a:stretch>
        </p:blipFill>
        <p:spPr bwMode="auto">
          <a:xfrm>
            <a:off x="358958" y="304799"/>
            <a:ext cx="8484876" cy="6400800"/>
          </a:xfrm>
          <a:prstGeom prst="rect">
            <a:avLst/>
          </a:prstGeom>
          <a:noFill/>
        </p:spPr>
      </p:pic>
      <p:pic>
        <p:nvPicPr>
          <p:cNvPr id="33799" name="Picture 7" descr="http://eclipse.gsfc.nasa.gov/SEatlas/SEatlas3/SE2001-25A-2.GIF"/>
          <p:cNvPicPr>
            <a:picLocks noChangeAspect="1" noChangeArrowheads="1"/>
          </p:cNvPicPr>
          <p:nvPr/>
        </p:nvPicPr>
        <p:blipFill>
          <a:blip r:embed="rId4" cstate="print"/>
          <a:srcRect/>
          <a:stretch>
            <a:fillRect/>
          </a:stretch>
        </p:blipFill>
        <p:spPr bwMode="auto">
          <a:xfrm>
            <a:off x="381000" y="304800"/>
            <a:ext cx="8484883"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ppt_x"/>
                                          </p:val>
                                        </p:tav>
                                        <p:tav tm="100000">
                                          <p:val>
                                            <p:strVal val="#ppt_x"/>
                                          </p:val>
                                        </p:tav>
                                      </p:tavLst>
                                    </p:anim>
                                    <p:anim calcmode="lin" valueType="num">
                                      <p:cBhvr additive="base">
                                        <p:cTn id="8"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pPr eaLnBrk="1" hangingPunct="1"/>
            <a:r>
              <a:rPr lang="en-US" smtClean="0"/>
              <a:t>Prominences or flares</a:t>
            </a:r>
          </a:p>
        </p:txBody>
      </p:sp>
      <p:pic>
        <p:nvPicPr>
          <p:cNvPr id="34819" name="Picture 5" descr="prominence"/>
          <p:cNvPicPr>
            <a:picLocks noChangeAspect="1" noChangeArrowheads="1"/>
          </p:cNvPicPr>
          <p:nvPr/>
        </p:nvPicPr>
        <p:blipFill>
          <a:blip r:embed="rId3" cstate="print"/>
          <a:srcRect/>
          <a:stretch>
            <a:fillRect/>
          </a:stretch>
        </p:blipFill>
        <p:spPr bwMode="auto">
          <a:xfrm>
            <a:off x="1600200" y="1189038"/>
            <a:ext cx="5791200" cy="528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The 2006 Solar eclipse</a:t>
            </a:r>
          </a:p>
        </p:txBody>
      </p:sp>
      <p:sp>
        <p:nvSpPr>
          <p:cNvPr id="35843" name="Rectangle 3"/>
          <p:cNvSpPr>
            <a:spLocks noGrp="1" noChangeArrowheads="1"/>
          </p:cNvSpPr>
          <p:nvPr>
            <p:ph type="body" idx="1"/>
          </p:nvPr>
        </p:nvSpPr>
        <p:spPr>
          <a:xfrm>
            <a:off x="685800" y="1981200"/>
            <a:ext cx="6934200" cy="609600"/>
          </a:xfrm>
        </p:spPr>
        <p:txBody>
          <a:bodyPr/>
          <a:lstStyle/>
          <a:p>
            <a:pPr eaLnBrk="1" hangingPunct="1"/>
            <a:r>
              <a:rPr lang="en-US" smtClean="0">
                <a:hlinkClick r:id="rId3"/>
              </a:rPr>
              <a:t>Eclipse movie</a:t>
            </a:r>
            <a:endParaRPr lang="en-US" smtClean="0">
              <a:hlinkClick r:id="rId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33400" y="2209800"/>
            <a:ext cx="8077200" cy="3733800"/>
          </a:xfrm>
          <a:prstGeom prst="rect">
            <a:avLst/>
          </a:prstGeom>
          <a:noFill/>
          <a:ln w="9525">
            <a:noFill/>
            <a:miter lim="800000"/>
            <a:headEnd/>
            <a:tailEnd/>
          </a:ln>
        </p:spPr>
        <p:txBody>
          <a:bodyPr/>
          <a:lstStyle/>
          <a:p>
            <a:pPr marL="342900" indent="-342900">
              <a:spcBef>
                <a:spcPct val="20000"/>
              </a:spcBef>
              <a:buFontTx/>
              <a:buChar char="•"/>
            </a:pPr>
            <a:r>
              <a:rPr lang="en-US" dirty="0"/>
              <a:t>Solar eclipses: 2-4/year (but cover a very small area). </a:t>
            </a:r>
          </a:p>
          <a:p>
            <a:pPr marL="342900" indent="-342900">
              <a:spcBef>
                <a:spcPct val="20000"/>
              </a:spcBef>
              <a:buFontTx/>
              <a:buChar char="•"/>
            </a:pPr>
            <a:endParaRPr lang="en-US" dirty="0"/>
          </a:p>
          <a:p>
            <a:pPr marL="342900" indent="-342900">
              <a:spcBef>
                <a:spcPct val="20000"/>
              </a:spcBef>
              <a:buFontTx/>
              <a:buChar char="•"/>
            </a:pPr>
            <a:r>
              <a:rPr lang="en-US" dirty="0"/>
              <a:t>Lunar eclipses: also 2-4/year (but covers the whole angular size of the Earth). </a:t>
            </a:r>
            <a:r>
              <a:rPr lang="en-US" dirty="0" smtClean="0"/>
              <a:t> Can be seen from entire nighttime side of Earth.</a:t>
            </a:r>
            <a:endParaRPr lang="en-US" dirty="0"/>
          </a:p>
        </p:txBody>
      </p:sp>
      <p:sp>
        <p:nvSpPr>
          <p:cNvPr id="37891" name="Rectangle 3"/>
          <p:cNvSpPr>
            <a:spLocks noGrp="1" noChangeArrowheads="1"/>
          </p:cNvSpPr>
          <p:nvPr>
            <p:ph type="title"/>
          </p:nvPr>
        </p:nvSpPr>
        <p:spPr>
          <a:noFill/>
        </p:spPr>
        <p:txBody>
          <a:bodyPr/>
          <a:lstStyle/>
          <a:p>
            <a:pPr eaLnBrk="1" hangingPunct="1"/>
            <a:r>
              <a:rPr lang="en-US" smtClean="0"/>
              <a:t>Which one occurs most often, solar or lunar eclipses?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pPr eaLnBrk="1" hangingPunct="1"/>
            <a:r>
              <a:rPr lang="en-US" smtClean="0"/>
              <a:t>How do we predict eclipses?</a:t>
            </a:r>
          </a:p>
        </p:txBody>
      </p:sp>
      <p:sp>
        <p:nvSpPr>
          <p:cNvPr id="38915" name="Rectangle 3"/>
          <p:cNvSpPr>
            <a:spLocks noGrp="1" noChangeArrowheads="1"/>
          </p:cNvSpPr>
          <p:nvPr>
            <p:ph type="body" idx="1"/>
          </p:nvPr>
        </p:nvSpPr>
        <p:spPr>
          <a:xfrm>
            <a:off x="685800" y="1295400"/>
            <a:ext cx="7772400" cy="4114800"/>
          </a:xfrm>
        </p:spPr>
        <p:txBody>
          <a:bodyPr/>
          <a:lstStyle/>
          <a:p>
            <a:pPr eaLnBrk="1" hangingPunct="1">
              <a:lnSpc>
                <a:spcPct val="90000"/>
              </a:lnSpc>
            </a:pPr>
            <a:r>
              <a:rPr lang="en-US" sz="2800" smtClean="0"/>
              <a:t>By geometry! Using geometry and mechanics of the Earth and Moon orbit the Sun (influenced by gravitational fields).</a:t>
            </a:r>
          </a:p>
          <a:p>
            <a:pPr eaLnBrk="1" hangingPunct="1">
              <a:lnSpc>
                <a:spcPct val="90000"/>
              </a:lnSpc>
            </a:pPr>
            <a:endParaRPr lang="en-US" sz="2800" smtClean="0"/>
          </a:p>
          <a:p>
            <a:pPr eaLnBrk="1" hangingPunct="1">
              <a:lnSpc>
                <a:spcPct val="90000"/>
              </a:lnSpc>
            </a:pPr>
            <a:r>
              <a:rPr lang="en-US" sz="2800" smtClean="0"/>
              <a:t>Computers work out the motion (Newton and Keplers laws).</a:t>
            </a:r>
          </a:p>
          <a:p>
            <a:pPr eaLnBrk="1" hangingPunct="1">
              <a:lnSpc>
                <a:spcPct val="90000"/>
              </a:lnSpc>
            </a:pPr>
            <a:endParaRPr lang="en-US" sz="2800" smtClean="0"/>
          </a:p>
          <a:p>
            <a:pPr eaLnBrk="1" hangingPunct="1">
              <a:lnSpc>
                <a:spcPct val="90000"/>
              </a:lnSpc>
            </a:pPr>
            <a:r>
              <a:rPr lang="en-US" sz="2800" smtClean="0"/>
              <a:t>Need to know exact speeds and position of the objects involved.</a:t>
            </a: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pPr eaLnBrk="1" hangingPunct="1"/>
            <a:r>
              <a:rPr lang="en-US" smtClean="0"/>
              <a:t>For how long will we be able to see total solar eclipses?</a:t>
            </a:r>
          </a:p>
        </p:txBody>
      </p:sp>
      <p:sp>
        <p:nvSpPr>
          <p:cNvPr id="39939" name="Rectangle 3"/>
          <p:cNvSpPr>
            <a:spLocks noGrp="1" noChangeArrowheads="1"/>
          </p:cNvSpPr>
          <p:nvPr>
            <p:ph type="body" idx="1"/>
          </p:nvPr>
        </p:nvSpPr>
        <p:spPr>
          <a:xfrm>
            <a:off x="685800" y="2133600"/>
            <a:ext cx="7772400" cy="4114800"/>
          </a:xfrm>
        </p:spPr>
        <p:txBody>
          <a:bodyPr/>
          <a:lstStyle/>
          <a:p>
            <a:pPr eaLnBrk="1" hangingPunct="1"/>
            <a:r>
              <a:rPr lang="en-US" sz="2800" smtClean="0"/>
              <a:t>Because of tidal friction, the orbit of the Moon is growing larger by about 3.8cm/yr.</a:t>
            </a:r>
          </a:p>
          <a:p>
            <a:pPr eaLnBrk="1" hangingPunct="1">
              <a:buFontTx/>
              <a:buNone/>
            </a:pPr>
            <a:endParaRPr lang="en-US" sz="2800" smtClean="0"/>
          </a:p>
          <a:p>
            <a:pPr eaLnBrk="1" hangingPunct="1"/>
            <a:r>
              <a:rPr lang="en-US" sz="2800" smtClean="0"/>
              <a:t>At the current rate, the Moon will be too far away in about 600 million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03-02"/>
          <p:cNvPicPr>
            <a:picLocks noChangeAspect="1" noChangeArrowheads="1"/>
          </p:cNvPicPr>
          <p:nvPr/>
        </p:nvPicPr>
        <p:blipFill>
          <a:blip r:embed="rId3" cstate="print"/>
          <a:srcRect/>
          <a:stretch>
            <a:fillRect/>
          </a:stretch>
        </p:blipFill>
        <p:spPr bwMode="auto">
          <a:xfrm>
            <a:off x="1371600" y="914400"/>
            <a:ext cx="6697663" cy="5051425"/>
          </a:xfrm>
          <a:prstGeom prst="rect">
            <a:avLst/>
          </a:prstGeom>
          <a:noFill/>
          <a:ln w="9525">
            <a:noFill/>
            <a:miter lim="800000"/>
            <a:headEnd/>
            <a:tailEnd/>
          </a:ln>
        </p:spPr>
      </p:pic>
      <p:sp>
        <p:nvSpPr>
          <p:cNvPr id="4102" name="Comment 6"/>
          <p:cNvSpPr>
            <a:spLocks noChangeArrowheads="1"/>
          </p:cNvSpPr>
          <p:nvPr/>
        </p:nvSpPr>
        <p:spPr bwMode="auto">
          <a:xfrm>
            <a:off x="2209800" y="247650"/>
            <a:ext cx="5394325" cy="59055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Half of the Moon is always illuminated, it’s just not necessarily the half we can see.</a:t>
            </a:r>
            <a:endParaRPr lang="en-US" sz="1600">
              <a:solidFill>
                <a:srgbClr val="000000"/>
              </a:solidFill>
              <a:latin typeface="Arial" charset="0"/>
            </a:endParaRPr>
          </a:p>
        </p:txBody>
      </p:sp>
      <p:sp>
        <p:nvSpPr>
          <p:cNvPr id="4103" name="Comment 7"/>
          <p:cNvSpPr>
            <a:spLocks noChangeArrowheads="1"/>
          </p:cNvSpPr>
          <p:nvPr/>
        </p:nvSpPr>
        <p:spPr bwMode="auto">
          <a:xfrm>
            <a:off x="3276600" y="6019800"/>
            <a:ext cx="3429000" cy="59055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This cycle of phases takes about 29 ½ days.</a:t>
            </a:r>
            <a:endParaRPr lang="en-US" sz="1600">
              <a:solidFill>
                <a:srgbClr val="00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idx="1"/>
          </p:nvPr>
        </p:nvSpPr>
        <p:spPr>
          <a:xfrm>
            <a:off x="304800" y="304800"/>
            <a:ext cx="8610600" cy="6172200"/>
          </a:xfrm>
        </p:spPr>
        <p:txBody>
          <a:bodyPr/>
          <a:lstStyle/>
          <a:p>
            <a:pPr eaLnBrk="1" hangingPunct="1"/>
            <a:r>
              <a:rPr lang="en-US" sz="2800" smtClean="0"/>
              <a:t>"Waxing" means "increasing"</a:t>
            </a:r>
          </a:p>
          <a:p>
            <a:pPr eaLnBrk="1" hangingPunct="1"/>
            <a:r>
              <a:rPr lang="en-US" sz="2800" smtClean="0"/>
              <a:t>"Waning" means "decreasing"</a:t>
            </a:r>
          </a:p>
          <a:p>
            <a:pPr eaLnBrk="1" hangingPunct="1"/>
            <a:r>
              <a:rPr lang="en-US" sz="2800" smtClean="0"/>
              <a:t>"Gibbous" means "swollen"</a:t>
            </a:r>
          </a:p>
          <a:p>
            <a:pPr eaLnBrk="1" hangingPunct="1">
              <a:buFontTx/>
              <a:buNone/>
            </a:pPr>
            <a:endParaRPr lang="en-US" sz="2800" smtClean="0"/>
          </a:p>
          <a:p>
            <a:pPr eaLnBrk="1" hangingPunct="1"/>
            <a:r>
              <a:rPr lang="en-US" sz="2800" smtClean="0"/>
              <a:t>Note:  a first, or last quarter Moon appears half illuminated, not ¼ illuminated.  The "quarter" refers to how far along in the cycle of phases it is.</a:t>
            </a:r>
          </a:p>
          <a:p>
            <a:pPr eaLnBrk="1" hangingPunct="1"/>
            <a:endParaRPr lang="en-US" sz="2800" smtClean="0"/>
          </a:p>
          <a:p>
            <a:pPr eaLnBrk="1" hangingPunct="1"/>
            <a:r>
              <a:rPr lang="en-US" sz="2800" smtClean="0"/>
              <a:t>Historical comment:  the curved shape of lunar phases indicated to Pythagoras (c. 500 B.C.) that the Moon must be a sphere!</a:t>
            </a:r>
            <a:endParaRPr lang="en-US" sz="2800" i="1"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2400" y="76200"/>
            <a:ext cx="8686800" cy="1143000"/>
          </a:xfrm>
          <a:prstGeom prst="rect">
            <a:avLst/>
          </a:prstGeom>
          <a:noFill/>
          <a:ln w="9525">
            <a:noFill/>
            <a:miter lim="800000"/>
            <a:headEnd/>
            <a:tailEnd/>
          </a:ln>
        </p:spPr>
        <p:txBody>
          <a:bodyPr anchor="ctr"/>
          <a:lstStyle/>
          <a:p>
            <a:pPr algn="ctr"/>
            <a:r>
              <a:rPr lang="en-US" sz="4400">
                <a:solidFill>
                  <a:schemeClr val="tx2"/>
                </a:solidFill>
              </a:rPr>
              <a:t>Moonrise and Moonset (full Moon)</a:t>
            </a:r>
          </a:p>
        </p:txBody>
      </p:sp>
      <p:sp>
        <p:nvSpPr>
          <p:cNvPr id="38918" name="Comment 6"/>
          <p:cNvSpPr>
            <a:spLocks noChangeArrowheads="1"/>
          </p:cNvSpPr>
          <p:nvPr/>
        </p:nvSpPr>
        <p:spPr bwMode="auto">
          <a:xfrm>
            <a:off x="2514600" y="4470400"/>
            <a:ext cx="6019800" cy="164465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2000" b="1" dirty="0">
                <a:solidFill>
                  <a:schemeClr val="bg2"/>
                </a:solidFill>
                <a:latin typeface="Arial" charset="0"/>
                <a:ea typeface="ヒラギノ角ゴ Pro W3" charset="-128"/>
              </a:rPr>
              <a:t>･</a:t>
            </a:r>
            <a:r>
              <a:rPr lang="en-US" sz="1800" b="1" dirty="0">
                <a:solidFill>
                  <a:schemeClr val="bg2"/>
                </a:solidFill>
                <a:latin typeface="Arial" charset="0"/>
              </a:rPr>
              <a:t>Full Moon rises as the Sun sets.</a:t>
            </a:r>
          </a:p>
          <a:p>
            <a:pPr>
              <a:spcBef>
                <a:spcPct val="50000"/>
              </a:spcBef>
              <a:defRPr/>
            </a:pPr>
            <a:r>
              <a:rPr lang="en-US" sz="1800" b="1" dirty="0">
                <a:solidFill>
                  <a:schemeClr val="bg2"/>
                </a:solidFill>
                <a:latin typeface="Arial" charset="0"/>
                <a:ea typeface="ヒラギノ角ゴ Pro W3" charset="-128"/>
              </a:rPr>
              <a:t>･It’s</a:t>
            </a:r>
            <a:r>
              <a:rPr lang="en-US" sz="1800" b="1" dirty="0">
                <a:solidFill>
                  <a:schemeClr val="bg2"/>
                </a:solidFill>
                <a:latin typeface="Arial" charset="0"/>
              </a:rPr>
              <a:t> overhead at midnight.</a:t>
            </a:r>
          </a:p>
          <a:p>
            <a:pPr>
              <a:spcBef>
                <a:spcPct val="50000"/>
              </a:spcBef>
              <a:defRPr/>
            </a:pPr>
            <a:r>
              <a:rPr lang="en-US" sz="1800" b="1" dirty="0">
                <a:solidFill>
                  <a:schemeClr val="bg2"/>
                </a:solidFill>
                <a:latin typeface="Arial" charset="0"/>
                <a:ea typeface="ヒラギノ角ゴ Pro W3" charset="-128"/>
              </a:rPr>
              <a:t>･It</a:t>
            </a:r>
            <a:r>
              <a:rPr lang="en-US" sz="1800" b="1" dirty="0">
                <a:solidFill>
                  <a:schemeClr val="bg2"/>
                </a:solidFill>
                <a:latin typeface="Arial" charset="0"/>
              </a:rPr>
              <a:t> sets as the Sun rises.</a:t>
            </a:r>
          </a:p>
          <a:p>
            <a:pPr>
              <a:spcBef>
                <a:spcPct val="50000"/>
              </a:spcBef>
              <a:defRPr/>
            </a:pPr>
            <a:r>
              <a:rPr lang="en-US" sz="1800" b="1" dirty="0">
                <a:solidFill>
                  <a:schemeClr val="bg2"/>
                </a:solidFill>
                <a:latin typeface="Arial" charset="0"/>
                <a:ea typeface="ヒラギノ角ゴ Pro W3" charset="-128"/>
              </a:rPr>
              <a:t>･It </a:t>
            </a:r>
            <a:r>
              <a:rPr lang="en-US" sz="1800" b="1" dirty="0">
                <a:solidFill>
                  <a:schemeClr val="bg2"/>
                </a:solidFill>
                <a:latin typeface="Arial" charset="0"/>
              </a:rPr>
              <a:t>cannot be seen during the day.</a:t>
            </a:r>
            <a:endParaRPr lang="en-US" sz="2400" b="1" dirty="0">
              <a:latin typeface="Arial" charset="0"/>
            </a:endParaRPr>
          </a:p>
        </p:txBody>
      </p:sp>
      <p:sp>
        <p:nvSpPr>
          <p:cNvPr id="38919" name="Comment 7"/>
          <p:cNvSpPr>
            <a:spLocks noChangeArrowheads="1"/>
          </p:cNvSpPr>
          <p:nvPr/>
        </p:nvSpPr>
        <p:spPr bwMode="auto">
          <a:xfrm>
            <a:off x="76200" y="1219200"/>
            <a:ext cx="2362200" cy="203200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800" b="1" dirty="0">
                <a:solidFill>
                  <a:schemeClr val="bg2"/>
                </a:solidFill>
                <a:latin typeface="Arial" charset="0"/>
              </a:rPr>
              <a:t>Times of rising and setting depend on the Earth-Sun-Moon configuration as viewed from the surface of the rotating Earth</a:t>
            </a:r>
          </a:p>
        </p:txBody>
      </p:sp>
      <p:sp>
        <p:nvSpPr>
          <p:cNvPr id="7173" name="Freeform 15"/>
          <p:cNvSpPr>
            <a:spLocks/>
          </p:cNvSpPr>
          <p:nvPr/>
        </p:nvSpPr>
        <p:spPr bwMode="auto">
          <a:xfrm>
            <a:off x="6324600" y="2667000"/>
            <a:ext cx="304800" cy="609600"/>
          </a:xfrm>
          <a:custGeom>
            <a:avLst/>
            <a:gdLst>
              <a:gd name="T0" fmla="*/ 0 w 192"/>
              <a:gd name="T1" fmla="*/ 0 h 384"/>
              <a:gd name="T2" fmla="*/ 0 w 192"/>
              <a:gd name="T3" fmla="*/ 609600 h 384"/>
              <a:gd name="T4" fmla="*/ 76200 w 192"/>
              <a:gd name="T5" fmla="*/ 609600 h 384"/>
              <a:gd name="T6" fmla="*/ 228600 w 192"/>
              <a:gd name="T7" fmla="*/ 533400 h 384"/>
              <a:gd name="T8" fmla="*/ 304800 w 192"/>
              <a:gd name="T9" fmla="*/ 381000 h 384"/>
              <a:gd name="T10" fmla="*/ 304800 w 192"/>
              <a:gd name="T11" fmla="*/ 228600 h 384"/>
              <a:gd name="T12" fmla="*/ 228600 w 192"/>
              <a:gd name="T13" fmla="*/ 76200 h 384"/>
              <a:gd name="T14" fmla="*/ 76200 w 192"/>
              <a:gd name="T15" fmla="*/ 0 h 384"/>
              <a:gd name="T16" fmla="*/ 0 w 192"/>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384"/>
              <a:gd name="T29" fmla="*/ 192 w 192"/>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384">
                <a:moveTo>
                  <a:pt x="0" y="0"/>
                </a:moveTo>
                <a:lnTo>
                  <a:pt x="0" y="384"/>
                </a:lnTo>
                <a:lnTo>
                  <a:pt x="48" y="384"/>
                </a:lnTo>
                <a:lnTo>
                  <a:pt x="144" y="336"/>
                </a:lnTo>
                <a:lnTo>
                  <a:pt x="192" y="240"/>
                </a:lnTo>
                <a:lnTo>
                  <a:pt x="192" y="144"/>
                </a:lnTo>
                <a:lnTo>
                  <a:pt x="144" y="48"/>
                </a:lnTo>
                <a:lnTo>
                  <a:pt x="48"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7174" name="Freeform 16"/>
          <p:cNvSpPr>
            <a:spLocks/>
          </p:cNvSpPr>
          <p:nvPr/>
        </p:nvSpPr>
        <p:spPr bwMode="auto">
          <a:xfrm rot="10800000">
            <a:off x="6019800" y="2667000"/>
            <a:ext cx="304800" cy="609600"/>
          </a:xfrm>
          <a:custGeom>
            <a:avLst/>
            <a:gdLst>
              <a:gd name="T0" fmla="*/ 0 w 192"/>
              <a:gd name="T1" fmla="*/ 0 h 384"/>
              <a:gd name="T2" fmla="*/ 0 w 192"/>
              <a:gd name="T3" fmla="*/ 609600 h 384"/>
              <a:gd name="T4" fmla="*/ 76200 w 192"/>
              <a:gd name="T5" fmla="*/ 609600 h 384"/>
              <a:gd name="T6" fmla="*/ 228600 w 192"/>
              <a:gd name="T7" fmla="*/ 533400 h 384"/>
              <a:gd name="T8" fmla="*/ 304800 w 192"/>
              <a:gd name="T9" fmla="*/ 381000 h 384"/>
              <a:gd name="T10" fmla="*/ 304800 w 192"/>
              <a:gd name="T11" fmla="*/ 228600 h 384"/>
              <a:gd name="T12" fmla="*/ 228600 w 192"/>
              <a:gd name="T13" fmla="*/ 76200 h 384"/>
              <a:gd name="T14" fmla="*/ 76200 w 192"/>
              <a:gd name="T15" fmla="*/ 0 h 384"/>
              <a:gd name="T16" fmla="*/ 0 w 192"/>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384"/>
              <a:gd name="T29" fmla="*/ 192 w 192"/>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384">
                <a:moveTo>
                  <a:pt x="0" y="0"/>
                </a:moveTo>
                <a:lnTo>
                  <a:pt x="0" y="384"/>
                </a:lnTo>
                <a:lnTo>
                  <a:pt x="48" y="384"/>
                </a:lnTo>
                <a:lnTo>
                  <a:pt x="144" y="336"/>
                </a:lnTo>
                <a:lnTo>
                  <a:pt x="192" y="240"/>
                </a:lnTo>
                <a:lnTo>
                  <a:pt x="192" y="144"/>
                </a:lnTo>
                <a:lnTo>
                  <a:pt x="144" y="48"/>
                </a:lnTo>
                <a:lnTo>
                  <a:pt x="48" y="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175" name="Freeform 18"/>
          <p:cNvSpPr>
            <a:spLocks/>
          </p:cNvSpPr>
          <p:nvPr/>
        </p:nvSpPr>
        <p:spPr bwMode="auto">
          <a:xfrm>
            <a:off x="8159750" y="2743200"/>
            <a:ext cx="146050" cy="304800"/>
          </a:xfrm>
          <a:custGeom>
            <a:avLst/>
            <a:gdLst>
              <a:gd name="T0" fmla="*/ 0 w 192"/>
              <a:gd name="T1" fmla="*/ 0 h 384"/>
              <a:gd name="T2" fmla="*/ 0 w 192"/>
              <a:gd name="T3" fmla="*/ 304800 h 384"/>
              <a:gd name="T4" fmla="*/ 36513 w 192"/>
              <a:gd name="T5" fmla="*/ 304800 h 384"/>
              <a:gd name="T6" fmla="*/ 109538 w 192"/>
              <a:gd name="T7" fmla="*/ 266700 h 384"/>
              <a:gd name="T8" fmla="*/ 146050 w 192"/>
              <a:gd name="T9" fmla="*/ 190500 h 384"/>
              <a:gd name="T10" fmla="*/ 146050 w 192"/>
              <a:gd name="T11" fmla="*/ 114300 h 384"/>
              <a:gd name="T12" fmla="*/ 109538 w 192"/>
              <a:gd name="T13" fmla="*/ 38100 h 384"/>
              <a:gd name="T14" fmla="*/ 36513 w 192"/>
              <a:gd name="T15" fmla="*/ 0 h 384"/>
              <a:gd name="T16" fmla="*/ 0 w 192"/>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384"/>
              <a:gd name="T29" fmla="*/ 192 w 192"/>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384">
                <a:moveTo>
                  <a:pt x="0" y="0"/>
                </a:moveTo>
                <a:lnTo>
                  <a:pt x="0" y="384"/>
                </a:lnTo>
                <a:lnTo>
                  <a:pt x="48" y="384"/>
                </a:lnTo>
                <a:lnTo>
                  <a:pt x="144" y="336"/>
                </a:lnTo>
                <a:lnTo>
                  <a:pt x="192" y="240"/>
                </a:lnTo>
                <a:lnTo>
                  <a:pt x="192" y="144"/>
                </a:lnTo>
                <a:lnTo>
                  <a:pt x="144" y="48"/>
                </a:lnTo>
                <a:lnTo>
                  <a:pt x="48"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7176" name="Freeform 19"/>
          <p:cNvSpPr>
            <a:spLocks/>
          </p:cNvSpPr>
          <p:nvPr/>
        </p:nvSpPr>
        <p:spPr bwMode="auto">
          <a:xfrm rot="10800000">
            <a:off x="8013700" y="2743200"/>
            <a:ext cx="146050" cy="304800"/>
          </a:xfrm>
          <a:custGeom>
            <a:avLst/>
            <a:gdLst>
              <a:gd name="T0" fmla="*/ 0 w 192"/>
              <a:gd name="T1" fmla="*/ 0 h 384"/>
              <a:gd name="T2" fmla="*/ 0 w 192"/>
              <a:gd name="T3" fmla="*/ 304800 h 384"/>
              <a:gd name="T4" fmla="*/ 36513 w 192"/>
              <a:gd name="T5" fmla="*/ 304800 h 384"/>
              <a:gd name="T6" fmla="*/ 109538 w 192"/>
              <a:gd name="T7" fmla="*/ 266700 h 384"/>
              <a:gd name="T8" fmla="*/ 146050 w 192"/>
              <a:gd name="T9" fmla="*/ 190500 h 384"/>
              <a:gd name="T10" fmla="*/ 146050 w 192"/>
              <a:gd name="T11" fmla="*/ 114300 h 384"/>
              <a:gd name="T12" fmla="*/ 109538 w 192"/>
              <a:gd name="T13" fmla="*/ 38100 h 384"/>
              <a:gd name="T14" fmla="*/ 36513 w 192"/>
              <a:gd name="T15" fmla="*/ 0 h 384"/>
              <a:gd name="T16" fmla="*/ 0 w 192"/>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384"/>
              <a:gd name="T29" fmla="*/ 192 w 192"/>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384">
                <a:moveTo>
                  <a:pt x="0" y="0"/>
                </a:moveTo>
                <a:lnTo>
                  <a:pt x="0" y="384"/>
                </a:lnTo>
                <a:lnTo>
                  <a:pt x="48" y="384"/>
                </a:lnTo>
                <a:lnTo>
                  <a:pt x="144" y="336"/>
                </a:lnTo>
                <a:lnTo>
                  <a:pt x="192" y="240"/>
                </a:lnTo>
                <a:lnTo>
                  <a:pt x="192" y="144"/>
                </a:lnTo>
                <a:lnTo>
                  <a:pt x="144" y="48"/>
                </a:lnTo>
                <a:lnTo>
                  <a:pt x="48" y="0"/>
                </a:lnTo>
                <a:lnTo>
                  <a:pt x="0" y="0"/>
                </a:lnTo>
                <a:close/>
              </a:path>
            </a:pathLst>
          </a:custGeom>
          <a:solidFill>
            <a:schemeClr val="tx1"/>
          </a:solidFill>
          <a:ln w="9525">
            <a:solidFill>
              <a:schemeClr val="tx1"/>
            </a:solidFill>
            <a:round/>
            <a:headEnd/>
            <a:tailEnd/>
          </a:ln>
        </p:spPr>
        <p:txBody>
          <a:bodyPr wrap="none" anchor="ctr"/>
          <a:lstStyle/>
          <a:p>
            <a:endParaRPr lang="en-US"/>
          </a:p>
        </p:txBody>
      </p:sp>
      <p:sp>
        <p:nvSpPr>
          <p:cNvPr id="7177" name="Text Box 20"/>
          <p:cNvSpPr txBox="1">
            <a:spLocks noChangeArrowheads="1"/>
          </p:cNvSpPr>
          <p:nvPr/>
        </p:nvSpPr>
        <p:spPr bwMode="auto">
          <a:xfrm>
            <a:off x="5867400" y="1905000"/>
            <a:ext cx="1123950" cy="641350"/>
          </a:xfrm>
          <a:prstGeom prst="rect">
            <a:avLst/>
          </a:prstGeom>
          <a:noFill/>
          <a:ln w="9525">
            <a:noFill/>
            <a:miter lim="800000"/>
            <a:headEnd/>
            <a:tailEnd/>
          </a:ln>
        </p:spPr>
        <p:txBody>
          <a:bodyPr wrap="none">
            <a:spAutoFit/>
          </a:bodyPr>
          <a:lstStyle/>
          <a:p>
            <a:r>
              <a:rPr lang="en-US" sz="1800" b="1">
                <a:latin typeface="Arial" pitchFamily="34" charset="0"/>
              </a:rPr>
              <a:t>Moonset</a:t>
            </a:r>
          </a:p>
          <a:p>
            <a:r>
              <a:rPr lang="en-US" sz="1800" b="1">
                <a:latin typeface="Arial" pitchFamily="34" charset="0"/>
              </a:rPr>
              <a:t>Sunrise</a:t>
            </a:r>
            <a:endParaRPr lang="en-US" sz="2400" b="1">
              <a:latin typeface="Arial" pitchFamily="34" charset="0"/>
            </a:endParaRPr>
          </a:p>
        </p:txBody>
      </p:sp>
      <p:sp>
        <p:nvSpPr>
          <p:cNvPr id="7178" name="Text Box 21"/>
          <p:cNvSpPr txBox="1">
            <a:spLocks noChangeArrowheads="1"/>
          </p:cNvSpPr>
          <p:nvPr/>
        </p:nvSpPr>
        <p:spPr bwMode="auto">
          <a:xfrm>
            <a:off x="5835650" y="3473450"/>
            <a:ext cx="1200150" cy="641350"/>
          </a:xfrm>
          <a:prstGeom prst="rect">
            <a:avLst/>
          </a:prstGeom>
          <a:noFill/>
          <a:ln w="9525">
            <a:noFill/>
            <a:miter lim="800000"/>
            <a:headEnd/>
            <a:tailEnd/>
          </a:ln>
        </p:spPr>
        <p:txBody>
          <a:bodyPr wrap="none">
            <a:spAutoFit/>
          </a:bodyPr>
          <a:lstStyle/>
          <a:p>
            <a:r>
              <a:rPr lang="en-US" sz="1800" b="1">
                <a:latin typeface="Arial" pitchFamily="34" charset="0"/>
              </a:rPr>
              <a:t>Moonrise</a:t>
            </a:r>
          </a:p>
          <a:p>
            <a:r>
              <a:rPr lang="en-US" sz="1800" b="1">
                <a:latin typeface="Arial" pitchFamily="34" charset="0"/>
              </a:rPr>
              <a:t>Sunset</a:t>
            </a:r>
          </a:p>
        </p:txBody>
      </p:sp>
      <p:sp>
        <p:nvSpPr>
          <p:cNvPr id="7179" name="Text Box 22"/>
          <p:cNvSpPr txBox="1">
            <a:spLocks noChangeArrowheads="1"/>
          </p:cNvSpPr>
          <p:nvPr/>
        </p:nvSpPr>
        <p:spPr bwMode="auto">
          <a:xfrm>
            <a:off x="4979988" y="2743200"/>
            <a:ext cx="963612" cy="366713"/>
          </a:xfrm>
          <a:prstGeom prst="rect">
            <a:avLst/>
          </a:prstGeom>
          <a:noFill/>
          <a:ln w="9525">
            <a:noFill/>
            <a:miter lim="800000"/>
            <a:headEnd/>
            <a:tailEnd/>
          </a:ln>
        </p:spPr>
        <p:txBody>
          <a:bodyPr>
            <a:spAutoFit/>
          </a:bodyPr>
          <a:lstStyle/>
          <a:p>
            <a:r>
              <a:rPr lang="en-US" sz="1800" b="1">
                <a:latin typeface="Arial" pitchFamily="34" charset="0"/>
              </a:rPr>
              <a:t>Noon</a:t>
            </a:r>
          </a:p>
        </p:txBody>
      </p:sp>
      <p:sp>
        <p:nvSpPr>
          <p:cNvPr id="7180" name="Text Box 23"/>
          <p:cNvSpPr txBox="1">
            <a:spLocks noChangeArrowheads="1"/>
          </p:cNvSpPr>
          <p:nvPr/>
        </p:nvSpPr>
        <p:spPr bwMode="auto">
          <a:xfrm>
            <a:off x="6629400" y="2738438"/>
            <a:ext cx="1136650" cy="366712"/>
          </a:xfrm>
          <a:prstGeom prst="rect">
            <a:avLst/>
          </a:prstGeom>
          <a:noFill/>
          <a:ln w="9525">
            <a:noFill/>
            <a:miter lim="800000"/>
            <a:headEnd/>
            <a:tailEnd/>
          </a:ln>
        </p:spPr>
        <p:txBody>
          <a:bodyPr wrap="none">
            <a:spAutoFit/>
          </a:bodyPr>
          <a:lstStyle/>
          <a:p>
            <a:r>
              <a:rPr lang="en-US" sz="1800" b="1">
                <a:latin typeface="Arial" pitchFamily="34" charset="0"/>
              </a:rPr>
              <a:t>Midnight</a:t>
            </a:r>
          </a:p>
        </p:txBody>
      </p:sp>
      <p:pic>
        <p:nvPicPr>
          <p:cNvPr id="7181" name="Picture 55" descr="MCj02321720000[1]"/>
          <p:cNvPicPr>
            <a:picLocks noChangeAspect="1" noChangeArrowheads="1"/>
          </p:cNvPicPr>
          <p:nvPr/>
        </p:nvPicPr>
        <p:blipFill>
          <a:blip r:embed="rId3" cstate="print"/>
          <a:srcRect/>
          <a:stretch>
            <a:fillRect/>
          </a:stretch>
        </p:blipFill>
        <p:spPr bwMode="auto">
          <a:xfrm>
            <a:off x="2590800" y="2133600"/>
            <a:ext cx="1752600" cy="1746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on_phases"/>
          <p:cNvPicPr>
            <a:picLocks noChangeAspect="1" noChangeArrowheads="1"/>
          </p:cNvPicPr>
          <p:nvPr/>
        </p:nvPicPr>
        <p:blipFill>
          <a:blip r:embed="rId3" cstate="print"/>
          <a:srcRect/>
          <a:stretch>
            <a:fillRect/>
          </a:stretch>
        </p:blipFill>
        <p:spPr bwMode="auto">
          <a:xfrm>
            <a:off x="3352800" y="0"/>
            <a:ext cx="4567238" cy="6858000"/>
          </a:xfrm>
          <a:prstGeom prst="rect">
            <a:avLst/>
          </a:prstGeom>
          <a:noFill/>
          <a:ln w="9525">
            <a:noFill/>
            <a:miter lim="800000"/>
            <a:headEnd/>
            <a:tailEnd/>
          </a:ln>
        </p:spPr>
      </p:pic>
      <p:sp>
        <p:nvSpPr>
          <p:cNvPr id="43011" name="Comment 3"/>
          <p:cNvSpPr>
            <a:spLocks noChangeArrowheads="1"/>
          </p:cNvSpPr>
          <p:nvPr/>
        </p:nvSpPr>
        <p:spPr bwMode="auto">
          <a:xfrm>
            <a:off x="152400" y="152400"/>
            <a:ext cx="2819400" cy="181610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dirty="0">
                <a:solidFill>
                  <a:srgbClr val="000000"/>
                </a:solidFill>
                <a:latin typeface="Arial" charset="0"/>
              </a:rPr>
              <a:t>Notice the lunar features in common at different phases: we always see the same side of the moon, but different fractions are sunlit during cycle of phases:</a:t>
            </a:r>
            <a:endParaRPr lang="en-US" sz="1600" dirty="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03-04b"/>
          <p:cNvPicPr>
            <a:picLocks noChangeAspect="1" noChangeArrowheads="1"/>
          </p:cNvPicPr>
          <p:nvPr/>
        </p:nvPicPr>
        <p:blipFill>
          <a:blip r:embed="rId3" cstate="print"/>
          <a:srcRect/>
          <a:stretch>
            <a:fillRect/>
          </a:stretch>
        </p:blipFill>
        <p:spPr bwMode="auto">
          <a:xfrm>
            <a:off x="3124200" y="304800"/>
            <a:ext cx="5508625" cy="5121275"/>
          </a:xfrm>
          <a:prstGeom prst="rect">
            <a:avLst/>
          </a:prstGeom>
          <a:noFill/>
          <a:ln w="9525">
            <a:noFill/>
            <a:miter lim="800000"/>
            <a:headEnd/>
            <a:tailEnd/>
          </a:ln>
        </p:spPr>
      </p:pic>
      <p:sp>
        <p:nvSpPr>
          <p:cNvPr id="8195" name="Comment 3"/>
          <p:cNvSpPr>
            <a:spLocks noChangeArrowheads="1"/>
          </p:cNvSpPr>
          <p:nvPr/>
        </p:nvSpPr>
        <p:spPr bwMode="auto">
          <a:xfrm>
            <a:off x="304800" y="382588"/>
            <a:ext cx="2438400" cy="1935162"/>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The Moon rotates in exactly the same time it makes one orbit around the Earth.</a:t>
            </a:r>
          </a:p>
          <a:p>
            <a:pPr>
              <a:spcBef>
                <a:spcPct val="50000"/>
              </a:spcBef>
              <a:defRPr/>
            </a:pPr>
            <a:r>
              <a:rPr lang="en-US" sz="1600" b="1">
                <a:solidFill>
                  <a:srgbClr val="000000"/>
                </a:solidFill>
                <a:latin typeface="Arial" charset="0"/>
              </a:rPr>
              <a:t>Rotation and revolution are </a:t>
            </a:r>
            <a:r>
              <a:rPr lang="en-US" sz="1600" b="1" i="1">
                <a:solidFill>
                  <a:srgbClr val="FF0000"/>
                </a:solidFill>
                <a:latin typeface="Arial" charset="0"/>
              </a:rPr>
              <a:t>synchronous</a:t>
            </a:r>
            <a:r>
              <a:rPr lang="en-US" sz="1600" b="1">
                <a:solidFill>
                  <a:srgbClr val="000000"/>
                </a:solidFill>
                <a:latin typeface="Arial" charset="0"/>
              </a:rPr>
              <a:t>.</a:t>
            </a:r>
            <a:endParaRPr lang="en-US" sz="1600">
              <a:solidFill>
                <a:srgbClr val="000000"/>
              </a:solidFill>
              <a:latin typeface="Arial" charset="0"/>
            </a:endParaRPr>
          </a:p>
        </p:txBody>
      </p:sp>
      <p:sp>
        <p:nvSpPr>
          <p:cNvPr id="8196" name="Comment 4"/>
          <p:cNvSpPr>
            <a:spLocks noChangeArrowheads="1"/>
          </p:cNvSpPr>
          <p:nvPr/>
        </p:nvSpPr>
        <p:spPr bwMode="auto">
          <a:xfrm>
            <a:off x="304800" y="2819400"/>
            <a:ext cx="2743200" cy="1816100"/>
          </a:xfrm>
          <a:prstGeom prst="rect">
            <a:avLst/>
          </a:prstGeom>
          <a:solidFill>
            <a:srgbClr val="FCFF91"/>
          </a:solidFill>
          <a:ln w="9525">
            <a:solidFill>
              <a:srgbClr val="000000"/>
            </a:solidFill>
            <a:miter lim="800000"/>
            <a:headEnd/>
            <a:tailEnd/>
          </a:ln>
          <a:effectLst>
            <a:outerShdw dist="35921" dir="2700000" algn="ctr" rotWithShape="0">
              <a:srgbClr val="808080"/>
            </a:outerShdw>
          </a:effectLst>
        </p:spPr>
        <p:txBody>
          <a:bodyPr>
            <a:spAutoFit/>
          </a:bodyPr>
          <a:lstStyle/>
          <a:p>
            <a:pPr>
              <a:spcBef>
                <a:spcPct val="50000"/>
              </a:spcBef>
              <a:defRPr/>
            </a:pPr>
            <a:r>
              <a:rPr lang="en-US" sz="1600" b="1" dirty="0">
                <a:solidFill>
                  <a:srgbClr val="000000"/>
                </a:solidFill>
                <a:latin typeface="Arial" charset="0"/>
              </a:rPr>
              <a:t>This is very common behavior in the Solar System, called "</a:t>
            </a:r>
            <a:r>
              <a:rPr lang="en-US" sz="1600" b="1" i="1" dirty="0">
                <a:solidFill>
                  <a:srgbClr val="FF0000"/>
                </a:solidFill>
                <a:latin typeface="Arial" charset="0"/>
              </a:rPr>
              <a:t>synchronous rotation</a:t>
            </a:r>
            <a:r>
              <a:rPr lang="en-US" sz="1600" b="1" dirty="0">
                <a:solidFill>
                  <a:srgbClr val="000000"/>
                </a:solidFill>
                <a:latin typeface="Arial" charset="0"/>
              </a:rPr>
              <a:t>", or "</a:t>
            </a:r>
            <a:r>
              <a:rPr lang="en-US" sz="1600" b="1" i="1" dirty="0">
                <a:solidFill>
                  <a:srgbClr val="FF0000"/>
                </a:solidFill>
                <a:latin typeface="Arial" charset="0"/>
              </a:rPr>
              <a:t>tidal locking</a:t>
            </a:r>
            <a:r>
              <a:rPr lang="en-US" sz="1600" b="1" dirty="0">
                <a:solidFill>
                  <a:srgbClr val="000000"/>
                </a:solidFill>
                <a:latin typeface="Arial" charset="0"/>
              </a:rPr>
              <a:t>".   Return to this when we study tidal force.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457200" y="152400"/>
            <a:ext cx="7772400" cy="1143000"/>
          </a:xfrm>
        </p:spPr>
        <p:txBody>
          <a:bodyPr/>
          <a:lstStyle/>
          <a:p>
            <a:pPr eaLnBrk="1" hangingPunct="1"/>
            <a:r>
              <a:rPr lang="en-US" smtClean="0"/>
              <a:t>The "Month"</a:t>
            </a:r>
          </a:p>
        </p:txBody>
      </p:sp>
      <p:sp>
        <p:nvSpPr>
          <p:cNvPr id="10243" name="Rectangle 5"/>
          <p:cNvSpPr>
            <a:spLocks noGrp="1" noChangeArrowheads="1"/>
          </p:cNvSpPr>
          <p:nvPr>
            <p:ph type="subTitle" idx="1"/>
          </p:nvPr>
        </p:nvSpPr>
        <p:spPr>
          <a:xfrm>
            <a:off x="381000" y="1295400"/>
            <a:ext cx="8077200" cy="2819400"/>
          </a:xfrm>
        </p:spPr>
        <p:txBody>
          <a:bodyPr/>
          <a:lstStyle/>
          <a:p>
            <a:pPr marL="609600" indent="-609600" algn="l" eaLnBrk="1" hangingPunct="1"/>
            <a:r>
              <a:rPr lang="en-US" smtClean="0"/>
              <a:t>There are actually three kinds of "months":</a:t>
            </a:r>
          </a:p>
          <a:p>
            <a:pPr marL="609600" indent="-609600" algn="l" eaLnBrk="1" hangingPunct="1"/>
            <a:endParaRPr lang="en-US" smtClean="0"/>
          </a:p>
          <a:p>
            <a:pPr marL="609600" indent="-609600" algn="l" eaLnBrk="1" hangingPunct="1">
              <a:buFontTx/>
              <a:buAutoNum type="arabicPeriod"/>
            </a:pPr>
            <a:r>
              <a:rPr lang="en-US" sz="2800" smtClean="0"/>
              <a:t>The </a:t>
            </a:r>
            <a:r>
              <a:rPr lang="en-US" sz="2800" i="1" smtClean="0"/>
              <a:t>sidereal month</a:t>
            </a:r>
            <a:r>
              <a:rPr lang="en-US" sz="2800" smtClean="0"/>
              <a:t> is the length of time it takes the Moon to orbit the Earth with respect to the background stars.  It is about 27.32 days.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6378</TotalTime>
  <Words>1524</Words>
  <Application>Microsoft Office PowerPoint</Application>
  <PresentationFormat>On-screen Show (4:3)</PresentationFormat>
  <Paragraphs>161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Motions of the Moon,  Phases and Eclipses</vt:lpstr>
      <vt:lpstr>Slide 2</vt:lpstr>
      <vt:lpstr>The Moon</vt:lpstr>
      <vt:lpstr>Slide 4</vt:lpstr>
      <vt:lpstr>Slide 5</vt:lpstr>
      <vt:lpstr>Slide 6</vt:lpstr>
      <vt:lpstr>Slide 7</vt:lpstr>
      <vt:lpstr>Slide 8</vt:lpstr>
      <vt:lpstr>The "Month"</vt:lpstr>
      <vt:lpstr>Slide 10</vt:lpstr>
      <vt:lpstr>Slide 11</vt:lpstr>
      <vt:lpstr>Slide 12</vt:lpstr>
      <vt:lpstr>Slide 13</vt:lpstr>
      <vt:lpstr>Slide 14</vt:lpstr>
      <vt:lpstr>Slide 15</vt:lpstr>
      <vt:lpstr>Slide 16</vt:lpstr>
      <vt:lpstr>Types of lunar eclipses</vt:lpstr>
      <vt:lpstr>Umbra and Penumbra</vt:lpstr>
      <vt:lpstr>Imagine a shadow-cone</vt:lpstr>
      <vt:lpstr>Slide 20</vt:lpstr>
      <vt:lpstr>Slide 21</vt:lpstr>
      <vt:lpstr>Slide 22</vt:lpstr>
      <vt:lpstr>Slide 23</vt:lpstr>
      <vt:lpstr>Types of solar eclipses</vt:lpstr>
      <vt:lpstr>Slide 25</vt:lpstr>
      <vt:lpstr>Slide 26</vt:lpstr>
      <vt:lpstr>Slide 27</vt:lpstr>
      <vt:lpstr>The penumbra is not uniform</vt:lpstr>
      <vt:lpstr>Slide 29</vt:lpstr>
      <vt:lpstr>Total Solar eclipses</vt:lpstr>
      <vt:lpstr>Slide 31</vt:lpstr>
      <vt:lpstr>Slide 32</vt:lpstr>
      <vt:lpstr>Prominences or flares</vt:lpstr>
      <vt:lpstr>The 2006 Solar eclipse</vt:lpstr>
      <vt:lpstr>Which one occurs most often, solar or lunar eclipses?</vt:lpstr>
      <vt:lpstr>How do we predict eclipses?</vt:lpstr>
      <vt:lpstr>For how long will we be able to see total solar eclipses?</vt:lpstr>
    </vt:vector>
  </TitlesOfParts>
  <Manager/>
  <Company>University of New Mexico</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Phases of the Moon and Eclipses</dc:title>
  <dc:subject/>
  <dc:creator>Ylva Pihlstrom</dc:creator>
  <cp:keywords/>
  <dc:description/>
  <cp:lastModifiedBy> </cp:lastModifiedBy>
  <cp:revision>173</cp:revision>
  <cp:lastPrinted>2006-08-30T16:33:04Z</cp:lastPrinted>
  <dcterms:created xsi:type="dcterms:W3CDTF">2002-08-28T17:04:40Z</dcterms:created>
  <dcterms:modified xsi:type="dcterms:W3CDTF">2010-09-01T17:17:37Z</dcterms:modified>
  <cp:category/>
</cp:coreProperties>
</file>