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86" r:id="rId2"/>
    <p:sldId id="1089" r:id="rId3"/>
    <p:sldId id="1088" r:id="rId4"/>
    <p:sldId id="1090" r:id="rId5"/>
    <p:sldId id="1094" r:id="rId6"/>
    <p:sldId id="1095" r:id="rId7"/>
    <p:sldId id="1097" r:id="rId8"/>
    <p:sldId id="1098" r:id="rId9"/>
    <p:sldId id="1096" r:id="rId10"/>
    <p:sldId id="1099" r:id="rId11"/>
    <p:sldId id="1100" r:id="rId12"/>
    <p:sldId id="1105" r:id="rId13"/>
    <p:sldId id="1107" r:id="rId14"/>
    <p:sldId id="1109" r:id="rId15"/>
    <p:sldId id="1115" r:id="rId16"/>
    <p:sldId id="1110" r:id="rId17"/>
    <p:sldId id="1119" r:id="rId18"/>
    <p:sldId id="1120" r:id="rId19"/>
    <p:sldId id="1125" r:id="rId20"/>
    <p:sldId id="1124" r:id="rId21"/>
    <p:sldId id="1129" r:id="rId22"/>
    <p:sldId id="1137" r:id="rId23"/>
    <p:sldId id="1138" r:id="rId24"/>
    <p:sldId id="1132" r:id="rId25"/>
    <p:sldId id="1139" r:id="rId26"/>
    <p:sldId id="1113" r:id="rId2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Helvetica" pitchFamily="-1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4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0929"/>
  </p:normalViewPr>
  <p:slideViewPr>
    <p:cSldViewPr>
      <p:cViewPr varScale="1">
        <p:scale>
          <a:sx n="69" d="100"/>
          <a:sy n="69" d="100"/>
        </p:scale>
        <p:origin x="9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680" y="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fld id="{8CF241E6-66A9-4666-BFF3-AA337F677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fld id="{951232AD-FE51-4DB0-810F-73A0E67F8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E2726-00EE-4DF5-928A-BCF1AE41F829}" type="slidenum">
              <a:rPr lang="en-US"/>
              <a:pPr/>
              <a:t>1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4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5674E-08A4-47B0-B5A4-54D01FDD1CAA}" type="slidenum">
              <a:rPr lang="en-US"/>
              <a:pPr/>
              <a:t>10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A03D2-895C-4A78-BEA5-FAA33F08BE0D}" type="slidenum">
              <a:rPr lang="en-US"/>
              <a:pPr/>
              <a:t>11</a:t>
            </a:fld>
            <a:endParaRPr lang="en-US"/>
          </a:p>
        </p:txBody>
      </p:sp>
      <p:sp>
        <p:nvSpPr>
          <p:cNvPr id="1517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2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D3F88-D9C1-4BB9-9EAD-3927E1AE91FB}" type="slidenum">
              <a:rPr lang="en-US"/>
              <a:pPr/>
              <a:t>12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0DB0B-0678-4A62-97AF-CD4BB4CBEE60}" type="slidenum">
              <a:rPr lang="en-US"/>
              <a:pPr/>
              <a:t>13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C1DD7-EA18-49DC-B558-9B6047E96B8F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A462A-C8D7-4A91-A0CE-32580F9198D3}" type="slidenum">
              <a:rPr lang="en-US"/>
              <a:pPr/>
              <a:t>15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4A765-7B70-4A59-8E42-2B008E6CB844}" type="slidenum">
              <a:rPr lang="en-US"/>
              <a:pPr/>
              <a:t>16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63981-974E-426C-9084-F5198A87864E}" type="slidenum">
              <a:rPr lang="en-US"/>
              <a:pPr/>
              <a:t>17</a:t>
            </a:fld>
            <a:endParaRPr lang="en-US"/>
          </a:p>
        </p:txBody>
      </p:sp>
      <p:sp>
        <p:nvSpPr>
          <p:cNvPr id="155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D49B4-DB84-4456-994C-5C06756867F9}" type="slidenum">
              <a:rPr lang="en-US"/>
              <a:pPr/>
              <a:t>18</a:t>
            </a:fld>
            <a:endParaRPr lang="en-US"/>
          </a:p>
        </p:txBody>
      </p:sp>
      <p:sp>
        <p:nvSpPr>
          <p:cNvPr id="155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232AD-FE51-4DB0-810F-73A0E67F86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1EDC8-DBB6-4083-856C-480B7C1A878C}" type="slidenum">
              <a:rPr lang="en-US"/>
              <a:pPr/>
              <a:t>2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20BF4-CAD1-423B-8C46-0C63836F3AEB}" type="slidenum">
              <a:rPr lang="en-US"/>
              <a:pPr/>
              <a:t>20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3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193FE-914A-48BE-9EEA-531F4BDF4821}" type="slidenum">
              <a:rPr lang="en-US"/>
              <a:pPr/>
              <a:t>21</a:t>
            </a:fld>
            <a:endParaRPr lang="en-US"/>
          </a:p>
        </p:txBody>
      </p:sp>
      <p:sp>
        <p:nvSpPr>
          <p:cNvPr id="157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7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232AD-FE51-4DB0-810F-73A0E67F86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232AD-FE51-4DB0-810F-73A0E67F86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2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D3C8A-1752-4D15-89E0-C6E1C4ECFAB6}" type="slidenum">
              <a:rPr lang="en-US"/>
              <a:pPr/>
              <a:t>24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87D10-D36B-46A8-B013-DD4A2B369299}" type="slidenum">
              <a:rPr lang="en-US"/>
              <a:pPr/>
              <a:t>25</a:t>
            </a:fld>
            <a:endParaRPr lang="en-US"/>
          </a:p>
        </p:txBody>
      </p:sp>
      <p:sp>
        <p:nvSpPr>
          <p:cNvPr id="1559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1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1A77A-AF05-4F9F-B8D8-28DC89B093D1}" type="slidenum">
              <a:rPr lang="en-US"/>
              <a:pPr/>
              <a:t>26</a:t>
            </a:fld>
            <a:endParaRPr lang="en-US"/>
          </a:p>
        </p:txBody>
      </p:sp>
      <p:sp>
        <p:nvSpPr>
          <p:cNvPr id="1544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5FA60-5611-47E4-8F89-7249E97B4BAF}" type="slidenum">
              <a:rPr lang="en-US"/>
              <a:pPr/>
              <a:t>3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43473-AC4E-4FE1-A76C-F5BC585FBD5A}" type="slidenum">
              <a:rPr lang="en-US"/>
              <a:pPr/>
              <a:t>4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9599E-A240-4FEB-95E6-F37FDCFF724E}" type="slidenum">
              <a:rPr lang="en-US"/>
              <a:pPr/>
              <a:t>5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E50E6-FC37-440B-B6AE-CF3649C94FD7}" type="slidenum">
              <a:rPr lang="en-US"/>
              <a:pPr/>
              <a:t>6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2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24BCF-5076-4AF7-85EC-08E9345B7867}" type="slidenum">
              <a:rPr lang="en-US"/>
              <a:pPr/>
              <a:t>7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4151F-8068-4943-806C-24159DA4A3E2}" type="slidenum">
              <a:rPr lang="en-US"/>
              <a:pPr/>
              <a:t>8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49F79-42E4-42B4-AD41-AAA7D27FCA17}" type="slidenum">
              <a:rPr lang="en-US"/>
              <a:pPr/>
              <a:t>9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B20A-8246-4C80-96E5-F5AB496AF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9FE4-F1A3-4A59-BCA2-342396435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6AE91-FD9E-45AA-BB8F-C36246E92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D6EF34-643A-40AD-8400-B7ACBDD9C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95A2-7C5B-4B0D-919C-1A1A60195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2927-1B3A-44AF-9450-9FE25E302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49AA2-B06B-4820-9F07-A4E19A84E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E0FA-C14C-45F7-94B2-AFCBBCE20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8CA0DD-D443-4E2F-8BB9-798525762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BEA01-91A8-442A-8D5E-6753E0818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252B-05AF-451F-8A6F-C704E8054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-128" charset="0"/>
              </a:defRPr>
            </a:lvl1pPr>
          </a:lstStyle>
          <a:p>
            <a:fld id="{024860D9-F222-434B-8B54-95EB7AF9A5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pitchFamily="-1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oc.nrao.edu/~cwalker/M8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synch-anim3.gif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874" name="Picture 2" descr="figure 27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3954463" cy="5121275"/>
          </a:xfrm>
          <a:prstGeom prst="rect">
            <a:avLst/>
          </a:prstGeom>
          <a:noFill/>
        </p:spPr>
      </p:pic>
      <p:sp>
        <p:nvSpPr>
          <p:cNvPr id="1487875" name="Text Box 3"/>
          <p:cNvSpPr txBox="1">
            <a:spLocks noChangeArrowheads="1"/>
          </p:cNvSpPr>
          <p:nvPr/>
        </p:nvSpPr>
        <p:spPr bwMode="auto">
          <a:xfrm>
            <a:off x="228599" y="1259535"/>
            <a:ext cx="4267201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3200" dirty="0">
                <a:solidFill>
                  <a:schemeClr val="bg2"/>
                </a:solidFill>
              </a:rPr>
              <a:t>Key points</a:t>
            </a:r>
            <a:r>
              <a:rPr lang="en-US" sz="3200" dirty="0" smtClean="0">
                <a:solidFill>
                  <a:schemeClr val="bg2"/>
                </a:solidFill>
              </a:rPr>
              <a:t>:</a:t>
            </a:r>
            <a:endParaRPr lang="en-US" sz="3200" dirty="0" smtClean="0">
              <a:solidFill>
                <a:schemeClr val="bg2"/>
              </a:solidFill>
            </a:endParaRPr>
          </a:p>
          <a:p>
            <a:pPr marL="114300" indent="-114300">
              <a:spcBef>
                <a:spcPct val="50000"/>
              </a:spcBef>
              <a:buFontTx/>
              <a:buChar char="•"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Active </a:t>
            </a:r>
            <a:r>
              <a:rPr lang="en-US" sz="1800" dirty="0">
                <a:solidFill>
                  <a:schemeClr val="bg2"/>
                </a:solidFill>
              </a:rPr>
              <a:t>Galactic Nuclei: powerful energy sources in </a:t>
            </a:r>
            <a:r>
              <a:rPr lang="en-US" sz="1800" dirty="0" smtClean="0">
                <a:solidFill>
                  <a:schemeClr val="bg2"/>
                </a:solidFill>
              </a:rPr>
              <a:t>“nuclei” (central ~1 pc) </a:t>
            </a:r>
            <a:r>
              <a:rPr lang="en-US" sz="1800" dirty="0">
                <a:solidFill>
                  <a:schemeClr val="bg2"/>
                </a:solidFill>
              </a:rPr>
              <a:t>of some </a:t>
            </a:r>
            <a:r>
              <a:rPr lang="en-US" sz="1800" dirty="0" smtClean="0">
                <a:solidFill>
                  <a:schemeClr val="bg2"/>
                </a:solidFill>
              </a:rPr>
              <a:t>galaxies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Main types</a:t>
            </a:r>
            <a:r>
              <a:rPr lang="en-US" sz="1800" dirty="0">
                <a:solidFill>
                  <a:schemeClr val="bg2"/>
                </a:solidFill>
              </a:rPr>
              <a:t>: </a:t>
            </a:r>
            <a:r>
              <a:rPr lang="en-US" sz="1800" dirty="0" err="1">
                <a:solidFill>
                  <a:schemeClr val="bg2"/>
                </a:solidFill>
              </a:rPr>
              <a:t>Seyferts</a:t>
            </a:r>
            <a:r>
              <a:rPr lang="en-US" sz="1800" dirty="0" smtClean="0">
                <a:solidFill>
                  <a:schemeClr val="bg2"/>
                </a:solidFill>
              </a:rPr>
              <a:t>, radio galaxies and quasars.  Other variants we’ll skip</a:t>
            </a:r>
            <a:r>
              <a:rPr lang="en-US" sz="1800" dirty="0" smtClean="0">
                <a:solidFill>
                  <a:schemeClr val="bg2"/>
                </a:solidFill>
              </a:rPr>
              <a:t>.</a:t>
            </a:r>
          </a:p>
          <a:p>
            <a:pPr marL="114300" indent="-114300">
              <a:spcBef>
                <a:spcPct val="50000"/>
              </a:spcBef>
              <a:buFontTx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114300" indent="-1143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Power source: accretion of matter onto a supermassive black </a:t>
            </a:r>
            <a:r>
              <a:rPr lang="en-US" sz="1800" dirty="0" smtClean="0">
                <a:solidFill>
                  <a:schemeClr val="bg2"/>
                </a:solidFill>
              </a:rPr>
              <a:t>hole (SBH) of mass 10</a:t>
            </a:r>
            <a:r>
              <a:rPr lang="en-US" sz="1800" baseline="30000" dirty="0" smtClean="0">
                <a:solidFill>
                  <a:schemeClr val="bg2"/>
                </a:solidFill>
              </a:rPr>
              <a:t>6</a:t>
            </a:r>
            <a:r>
              <a:rPr lang="en-US" sz="1800" dirty="0" smtClean="0">
                <a:solidFill>
                  <a:schemeClr val="bg2"/>
                </a:solidFill>
              </a:rPr>
              <a:t> – few x 10</a:t>
            </a:r>
            <a:r>
              <a:rPr lang="en-US" sz="1800" baseline="30000" dirty="0" smtClean="0">
                <a:solidFill>
                  <a:schemeClr val="bg2"/>
                </a:solidFill>
              </a:rPr>
              <a:t>9</a:t>
            </a:r>
            <a:r>
              <a:rPr lang="en-US" sz="1800" dirty="0" smtClean="0">
                <a:solidFill>
                  <a:schemeClr val="bg2"/>
                </a:solidFill>
              </a:rPr>
              <a:t> M</a:t>
            </a:r>
            <a:r>
              <a:rPr lang="en-US" dirty="0" smtClean="0">
                <a:solidFill>
                  <a:schemeClr val="bg2"/>
                </a:solidFill>
                <a:sym typeface="Wingdings"/>
              </a:rPr>
              <a:t>.</a:t>
            </a:r>
            <a:r>
              <a:rPr lang="en-US" sz="1800" dirty="0">
                <a:solidFill>
                  <a:schemeClr val="bg2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sym typeface="Wingdings"/>
              </a:rPr>
              <a:t> Strong gravity means conversion of much </a:t>
            </a:r>
            <a:r>
              <a:rPr lang="en-US" sz="1800" dirty="0" err="1" smtClean="0">
                <a:solidFill>
                  <a:schemeClr val="bg2"/>
                </a:solidFill>
                <a:sym typeface="Wingdings"/>
              </a:rPr>
              <a:t>grav</a:t>
            </a:r>
            <a:r>
              <a:rPr lang="en-US" sz="1800" dirty="0" smtClean="0">
                <a:solidFill>
                  <a:schemeClr val="bg2"/>
                </a:solidFill>
                <a:sym typeface="Wingdings"/>
              </a:rPr>
              <a:t>. PE into KE and </a:t>
            </a:r>
            <a:r>
              <a:rPr lang="en-US" sz="1800" dirty="0" smtClean="0">
                <a:solidFill>
                  <a:schemeClr val="bg2"/>
                </a:solidFill>
                <a:sym typeface="Wingdings"/>
              </a:rPr>
              <a:t>heat</a:t>
            </a:r>
            <a:r>
              <a:rPr lang="en-US" sz="1800" dirty="0" smtClean="0">
                <a:solidFill>
                  <a:schemeClr val="bg2"/>
                </a:solidFill>
                <a:sym typeface="Wingdings"/>
              </a:rPr>
              <a:t>!  Accreting matter should spin very fast by angular momentum conservation.</a:t>
            </a:r>
            <a:endParaRPr lang="en-US" sz="1800" dirty="0" smtClean="0">
              <a:solidFill>
                <a:schemeClr val="bg2"/>
              </a:solidFill>
              <a:sym typeface="Wingdings"/>
            </a:endParaRPr>
          </a:p>
        </p:txBody>
      </p:sp>
      <p:sp>
        <p:nvSpPr>
          <p:cNvPr id="1487876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Active Galactic Nuclei: </a:t>
            </a:r>
            <a:r>
              <a:rPr lang="en-US" sz="3200" dirty="0" err="1"/>
              <a:t>Ch</a:t>
            </a:r>
            <a:r>
              <a:rPr lang="en-US" sz="3200"/>
              <a:t> </a:t>
            </a:r>
            <a:r>
              <a:rPr lang="en-US" sz="3200" smtClean="0"/>
              <a:t>24 </a:t>
            </a:r>
            <a:r>
              <a:rPr lang="en-US" sz="3200" dirty="0" smtClean="0"/>
              <a:t>(</a:t>
            </a:r>
            <a:r>
              <a:rPr lang="en-US" sz="3200" smtClean="0"/>
              <a:t>except 24.4)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5C8CA0DD-D443-4E2F-8BB9-7985257622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8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4295775" cy="6086475"/>
          </a:xfrm>
          <a:prstGeom prst="rect">
            <a:avLst/>
          </a:prstGeom>
          <a:noFill/>
        </p:spPr>
      </p:pic>
      <p:pic>
        <p:nvPicPr>
          <p:cNvPr id="1514499" name="Picture 3" descr="m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43329">
            <a:off x="5032890" y="883311"/>
            <a:ext cx="3429000" cy="357822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362200" y="381000"/>
            <a:ext cx="3581400" cy="2514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62200" y="3048000"/>
            <a:ext cx="5105400" cy="2057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334000" y="2895600"/>
            <a:ext cx="2286000" cy="685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 rot="20686147">
            <a:off x="6391362" y="329614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40 kpc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546" name="Picture 2" descr="m87m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0025"/>
            <a:ext cx="7524750" cy="645636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5C8CA0DD-D443-4E2F-8BB9-7985257622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hlinkClick r:id="rId4"/>
          </p:cNvPr>
          <p:cNvSpPr txBox="1"/>
          <p:nvPr/>
        </p:nvSpPr>
        <p:spPr>
          <a:xfrm>
            <a:off x="7810500" y="4114800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7030A0"/>
                </a:solidFill>
              </a:rPr>
              <a:t>VLBA Movie</a:t>
            </a:r>
          </a:p>
          <a:p>
            <a:r>
              <a:rPr lang="en-US" sz="1600" u="sng" dirty="0" smtClean="0">
                <a:solidFill>
                  <a:srgbClr val="7030A0"/>
                </a:solidFill>
              </a:rPr>
              <a:t>of jet</a:t>
            </a:r>
            <a:endParaRPr lang="en-US" sz="1600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Quasars: some history</a:t>
            </a:r>
          </a:p>
        </p:txBody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Some </a:t>
            </a:r>
            <a:r>
              <a:rPr lang="en-US" sz="2000" dirty="0"/>
              <a:t>strong radio sources in the </a:t>
            </a:r>
            <a:r>
              <a:rPr lang="en-US" sz="2000" i="1" dirty="0"/>
              <a:t>3</a:t>
            </a:r>
            <a:r>
              <a:rPr lang="en-US" sz="2000" i="1" baseline="30000" dirty="0"/>
              <a:t>rd</a:t>
            </a:r>
            <a:r>
              <a:rPr lang="en-US" sz="2000" i="1" dirty="0"/>
              <a:t> Cambridge catalogue</a:t>
            </a:r>
            <a:r>
              <a:rPr lang="en-US" sz="2000" dirty="0"/>
              <a:t> </a:t>
            </a:r>
            <a:r>
              <a:rPr lang="en-US" sz="2000" dirty="0" smtClean="0"/>
              <a:t>had optical counterparts that looked </a:t>
            </a:r>
            <a:r>
              <a:rPr lang="en-US" sz="2000" dirty="0"/>
              <a:t>like stars but had strange optical spectra with broad emission lines that at first couldn’t be </a:t>
            </a:r>
            <a:r>
              <a:rPr lang="en-US" sz="2000" dirty="0" smtClean="0"/>
              <a:t>identified.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Stars are typically not strong sources of radio wavelength emission.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These objects were called </a:t>
            </a:r>
            <a:r>
              <a:rPr lang="en-US" sz="2000" i="1" dirty="0"/>
              <a:t>quasi-stellar radio sources</a:t>
            </a:r>
            <a:r>
              <a:rPr lang="en-US" sz="2000" dirty="0"/>
              <a:t>, later shortened to </a:t>
            </a:r>
            <a:r>
              <a:rPr lang="en-US" sz="2000" i="1" dirty="0"/>
              <a:t>quasars.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4" name="Picture 2" descr="figure 27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11563"/>
            <a:ext cx="3246437" cy="3246437"/>
          </a:xfrm>
          <a:prstGeom prst="rect">
            <a:avLst/>
          </a:prstGeom>
          <a:noFill/>
        </p:spPr>
      </p:pic>
      <p:sp>
        <p:nvSpPr>
          <p:cNvPr id="5" name="Comment 3"/>
          <p:cNvSpPr>
            <a:spLocks noChangeArrowheads="1"/>
          </p:cNvSpPr>
          <p:nvPr/>
        </p:nvSpPr>
        <p:spPr bwMode="auto">
          <a:xfrm>
            <a:off x="3124200" y="5105400"/>
            <a:ext cx="18288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Quasar 3C48 in the visible.</a:t>
            </a:r>
            <a:endParaRPr lang="en-US" sz="160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>
                <a:solidFill>
                  <a:schemeClr val="bg2"/>
                </a:solidFill>
              </a:rPr>
              <a:pPr/>
              <a:t>12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882" name="Picture 2" descr="3c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7086600" cy="5537200"/>
          </a:xfrm>
          <a:prstGeom prst="rect">
            <a:avLst/>
          </a:prstGeom>
          <a:noFill/>
        </p:spPr>
      </p:pic>
      <p:sp>
        <p:nvSpPr>
          <p:cNvPr id="1530883" name="Comment 3"/>
          <p:cNvSpPr>
            <a:spLocks noChangeArrowheads="1"/>
          </p:cNvSpPr>
          <p:nvPr/>
        </p:nvSpPr>
        <p:spPr bwMode="auto">
          <a:xfrm>
            <a:off x="457200" y="381000"/>
            <a:ext cx="4556125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3C 273 was </a:t>
            </a:r>
            <a:r>
              <a:rPr lang="en-US" sz="1600" b="1" dirty="0" err="1">
                <a:latin typeface="Arial" charset="0"/>
              </a:rPr>
              <a:t>starlike</a:t>
            </a:r>
            <a:r>
              <a:rPr lang="en-US" sz="1600" b="1" dirty="0">
                <a:latin typeface="Arial" charset="0"/>
              </a:rPr>
              <a:t> but had a jet, </a:t>
            </a:r>
            <a:r>
              <a:rPr lang="en-US" sz="1600" b="1" dirty="0" smtClean="0">
                <a:latin typeface="Arial" charset="0"/>
              </a:rPr>
              <a:t>which would be </a:t>
            </a:r>
            <a:r>
              <a:rPr lang="en-US" sz="1600" b="1" dirty="0">
                <a:latin typeface="Arial" charset="0"/>
              </a:rPr>
              <a:t>quite strange for a star.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5C8CA0DD-D443-4E2F-8BB9-79852576224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978" name="Picture 2" descr="figure 27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4572000" cy="3205162"/>
          </a:xfrm>
          <a:prstGeom prst="rect">
            <a:avLst/>
          </a:prstGeom>
          <a:noFill/>
        </p:spPr>
      </p:pic>
      <p:pic>
        <p:nvPicPr>
          <p:cNvPr id="1534979" name="Picture 3" descr="figure 27-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0937" y="3124200"/>
            <a:ext cx="4183063" cy="2994025"/>
          </a:xfrm>
          <a:prstGeom prst="rect">
            <a:avLst/>
          </a:prstGeom>
          <a:noFill/>
        </p:spPr>
      </p:pic>
      <p:sp>
        <p:nvSpPr>
          <p:cNvPr id="1534981" name="Comment 5"/>
          <p:cNvSpPr>
            <a:spLocks noChangeArrowheads="1"/>
          </p:cNvSpPr>
          <p:nvPr/>
        </p:nvSpPr>
        <p:spPr bwMode="auto">
          <a:xfrm>
            <a:off x="762000" y="2438400"/>
            <a:ext cx="35814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Spectrum of a low-z quasar (3C 273), z=0.158.</a:t>
            </a:r>
          </a:p>
        </p:txBody>
      </p:sp>
      <p:sp>
        <p:nvSpPr>
          <p:cNvPr id="1534983" name="Comment 7"/>
          <p:cNvSpPr>
            <a:spLocks noChangeArrowheads="1"/>
          </p:cNvSpPr>
          <p:nvPr/>
        </p:nvSpPr>
        <p:spPr bwMode="auto">
          <a:xfrm>
            <a:off x="5867400" y="2209800"/>
            <a:ext cx="2971800" cy="83099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Spectrum of a high-z quasar, z=3.773. UV </a:t>
            </a:r>
            <a:r>
              <a:rPr lang="en-US" sz="1600" b="1" dirty="0" smtClean="0">
                <a:latin typeface="Arial" charset="0"/>
              </a:rPr>
              <a:t>emission </a:t>
            </a:r>
            <a:r>
              <a:rPr lang="en-US" sz="1600" b="1" dirty="0">
                <a:latin typeface="Arial" charset="0"/>
              </a:rPr>
              <a:t>shifted into optical.</a:t>
            </a:r>
            <a:endParaRPr lang="en-US" sz="1600" dirty="0"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304800"/>
            <a:ext cx="8305800" cy="1524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spectra strangely showed emission lines, and at unfamiliar wavelengths.  In 1963, Maarten Schmidt (Caltech) realized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they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simply hydrogen lines that were at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unexpectedly (given there was no sign of any galaxy)</a:t>
            </a:r>
            <a:r>
              <a:rPr lang="en-US" sz="2000" kern="0" dirty="0">
                <a:solidFill>
                  <a:schemeClr val="bg2"/>
                </a:solidFill>
              </a:rPr>
              <a:t> large </a:t>
            </a:r>
            <a:r>
              <a:rPr lang="en-US" sz="2000" kern="0" dirty="0" smtClean="0">
                <a:solidFill>
                  <a:schemeClr val="bg2"/>
                </a:solidFill>
              </a:rPr>
              <a:t>redshift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Implied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enormous luminosities </a:t>
            </a:r>
            <a:r>
              <a:rPr lang="en-US" sz="2000" kern="0" noProof="0" dirty="0" smtClean="0">
                <a:solidFill>
                  <a:schemeClr val="bg2"/>
                </a:solidFill>
              </a:rPr>
              <a:t>of </a:t>
            </a:r>
            <a:r>
              <a:rPr lang="en-US" sz="2000" kern="0" dirty="0" smtClean="0">
                <a:solidFill>
                  <a:schemeClr val="bg2"/>
                </a:solidFill>
              </a:rPr>
              <a:t>10</a:t>
            </a:r>
            <a:r>
              <a:rPr lang="en-US" sz="2000" kern="0" baseline="30000" dirty="0" smtClean="0">
                <a:solidFill>
                  <a:schemeClr val="bg2"/>
                </a:solidFill>
              </a:rPr>
              <a:t>38</a:t>
            </a:r>
            <a:r>
              <a:rPr lang="en-US" sz="2000" kern="0" dirty="0" smtClean="0">
                <a:solidFill>
                  <a:schemeClr val="bg2"/>
                </a:solidFill>
              </a:rPr>
              <a:t> – 10</a:t>
            </a:r>
            <a:r>
              <a:rPr lang="en-US" sz="2000" kern="0" baseline="30000" dirty="0" smtClean="0">
                <a:solidFill>
                  <a:schemeClr val="bg2"/>
                </a:solidFill>
              </a:rPr>
              <a:t>42</a:t>
            </a:r>
            <a:r>
              <a:rPr lang="en-US" sz="2000" kern="0" dirty="0" smtClean="0">
                <a:solidFill>
                  <a:schemeClr val="bg2"/>
                </a:solidFill>
              </a:rPr>
              <a:t> W!  100’s of times more powerful than </a:t>
            </a:r>
            <a:r>
              <a:rPr lang="en-US" sz="2000" kern="0" dirty="0" err="1" smtClean="0">
                <a:solidFill>
                  <a:schemeClr val="bg2"/>
                </a:solidFill>
              </a:rPr>
              <a:t>Seyferts</a:t>
            </a:r>
            <a:r>
              <a:rPr lang="en-US" sz="2000" kern="0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" name="Comment 4"/>
          <p:cNvSpPr>
            <a:spLocks noChangeArrowheads="1"/>
          </p:cNvSpPr>
          <p:nvPr/>
        </p:nvSpPr>
        <p:spPr bwMode="auto">
          <a:xfrm>
            <a:off x="3695700" y="1960562"/>
            <a:ext cx="1524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Arial" charset="0"/>
              </a:rPr>
              <a:t>z = (</a:t>
            </a:r>
            <a:r>
              <a:rPr lang="en-US" sz="1600" b="1" dirty="0" smtClean="0">
                <a:solidFill>
                  <a:schemeClr val="bg2"/>
                </a:solidFill>
                <a:latin typeface="Arial" charset="0"/>
                <a:sym typeface="Symbol" pitchFamily="-128" charset="2"/>
              </a:rPr>
              <a:t></a:t>
            </a:r>
            <a:r>
              <a:rPr lang="en-US" sz="16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bg2"/>
                </a:solidFill>
                <a:latin typeface="Arial" charset="0"/>
              </a:rPr>
              <a:t>- </a:t>
            </a:r>
            <a:r>
              <a:rPr lang="en-US" sz="1600" b="1" dirty="0" smtClean="0">
                <a:solidFill>
                  <a:schemeClr val="bg2"/>
                </a:solidFill>
                <a:latin typeface="Arial" charset="0"/>
                <a:sym typeface="Symbol" pitchFamily="-128" charset="2"/>
              </a:rPr>
              <a:t></a:t>
            </a:r>
            <a:r>
              <a:rPr lang="en-US" sz="1600" b="1" baseline="-25000" dirty="0" smtClean="0">
                <a:solidFill>
                  <a:schemeClr val="bg2"/>
                </a:solidFill>
                <a:latin typeface="Arial" charset="0"/>
              </a:rPr>
              <a:t>0</a:t>
            </a:r>
            <a:r>
              <a:rPr lang="en-US" sz="1600" b="1" dirty="0" smtClean="0">
                <a:solidFill>
                  <a:schemeClr val="bg2"/>
                </a:solidFill>
                <a:latin typeface="Arial" charset="0"/>
              </a:rPr>
              <a:t>)/ </a:t>
            </a:r>
            <a:r>
              <a:rPr lang="en-US" sz="1600" b="1" dirty="0" smtClean="0">
                <a:solidFill>
                  <a:schemeClr val="bg2"/>
                </a:solidFill>
                <a:latin typeface="Arial" charset="0"/>
                <a:sym typeface="Symbol" pitchFamily="-128" charset="2"/>
              </a:rPr>
              <a:t></a:t>
            </a:r>
            <a:r>
              <a:rPr lang="en-US" sz="1600" b="1" baseline="-25000" dirty="0" smtClean="0">
                <a:solidFill>
                  <a:schemeClr val="bg2"/>
                </a:solidFill>
                <a:latin typeface="Arial" charset="0"/>
              </a:rPr>
              <a:t>0</a:t>
            </a:r>
            <a:endParaRPr lang="en-US" sz="16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763000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Are quasars really </a:t>
            </a:r>
            <a:r>
              <a:rPr lang="en-US" sz="2000" dirty="0" err="1"/>
              <a:t>pointlike</a:t>
            </a:r>
            <a:r>
              <a:rPr lang="en-US" sz="2000" dirty="0"/>
              <a:t>? No</a:t>
            </a:r>
            <a:r>
              <a:rPr lang="en-US" sz="2000" dirty="0" smtClean="0"/>
              <a:t>!  But it took decades to find out. HST images finally showed </a:t>
            </a:r>
            <a:r>
              <a:rPr lang="en-US" sz="2000" dirty="0"/>
              <a:t>quasars </a:t>
            </a:r>
            <a:r>
              <a:rPr lang="en-US" sz="2000" dirty="0" smtClean="0"/>
              <a:t>live </a:t>
            </a:r>
            <a:r>
              <a:rPr lang="en-US" sz="2000" dirty="0"/>
              <a:t>in galaxies</a:t>
            </a:r>
            <a:r>
              <a:rPr lang="en-US" sz="2000" dirty="0" smtClean="0"/>
              <a:t>.  Most are </a:t>
            </a:r>
            <a:r>
              <a:rPr lang="en-US" sz="2000" dirty="0" err="1" smtClean="0"/>
              <a:t>ellipticals</a:t>
            </a:r>
            <a:r>
              <a:rPr lang="en-US" sz="2000" dirty="0" smtClean="0"/>
              <a:t>, or spirals with large bulges, and close companions.  Signs of interaction and merger common.</a:t>
            </a:r>
            <a:endParaRPr lang="en-US" sz="2000" dirty="0"/>
          </a:p>
        </p:txBody>
      </p:sp>
      <p:pic>
        <p:nvPicPr>
          <p:cNvPr id="6" name="Picture 2" descr="qsoho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95659"/>
            <a:ext cx="7076423" cy="54623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>
                <a:solidFill>
                  <a:schemeClr val="bg2"/>
                </a:solidFill>
              </a:rPr>
              <a:pPr/>
              <a:t>15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15400" cy="1143000"/>
          </a:xfrm>
        </p:spPr>
        <p:txBody>
          <a:bodyPr/>
          <a:lstStyle/>
          <a:p>
            <a:r>
              <a:rPr lang="en-US" dirty="0"/>
              <a:t>Huge </a:t>
            </a:r>
            <a:r>
              <a:rPr lang="en-US" dirty="0" err="1" smtClean="0"/>
              <a:t>redshifts</a:t>
            </a:r>
            <a:r>
              <a:rPr lang="en-US" dirty="0" smtClean="0"/>
              <a:t> =&gt; large distances, long time ago</a:t>
            </a:r>
            <a:endParaRPr lang="en-US" dirty="0"/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3581400"/>
          </a:xfrm>
        </p:spPr>
        <p:txBody>
          <a:bodyPr/>
          <a:lstStyle/>
          <a:p>
            <a:r>
              <a:rPr lang="en-US" sz="2000" dirty="0" smtClean="0"/>
              <a:t>For large redshifts, relation between redshift, distance and age of Universe when light emitted is complex.  </a:t>
            </a:r>
          </a:p>
          <a:p>
            <a:endParaRPr lang="en-US" sz="2000" dirty="0" smtClean="0"/>
          </a:p>
          <a:p>
            <a:r>
              <a:rPr lang="en-US" sz="2000" dirty="0" smtClean="0"/>
              <a:t>But for redshift = 3 or so (typical quasar redshift), distances are thousands of Mpc, and Universe was about 2 </a:t>
            </a:r>
            <a:r>
              <a:rPr lang="en-US" sz="2000" dirty="0" err="1" smtClean="0"/>
              <a:t>Gyr</a:t>
            </a:r>
            <a:r>
              <a:rPr lang="en-US" sz="2000" dirty="0" smtClean="0"/>
              <a:t> old.</a:t>
            </a:r>
          </a:p>
          <a:p>
            <a:pPr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32766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Highest known redshifts are about z=7.  Universe was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800 M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old when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light emitted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So bright that they can be seen to such large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</a:t>
            </a:r>
            <a:r>
              <a:rPr lang="en-US" sz="2000" kern="0" baseline="0" dirty="0" err="1" smtClean="0">
                <a:solidFill>
                  <a:schemeClr val="bg2"/>
                </a:solidFill>
                <a:latin typeface="+mn-lt"/>
              </a:rPr>
              <a:t>ances</a:t>
            </a:r>
            <a:r>
              <a:rPr lang="en-US" sz="2000" kern="0" baseline="0" dirty="0" smtClean="0">
                <a:solidFill>
                  <a:schemeClr val="bg2"/>
                </a:solidFill>
                <a:latin typeface="+mn-lt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EF34-643A-40AD-8400-B7ACBDD9CA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434" name="Picture 2" descr="ch27_fig27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6705600" cy="5707063"/>
          </a:xfrm>
          <a:prstGeom prst="rect">
            <a:avLst/>
          </a:prstGeom>
          <a:noFill/>
        </p:spPr>
      </p:pic>
      <p:sp>
        <p:nvSpPr>
          <p:cNvPr id="1554435" name="Comment 3"/>
          <p:cNvSpPr>
            <a:spLocks noChangeArrowheads="1"/>
          </p:cNvSpPr>
          <p:nvPr/>
        </p:nvSpPr>
        <p:spPr bwMode="auto">
          <a:xfrm>
            <a:off x="5715000" y="228600"/>
            <a:ext cx="3108325" cy="156966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Quasars are </a:t>
            </a:r>
            <a:r>
              <a:rPr lang="en-US" sz="1600" b="1" dirty="0" smtClean="0">
                <a:latin typeface="Arial" charset="0"/>
              </a:rPr>
              <a:t>basically extinct</a:t>
            </a:r>
            <a:r>
              <a:rPr lang="en-US" sz="1600" b="1" dirty="0">
                <a:latin typeface="Arial" charset="0"/>
              </a:rPr>
              <a:t>.  They were a feature of the early </a:t>
            </a:r>
            <a:r>
              <a:rPr lang="en-US" sz="1600" b="1" dirty="0" smtClean="0">
                <a:latin typeface="Arial" charset="0"/>
              </a:rPr>
              <a:t>evolution </a:t>
            </a:r>
            <a:r>
              <a:rPr lang="en-US" sz="1600" b="1" dirty="0">
                <a:latin typeface="Arial" charset="0"/>
              </a:rPr>
              <a:t>of </a:t>
            </a:r>
            <a:r>
              <a:rPr lang="en-US" sz="1600" b="1" dirty="0" smtClean="0">
                <a:latin typeface="Arial" charset="0"/>
              </a:rPr>
              <a:t>galaxies, when they were unsettled and fuel was being channeled to centers. 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active galactic nuclei?</a:t>
            </a:r>
            <a:endParaRPr lang="en-US" dirty="0"/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94" y="1037318"/>
            <a:ext cx="8655006" cy="4724400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n-US" sz="2000" dirty="0" smtClean="0"/>
              <a:t>ll are </a:t>
            </a:r>
            <a:r>
              <a:rPr lang="en-US" sz="2000" dirty="0" smtClean="0"/>
              <a:t>the </a:t>
            </a:r>
            <a:r>
              <a:rPr lang="en-US" sz="2000" dirty="0"/>
              <a:t>same </a:t>
            </a:r>
            <a:r>
              <a:rPr lang="en-US" sz="2000" dirty="0" smtClean="0"/>
              <a:t>phenomenon: </a:t>
            </a:r>
            <a:r>
              <a:rPr lang="en-US" sz="2000" dirty="0"/>
              <a:t>a </a:t>
            </a:r>
            <a:r>
              <a:rPr lang="en-US" sz="2000" dirty="0" smtClean="0"/>
              <a:t>SBH </a:t>
            </a:r>
            <a:r>
              <a:rPr lang="en-US" sz="2000" dirty="0"/>
              <a:t>at the nucleus of a </a:t>
            </a:r>
            <a:r>
              <a:rPr lang="en-US" sz="2000" dirty="0" smtClean="0"/>
              <a:t>galaxy, with some material to feed it.  </a:t>
            </a:r>
          </a:p>
          <a:p>
            <a:pPr marL="228600" indent="-228600">
              <a:lnSpc>
                <a:spcPct val="90000"/>
              </a:lnSpc>
            </a:pPr>
            <a:endParaRPr lang="en-US" sz="2000" dirty="0"/>
          </a:p>
          <a:p>
            <a:pPr marL="228600" indent="-228600">
              <a:lnSpc>
                <a:spcPct val="90000"/>
              </a:lnSpc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</a:pPr>
            <a:endParaRPr lang="en-US" sz="2000" dirty="0"/>
          </a:p>
          <a:p>
            <a:pPr marL="228600" indent="-228600">
              <a:lnSpc>
                <a:spcPct val="90000"/>
              </a:lnSpc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</a:pPr>
            <a:endParaRPr lang="en-US" sz="2000" dirty="0"/>
          </a:p>
          <a:p>
            <a:pPr marL="228600" indent="-228600">
              <a:lnSpc>
                <a:spcPct val="90000"/>
              </a:lnSpc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</a:pPr>
            <a:endParaRPr lang="en-US" sz="2000" dirty="0"/>
          </a:p>
          <a:p>
            <a:pPr marL="228600" indent="-228600">
              <a:lnSpc>
                <a:spcPct val="90000"/>
              </a:lnSpc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differences </a:t>
            </a:r>
            <a:r>
              <a:rPr lang="en-US" sz="2000" dirty="0" smtClean="0"/>
              <a:t>between </a:t>
            </a:r>
            <a:r>
              <a:rPr lang="en-US" sz="2000" dirty="0" err="1" smtClean="0"/>
              <a:t>Seyferts</a:t>
            </a:r>
            <a:r>
              <a:rPr lang="en-US" sz="2000" dirty="0" smtClean="0"/>
              <a:t>, Radio Galaxies and Quasars (and other less important classes) come </a:t>
            </a:r>
            <a:r>
              <a:rPr lang="en-US" sz="2000" dirty="0"/>
              <a:t>from</a:t>
            </a:r>
            <a:r>
              <a:rPr lang="en-US" sz="2000" dirty="0" smtClean="0"/>
              <a:t>:</a:t>
            </a:r>
          </a:p>
          <a:p>
            <a:pPr marL="228600" indent="-228600">
              <a:lnSpc>
                <a:spcPct val="90000"/>
              </a:lnSpc>
            </a:pPr>
            <a:endParaRPr lang="en-US" sz="2000" dirty="0"/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000" dirty="0" smtClean="0"/>
              <a:t>    - </a:t>
            </a:r>
            <a:r>
              <a:rPr lang="en-US" sz="2000" dirty="0" smtClean="0"/>
              <a:t>the </a:t>
            </a:r>
            <a:r>
              <a:rPr lang="en-US" sz="2000" dirty="0" smtClean="0"/>
              <a:t>mass of the black hole</a:t>
            </a:r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000" dirty="0" smtClean="0"/>
              <a:t>    - </a:t>
            </a:r>
            <a:r>
              <a:rPr lang="en-US" sz="2000" dirty="0"/>
              <a:t>how fast the black hole is </a:t>
            </a:r>
            <a:r>
              <a:rPr lang="en-US" sz="2000" dirty="0" smtClean="0"/>
              <a:t>fed (related to mass)</a:t>
            </a:r>
            <a:endParaRPr lang="en-US" sz="2000" dirty="0" smtClean="0"/>
          </a:p>
          <a:p>
            <a:pPr marL="228600" indent="-228600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viewing angle (e.g. Quasars and Radio Galaxies may be same thing viewed at different angles </a:t>
            </a:r>
            <a:r>
              <a:rPr lang="en-US" sz="2000" dirty="0" smtClean="0"/>
              <a:t>[in </a:t>
            </a:r>
            <a:r>
              <a:rPr lang="en-US" sz="2000" dirty="0" smtClean="0"/>
              <a:t>latter, edge-on view of gassy-dusty accretion disk blocks view of central engine, so no bright quasar </a:t>
            </a:r>
            <a:r>
              <a:rPr lang="en-US" sz="2000" dirty="0" smtClean="0"/>
              <a:t>seen]). </a:t>
            </a:r>
            <a:endParaRPr lang="en-US" sz="2000" dirty="0" smtClean="0"/>
          </a:p>
          <a:p>
            <a:pPr marL="228600" indent="-22860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228600" indent="-22860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0900" y="6418036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2749" y="3236171"/>
            <a:ext cx="2590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Artist’s </a:t>
            </a:r>
            <a:r>
              <a:rPr lang="en-US" sz="1600" dirty="0" smtClean="0">
                <a:solidFill>
                  <a:schemeClr val="bg2"/>
                </a:solidFill>
              </a:rPr>
              <a:t>conception of inner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parsec or so.</a:t>
            </a:r>
          </a:p>
        </p:txBody>
      </p:sp>
      <p:pic>
        <p:nvPicPr>
          <p:cNvPr id="6" name="Picture 2" descr="http://www.nasa.gov/centers/goddard/images/content/182565main_1agn_HI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flipH="1">
            <a:off x="5452123" y="1494518"/>
            <a:ext cx="3463277" cy="277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source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Enormous AGN power output comes </a:t>
            </a:r>
            <a:r>
              <a:rPr lang="en-US" sz="2000" dirty="0"/>
              <a:t>from release of </a:t>
            </a:r>
            <a:r>
              <a:rPr lang="en-US" sz="2000" dirty="0" smtClean="0"/>
              <a:t>gravitational potential </a:t>
            </a:r>
            <a:r>
              <a:rPr lang="en-US" sz="2000" dirty="0"/>
              <a:t>energy as gas falls toward black hole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                          PE  = -</a:t>
            </a:r>
            <a:r>
              <a:rPr lang="en-US" sz="2000" dirty="0" err="1"/>
              <a:t>Gm</a:t>
            </a:r>
            <a:r>
              <a:rPr lang="en-US" sz="2000" baseline="-25000" dirty="0" err="1"/>
              <a:t>gas</a:t>
            </a:r>
            <a:r>
              <a:rPr lang="en-US" sz="2000" dirty="0" err="1"/>
              <a:t>M</a:t>
            </a:r>
            <a:r>
              <a:rPr lang="en-US" sz="2000" baseline="-25000" dirty="0" err="1"/>
              <a:t>bh</a:t>
            </a:r>
            <a:r>
              <a:rPr lang="en-US" sz="2000" dirty="0"/>
              <a:t>/r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Energy released when a particle falls toward a black hole is the difference between its potential energy when r = </a:t>
            </a:r>
            <a:r>
              <a:rPr lang="en-US" sz="2000" dirty="0" smtClean="0">
                <a:sym typeface="Symbol" pitchFamily="-128" charset="2"/>
              </a:rPr>
              <a:t>pc’s to </a:t>
            </a:r>
            <a:r>
              <a:rPr lang="en-US" sz="2000" dirty="0" err="1" smtClean="0">
                <a:sym typeface="Symbol" pitchFamily="-128" charset="2"/>
              </a:rPr>
              <a:t>kpc’s</a:t>
            </a:r>
            <a:r>
              <a:rPr lang="en-US" sz="2000" dirty="0" smtClean="0">
                <a:sym typeface="Symbol" pitchFamily="-128" charset="2"/>
              </a:rPr>
              <a:t> </a:t>
            </a:r>
            <a:r>
              <a:rPr lang="en-US" sz="2000" dirty="0">
                <a:sym typeface="Symbol" pitchFamily="-128" charset="2"/>
              </a:rPr>
              <a:t>and when r =&gt; </a:t>
            </a:r>
            <a:r>
              <a:rPr lang="en-US" sz="2000" dirty="0" smtClean="0">
                <a:sym typeface="Symbol" pitchFamily="-128" charset="2"/>
              </a:rPr>
              <a:t>AU’s. Very large number!</a:t>
            </a:r>
            <a:endParaRPr lang="en-US" sz="2000" dirty="0">
              <a:sym typeface="Symbol" pitchFamily="-128" charset="2"/>
            </a:endParaRPr>
          </a:p>
          <a:p>
            <a:pPr>
              <a:lnSpc>
                <a:spcPct val="90000"/>
              </a:lnSpc>
              <a:buNone/>
            </a:pPr>
            <a:endParaRPr lang="en-US" sz="2000" dirty="0">
              <a:sym typeface="Symbol" pitchFamily="-128" charset="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48768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 in accretion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disk therefore has high energy.  Ionized.  Particles colliding and interacting make gas very hot, and much radiation energy is released =&gt; huge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luminosities.  Bright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x-rays too.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 should move rapidly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proximity to black hole – explains broad emission lines.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EF34-643A-40AD-8400-B7ACBDD9CA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Active Galactic Nuclei (AGN)</a:t>
            </a:r>
          </a:p>
        </p:txBody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105400"/>
          </a:xfrm>
        </p:spPr>
        <p:txBody>
          <a:bodyPr/>
          <a:lstStyle/>
          <a:p>
            <a:r>
              <a:rPr lang="en-US" sz="2000" dirty="0"/>
              <a:t>~1% of </a:t>
            </a:r>
            <a:r>
              <a:rPr lang="en-US" sz="2000" dirty="0" smtClean="0"/>
              <a:t>large galaxies </a:t>
            </a:r>
            <a:r>
              <a:rPr lang="en-US" sz="2000" dirty="0"/>
              <a:t>have an </a:t>
            </a:r>
            <a:r>
              <a:rPr lang="en-US" sz="2000" i="1" dirty="0"/>
              <a:t>active </a:t>
            </a:r>
            <a:r>
              <a:rPr lang="en-US" sz="2000" i="1" dirty="0" smtClean="0"/>
              <a:t>nucleus.  </a:t>
            </a:r>
            <a:r>
              <a:rPr lang="en-US" sz="2000" dirty="0" smtClean="0"/>
              <a:t>Yet now we think all </a:t>
            </a:r>
            <a:r>
              <a:rPr lang="en-US" sz="2000" dirty="0" smtClean="0"/>
              <a:t>large</a:t>
            </a:r>
            <a:r>
              <a:rPr lang="en-US" sz="2000" dirty="0" smtClean="0"/>
              <a:t> </a:t>
            </a:r>
            <a:r>
              <a:rPr lang="en-US" sz="2000" dirty="0" smtClean="0"/>
              <a:t>galaxies have a SBH – so most of the time it is not accreting material.</a:t>
            </a:r>
            <a:endParaRPr lang="en-US" sz="2000" i="1" dirty="0"/>
          </a:p>
          <a:p>
            <a:endParaRPr lang="en-US" sz="2000" i="1" dirty="0"/>
          </a:p>
          <a:p>
            <a:r>
              <a:rPr lang="en-US" sz="2000" dirty="0" smtClean="0"/>
              <a:t>Active nucleus </a:t>
            </a:r>
            <a:r>
              <a:rPr lang="en-US" sz="2000" dirty="0"/>
              <a:t>is compact and bright, sometimes outshining the whole </a:t>
            </a:r>
            <a:r>
              <a:rPr lang="en-US" sz="2000" dirty="0" smtClean="0"/>
              <a:t>galaxy.  A galaxy with an AGN is called an “active galaxy”.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Display strong, broad emission </a:t>
            </a:r>
            <a:r>
              <a:rPr lang="en-US" sz="2000" dirty="0" smtClean="0"/>
              <a:t>lines, </a:t>
            </a:r>
            <a:r>
              <a:rPr lang="en-US" sz="2000" dirty="0"/>
              <a:t>from hot, dense, highly excited </a:t>
            </a:r>
            <a:r>
              <a:rPr lang="en-US" sz="2000" dirty="0" smtClean="0"/>
              <a:t>gas (not just absorption lines from stars and narrow emission lines from HII regions), from a presumed, rapidly rotating “accretion disk”, too small to resolve.  AGNs also bright in X-rays, radio.</a:t>
            </a:r>
          </a:p>
          <a:p>
            <a:endParaRPr lang="en-US" sz="2000" dirty="0" smtClean="0"/>
          </a:p>
          <a:p>
            <a:r>
              <a:rPr lang="en-US" sz="2000" dirty="0" smtClean="0"/>
              <a:t>Often see fast jets of ejected matter, perpendicular to presumed accretion disk.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Brightness varies rapidly.  Can be used to constrain source size to just a few light days across at most (please read in 24.2).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7537" y="6324600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>
                <a:solidFill>
                  <a:schemeClr val="bg2"/>
                </a:solidFill>
              </a:rPr>
              <a:pPr/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50" name="Picture 2" descr="figure 27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838200"/>
            <a:ext cx="4422775" cy="5121275"/>
          </a:xfrm>
          <a:prstGeom prst="rect">
            <a:avLst/>
          </a:prstGeom>
          <a:noFill/>
        </p:spPr>
      </p:pic>
      <p:sp>
        <p:nvSpPr>
          <p:cNvPr id="1563651" name="Text Box 3"/>
          <p:cNvSpPr txBox="1">
            <a:spLocks noChangeArrowheads="1"/>
          </p:cNvSpPr>
          <p:nvPr/>
        </p:nvSpPr>
        <p:spPr bwMode="auto">
          <a:xfrm>
            <a:off x="304800" y="1612900"/>
            <a:ext cx="4343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High temperatures and densities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result in enormous gas pressures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(P=</a:t>
            </a:r>
            <a:r>
              <a:rPr lang="en-US" sz="2000" dirty="0" err="1" smtClean="0">
                <a:solidFill>
                  <a:schemeClr val="bg2"/>
                </a:solidFill>
              </a:rPr>
              <a:t>nkT</a:t>
            </a:r>
            <a:r>
              <a:rPr lang="en-US" sz="2000" dirty="0" smtClean="0">
                <a:solidFill>
                  <a:schemeClr val="bg2"/>
                </a:solidFill>
              </a:rPr>
              <a:t>), and high luminosity leads to huge radiation pressure, especially in inner accretion disk </a:t>
            </a:r>
            <a:r>
              <a:rPr lang="en-US" sz="2000" dirty="0">
                <a:solidFill>
                  <a:schemeClr val="bg2"/>
                </a:solidFill>
              </a:rPr>
              <a:t>– </a:t>
            </a:r>
            <a:r>
              <a:rPr lang="en-US" sz="2000" dirty="0" smtClean="0">
                <a:solidFill>
                  <a:schemeClr val="bg2"/>
                </a:solidFill>
              </a:rPr>
              <a:t> matter can </a:t>
            </a:r>
            <a:r>
              <a:rPr lang="en-US" sz="2000" dirty="0">
                <a:solidFill>
                  <a:schemeClr val="bg2"/>
                </a:solidFill>
              </a:rPr>
              <a:t>be expelled away </a:t>
            </a:r>
            <a:r>
              <a:rPr lang="en-US" sz="2000" dirty="0" smtClean="0">
                <a:solidFill>
                  <a:schemeClr val="bg2"/>
                </a:solidFill>
              </a:rPr>
              <a:t>from disk </a:t>
            </a:r>
            <a:r>
              <a:rPr lang="en-US" sz="2000" dirty="0">
                <a:solidFill>
                  <a:schemeClr val="bg2"/>
                </a:solidFill>
              </a:rPr>
              <a:t>in 2 jets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Note: this is all just </a:t>
            </a:r>
            <a:r>
              <a:rPr lang="en-US" sz="2000" u="sng" dirty="0" smtClean="0">
                <a:solidFill>
                  <a:schemeClr val="bg2"/>
                </a:solidFill>
              </a:rPr>
              <a:t>outside</a:t>
            </a:r>
            <a:r>
              <a:rPr lang="en-US" sz="2000" dirty="0" smtClean="0">
                <a:solidFill>
                  <a:schemeClr val="bg2"/>
                </a:solidFill>
              </a:rPr>
              <a:t> the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Event Horizon, of course.  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Jets kept narrow by magnetic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fields.  Differential rotation in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disk twists magnetic fields into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helical configuration.  But details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not clear.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Modern observations that </a:t>
            </a:r>
            <a:r>
              <a:rPr lang="en-US" sz="2000" dirty="0" smtClean="0"/>
              <a:t>indicate</a:t>
            </a:r>
            <a:r>
              <a:rPr lang="en-US" sz="2000" dirty="0" smtClean="0"/>
              <a:t> </a:t>
            </a:r>
            <a:r>
              <a:rPr lang="en-US" sz="2000" dirty="0"/>
              <a:t>the existence of </a:t>
            </a:r>
            <a:r>
              <a:rPr lang="en-US" sz="2000" dirty="0" smtClean="0"/>
              <a:t>inactive SBHs </a:t>
            </a:r>
            <a:r>
              <a:rPr lang="en-US" sz="2000" dirty="0"/>
              <a:t>– </a:t>
            </a:r>
            <a:r>
              <a:rPr lang="en-US" sz="2000" dirty="0" smtClean="0"/>
              <a:t>e.g. high </a:t>
            </a:r>
            <a:r>
              <a:rPr lang="en-US" sz="2000" dirty="0"/>
              <a:t>speed of stars </a:t>
            </a:r>
            <a:r>
              <a:rPr lang="en-US" sz="2000" dirty="0" smtClean="0"/>
              <a:t>in small rotating disk near </a:t>
            </a:r>
            <a:r>
              <a:rPr lang="en-US" sz="2000" dirty="0"/>
              <a:t>core of </a:t>
            </a:r>
            <a:r>
              <a:rPr lang="en-US" sz="2000" dirty="0" smtClean="0"/>
              <a:t>M31 (recall stars orbiting MW SBH).  Rotation speeds fall in “</a:t>
            </a:r>
            <a:r>
              <a:rPr lang="en-US" sz="2000" dirty="0" err="1" smtClean="0"/>
              <a:t>Keplerian</a:t>
            </a:r>
            <a:r>
              <a:rPr lang="en-US" sz="2000" dirty="0" smtClean="0"/>
              <a:t>” way, i.e. v </a:t>
            </a:r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cs typeface="Times New Roman"/>
              </a:rPr>
              <a:t>1/R</a:t>
            </a:r>
            <a:r>
              <a:rPr lang="en-US" sz="2000" baseline="30000" dirty="0" smtClean="0">
                <a:cs typeface="Times New Roman"/>
              </a:rPr>
              <a:t>1/2</a:t>
            </a:r>
            <a:r>
              <a:rPr lang="en-US" sz="2000" dirty="0" smtClean="0">
                <a:cs typeface="Times New Roman"/>
              </a:rPr>
              <a:t>, indicating central mass dominates.   </a:t>
            </a:r>
            <a:r>
              <a:rPr lang="en-US" sz="2000" dirty="0" smtClean="0"/>
              <a:t>Using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int</a:t>
            </a:r>
            <a:r>
              <a:rPr lang="en-US" sz="2000" i="1" dirty="0" smtClean="0"/>
              <a:t>(R) = </a:t>
            </a:r>
            <a:r>
              <a:rPr lang="en-US" sz="2000" i="1" dirty="0" smtClean="0"/>
              <a:t>R[v(R)]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/G</a:t>
            </a:r>
            <a:r>
              <a:rPr lang="en-US" sz="2000" dirty="0" smtClean="0"/>
              <a:t>, observations suggest mass of 10</a:t>
            </a:r>
            <a:r>
              <a:rPr lang="en-US" sz="2000" baseline="30000" dirty="0" smtClean="0"/>
              <a:t>8 </a:t>
            </a:r>
            <a:r>
              <a:rPr lang="en-US" sz="2000" dirty="0" smtClean="0"/>
              <a:t>M</a:t>
            </a:r>
            <a:r>
              <a:rPr lang="en-US" sz="1600" dirty="0" smtClean="0">
                <a:sym typeface="Wingdings"/>
              </a:rPr>
              <a:t></a:t>
            </a:r>
            <a:r>
              <a:rPr lang="en-US" sz="2000" dirty="0" smtClean="0">
                <a:sym typeface="Wingdings"/>
              </a:rPr>
              <a:t> within 0.1 pc (0.03”).  But no AGN activity.</a:t>
            </a:r>
            <a:endParaRPr lang="en-US" sz="2000" dirty="0"/>
          </a:p>
        </p:txBody>
      </p:sp>
      <p:pic>
        <p:nvPicPr>
          <p:cNvPr id="1572867" name="Picture 3" descr="figure 27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5" y="2193925"/>
            <a:ext cx="5349875" cy="4587875"/>
          </a:xfrm>
          <a:prstGeom prst="rect">
            <a:avLst/>
          </a:prstGeom>
          <a:noFill/>
        </p:spPr>
      </p:pic>
      <p:pic>
        <p:nvPicPr>
          <p:cNvPr id="1600516" name="Picture 4" descr="http://www.ociw.edu/news/newsimages/m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2898"/>
            <a:ext cx="3505200" cy="253910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190500" y="3619500"/>
            <a:ext cx="1752600" cy="1066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H="1">
            <a:off x="1524000" y="3429000"/>
            <a:ext cx="1752600" cy="1447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00518" name="Picture 6" descr="http://www.physorg.com/newman/gfx/news/2005/2005-26-a-web.jpg"/>
          <p:cNvPicPr>
            <a:picLocks noChangeAspect="1" noChangeArrowheads="1"/>
          </p:cNvPicPr>
          <p:nvPr/>
        </p:nvPicPr>
        <p:blipFill>
          <a:blip r:embed="rId5" cstate="print"/>
          <a:srcRect l="62118" t="7529" r="2824" b="56471"/>
          <a:stretch>
            <a:fillRect/>
          </a:stretch>
        </p:blipFill>
        <p:spPr bwMode="auto">
          <a:xfrm>
            <a:off x="533400" y="4800600"/>
            <a:ext cx="2590800" cy="199539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19200" y="6397823"/>
            <a:ext cx="1077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HST 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524000" y="6416040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038600"/>
          </a:xfrm>
        </p:spPr>
        <p:txBody>
          <a:bodyPr/>
          <a:lstStyle/>
          <a:p>
            <a:r>
              <a:rPr lang="en-US" sz="2000" dirty="0" smtClean="0"/>
              <a:t>Do most spirals and </a:t>
            </a:r>
            <a:r>
              <a:rPr lang="en-US" sz="2000" dirty="0" err="1" smtClean="0"/>
              <a:t>ellipticals</a:t>
            </a:r>
            <a:r>
              <a:rPr lang="en-US" sz="2000" dirty="0" smtClean="0"/>
              <a:t> have SBHs?</a:t>
            </a:r>
            <a:endParaRPr lang="en-US" sz="2000" dirty="0" smtClean="0">
              <a:ea typeface="ヒラギノ角ゴ Pro W3" pitchFamily="-128" charset="-128"/>
            </a:endParaRPr>
          </a:p>
          <a:p>
            <a:pPr lvl="1"/>
            <a:r>
              <a:rPr lang="en-US" sz="1800" dirty="0" smtClean="0"/>
              <a:t>Probably, growing amount of dynamical evidence for their presence in many nearby, but otherwise </a:t>
            </a:r>
            <a:r>
              <a:rPr lang="en-US" sz="1800" u="sng" dirty="0" smtClean="0"/>
              <a:t>inactive</a:t>
            </a:r>
            <a:r>
              <a:rPr lang="en-US" sz="1800" dirty="0" smtClean="0"/>
              <a:t> galaxy nuclei (including MW, M31)</a:t>
            </a:r>
            <a:endParaRPr lang="en-US" sz="1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do </a:t>
            </a:r>
            <a:r>
              <a:rPr lang="en-US" sz="2000" dirty="0" smtClean="0"/>
              <a:t>they form?</a:t>
            </a:r>
          </a:p>
          <a:p>
            <a:pPr lvl="1"/>
            <a:r>
              <a:rPr lang="en-US" sz="1800" dirty="0" smtClean="0"/>
              <a:t>we know how to make stellar</a:t>
            </a:r>
          </a:p>
          <a:p>
            <a:pPr lvl="1">
              <a:buNone/>
            </a:pPr>
            <a:r>
              <a:rPr lang="en-US" sz="1800" dirty="0" smtClean="0"/>
              <a:t>mass BHs but somehow they have</a:t>
            </a:r>
          </a:p>
          <a:p>
            <a:pPr lvl="1">
              <a:buNone/>
            </a:pPr>
            <a:r>
              <a:rPr lang="en-US" sz="1800" dirty="0" smtClean="0"/>
              <a:t>to grow into SBHs.  Not clear how.</a:t>
            </a:r>
          </a:p>
          <a:p>
            <a:pPr lvl="1"/>
            <a:r>
              <a:rPr lang="en-US" sz="1800" dirty="0" smtClean="0"/>
              <a:t>for some reason, mass of BH is</a:t>
            </a:r>
          </a:p>
          <a:p>
            <a:pPr lvl="1">
              <a:buNone/>
            </a:pPr>
            <a:r>
              <a:rPr lang="en-US" sz="1800" dirty="0" smtClean="0"/>
              <a:t>proportional to mass of bulge</a:t>
            </a:r>
          </a:p>
          <a:p>
            <a:pPr lvl="1">
              <a:buNone/>
            </a:pPr>
            <a:r>
              <a:rPr lang="en-US" sz="1800" dirty="0" smtClean="0"/>
              <a:t>(in spirals) or mass of elliptical.</a:t>
            </a:r>
          </a:p>
          <a:p>
            <a:pPr lvl="1">
              <a:buNone/>
            </a:pPr>
            <a:r>
              <a:rPr lang="en-US" sz="1800" dirty="0" smtClean="0"/>
              <a:t>Why?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/>
              <a:t>are they fueled?</a:t>
            </a:r>
            <a:endParaRPr lang="en-US" sz="1200" dirty="0">
              <a:ea typeface="ヒラギノ角ゴ Pro W3" pitchFamily="-128" charset="-128"/>
            </a:endParaRPr>
          </a:p>
          <a:p>
            <a:pPr lvl="1"/>
            <a:r>
              <a:rPr lang="en-US" sz="1800" dirty="0" smtClean="0"/>
              <a:t>Galaxy growth, mergers, </a:t>
            </a:r>
            <a:r>
              <a:rPr lang="en-US" sz="1800" dirty="0"/>
              <a:t>interactions might dump gas into the nuclear </a:t>
            </a:r>
            <a:r>
              <a:rPr lang="en-US" sz="1800" dirty="0" smtClean="0"/>
              <a:t>region.  All more common in past.</a:t>
            </a:r>
            <a:endParaRPr lang="en-US" sz="1800" dirty="0"/>
          </a:p>
          <a:p>
            <a:pPr lvl="1"/>
            <a:r>
              <a:rPr lang="en-US" sz="1800" dirty="0"/>
              <a:t>Stellar bars might be able to funnel gas </a:t>
            </a:r>
            <a:r>
              <a:rPr lang="en-US" sz="1800" dirty="0" smtClean="0"/>
              <a:t>to nucleus </a:t>
            </a:r>
            <a:r>
              <a:rPr lang="en-US" sz="1800" dirty="0"/>
              <a:t>from </a:t>
            </a:r>
            <a:r>
              <a:rPr lang="en-US" sz="1800" dirty="0" smtClean="0"/>
              <a:t>disk in </a:t>
            </a:r>
            <a:r>
              <a:rPr lang="en-US" sz="1800" dirty="0" err="1" smtClean="0"/>
              <a:t>Seyferts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/>
              <a:t>Cannibalism of a gas-rich dwarf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876800" y="2286000"/>
            <a:ext cx="4267200" cy="3295674"/>
            <a:chOff x="4876800" y="2209800"/>
            <a:chExt cx="4267200" cy="3295674"/>
          </a:xfrm>
        </p:grpSpPr>
        <p:pic>
          <p:nvPicPr>
            <p:cNvPr id="1594370" name="Picture 2" descr="http://www.iac.es/galeria/jos/media/ask/magorria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209800"/>
              <a:ext cx="4267200" cy="3295674"/>
            </a:xfrm>
            <a:prstGeom prst="rect">
              <a:avLst/>
            </a:prstGeom>
            <a:noFill/>
          </p:spPr>
        </p:pic>
        <p:pic>
          <p:nvPicPr>
            <p:cNvPr id="5" name="Picture 2" descr="http://www.iac.es/galeria/jos/media/ask/magorrian.gif"/>
            <p:cNvPicPr>
              <a:picLocks noChangeAspect="1" noChangeArrowheads="1"/>
            </p:cNvPicPr>
            <p:nvPr/>
          </p:nvPicPr>
          <p:blipFill>
            <a:blip r:embed="rId3" cstate="print"/>
            <a:srcRect l="16906" t="7818" r="14491" b="78176"/>
            <a:stretch>
              <a:fillRect/>
            </a:stretch>
          </p:blipFill>
          <p:spPr bwMode="auto">
            <a:xfrm>
              <a:off x="5257800" y="5216148"/>
              <a:ext cx="3460847" cy="27025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720809" y="5178623"/>
              <a:ext cx="2813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Spiral bulge or elliptical stellar mass</a:t>
              </a:r>
              <a:endPara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9010" name="Picture 2" descr="n7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620000" cy="499070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531" name="Picture 3" descr="ch27_fig27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22663"/>
            <a:ext cx="3581400" cy="3335337"/>
          </a:xfrm>
          <a:prstGeom prst="rect">
            <a:avLst/>
          </a:prstGeom>
          <a:noFill/>
        </p:spPr>
      </p:pic>
      <p:sp>
        <p:nvSpPr>
          <p:cNvPr id="1558532" name="Text Box 4"/>
          <p:cNvSpPr txBox="1">
            <a:spLocks noChangeArrowheads="1"/>
          </p:cNvSpPr>
          <p:nvPr/>
        </p:nvSpPr>
        <p:spPr bwMode="auto">
          <a:xfrm>
            <a:off x="5334000" y="228600"/>
            <a:ext cx="31902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Artist’s </a:t>
            </a:r>
            <a:r>
              <a:rPr lang="en-US" sz="2000" dirty="0" smtClean="0">
                <a:solidFill>
                  <a:schemeClr val="bg2"/>
                </a:solidFill>
              </a:rPr>
              <a:t>conception of inner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parsec or so.</a:t>
            </a:r>
          </a:p>
        </p:txBody>
      </p:sp>
      <p:sp>
        <p:nvSpPr>
          <p:cNvPr id="1558533" name="Text Box 5"/>
          <p:cNvSpPr txBox="1">
            <a:spLocks noChangeArrowheads="1"/>
          </p:cNvSpPr>
          <p:nvPr/>
        </p:nvSpPr>
        <p:spPr bwMode="auto">
          <a:xfrm>
            <a:off x="152400" y="5153561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Can’t resolve inner parsec, but on larger scale can see dusty torus in NGC 4261 (HST).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610754" name="Picture 2" descr="http://www.nasa.gov/centers/goddard/images/content/182565main_1agn_HI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flipH="1">
            <a:off x="0" y="0"/>
            <a:ext cx="5139677" cy="41148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1524000" y="6553200"/>
            <a:ext cx="1905000" cy="457200"/>
          </a:xfrm>
        </p:spPr>
        <p:txBody>
          <a:bodyPr/>
          <a:lstStyle/>
          <a:p>
            <a:fld id="{5C8CA0DD-D443-4E2F-8BB9-79852576224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http://www.wolaver.org/Space/NGC4261je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1" y="3570595"/>
            <a:ext cx="2056618" cy="32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4458470" y="3570595"/>
            <a:ext cx="1332730" cy="158296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458470" y="5305961"/>
            <a:ext cx="1332730" cy="150410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18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7138" name="Picture 2" descr="http://ebooks.bfwpub.com/universe8e/tables/25_T_1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219200"/>
            <a:ext cx="9048750" cy="5419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1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Light has taken so long to reach us (billions of years) that universe has expanded significantly.  Must distinguish between distance light has traveled and distance to quasar now.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6400" y="1905000"/>
            <a:ext cx="1295400" cy="4038600"/>
          </a:xfrm>
          <a:prstGeom prst="rect">
            <a:avLst/>
          </a:prstGeom>
          <a:solidFill>
            <a:schemeClr val="accent1">
              <a:alpha val="7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1" name="Rectangle 3"/>
          <p:cNvSpPr>
            <a:spLocks noChangeArrowheads="1"/>
          </p:cNvSpPr>
          <p:nvPr/>
        </p:nvSpPr>
        <p:spPr bwMode="auto">
          <a:xfrm>
            <a:off x="3429000" y="257175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imes New Roman" pitchFamily="-128" charset="0"/>
              </a:rPr>
              <a:t>fig1apaola.jpg</a:t>
            </a:r>
          </a:p>
        </p:txBody>
      </p:sp>
      <p:pic>
        <p:nvPicPr>
          <p:cNvPr id="1491972" name="Picture 4" descr="fig1apaola"/>
          <p:cNvPicPr>
            <a:picLocks noChangeAspect="1" noChangeArrowheads="1"/>
          </p:cNvPicPr>
          <p:nvPr/>
        </p:nvPicPr>
        <p:blipFill>
          <a:blip r:embed="rId3" cstate="print"/>
          <a:srcRect t="51765" r="50909"/>
          <a:stretch>
            <a:fillRect/>
          </a:stretch>
        </p:blipFill>
        <p:spPr bwMode="auto">
          <a:xfrm>
            <a:off x="3544131" y="838200"/>
            <a:ext cx="4152069" cy="3124200"/>
          </a:xfrm>
          <a:prstGeom prst="rect">
            <a:avLst/>
          </a:prstGeom>
          <a:noFill/>
        </p:spPr>
      </p:pic>
      <p:pic>
        <p:nvPicPr>
          <p:cNvPr id="1580034" name="Picture 2" descr="http://openlearn.open.ac.uk/file.php/3610/S282_2_016i.jpg"/>
          <p:cNvPicPr>
            <a:picLocks noChangeAspect="1" noChangeArrowheads="1"/>
          </p:cNvPicPr>
          <p:nvPr/>
        </p:nvPicPr>
        <p:blipFill rotWithShape="1">
          <a:blip r:embed="rId4" cstate="print"/>
          <a:srcRect l="10598" r="12378"/>
          <a:stretch/>
        </p:blipFill>
        <p:spPr bwMode="auto">
          <a:xfrm>
            <a:off x="3413760" y="3724275"/>
            <a:ext cx="5120640" cy="3133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447800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 spiral galaxy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843278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Active galaxy nucleus.  Emission lines: hot gas.  Broad</a:t>
            </a:r>
            <a:r>
              <a:rPr lang="en-US" sz="2000" dirty="0"/>
              <a:t> </a:t>
            </a:r>
            <a:r>
              <a:rPr lang="en-US" sz="2000" dirty="0" smtClean="0"/>
              <a:t>lines indicate fast gas motions – up to 10,000 km/s.</a:t>
            </a:r>
          </a:p>
          <a:p>
            <a:r>
              <a:rPr lang="en-US" sz="2000" dirty="0" smtClean="0"/>
              <a:t>Continuum is also</a:t>
            </a:r>
          </a:p>
          <a:p>
            <a:r>
              <a:rPr lang="en-US" sz="2000" dirty="0" smtClean="0"/>
              <a:t>from AGN, starlight</a:t>
            </a:r>
          </a:p>
          <a:p>
            <a:r>
              <a:rPr lang="en-US" sz="2000" dirty="0" smtClean="0"/>
              <a:t>overwhelmed.  Bright in UV.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142875"/>
            <a:ext cx="689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 galaxy and </a:t>
            </a:r>
            <a:r>
              <a:rPr lang="en-US" sz="2400" dirty="0"/>
              <a:t>a</a:t>
            </a:r>
            <a:r>
              <a:rPr lang="en-US" sz="2400" dirty="0" smtClean="0"/>
              <a:t>ctive galaxy nucleus spectra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78225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>
                <a:solidFill>
                  <a:schemeClr val="bg2"/>
                </a:solidFill>
              </a:rPr>
              <a:pPr/>
              <a:t>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Comment 3"/>
          <p:cNvSpPr>
            <a:spLocks noChangeArrowheads="1"/>
          </p:cNvSpPr>
          <p:nvPr/>
        </p:nvSpPr>
        <p:spPr bwMode="auto">
          <a:xfrm>
            <a:off x="6248400" y="3893403"/>
            <a:ext cx="2819400" cy="83099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 charset="0"/>
              </a:rPr>
              <a:t>Note: this is the rest-wavelength spectrum of a </a:t>
            </a:r>
            <a:r>
              <a:rPr lang="en-US" sz="1600" b="1" dirty="0" err="1" smtClean="0">
                <a:latin typeface="Arial" charset="0"/>
              </a:rPr>
              <a:t>redshifted</a:t>
            </a:r>
            <a:r>
              <a:rPr lang="en-US" sz="1600" b="1" dirty="0" smtClean="0">
                <a:latin typeface="Arial" charset="0"/>
              </a:rPr>
              <a:t> AGN.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dirty="0"/>
              <a:t>Discovery of </a:t>
            </a:r>
            <a:r>
              <a:rPr lang="en-US" dirty="0" smtClean="0"/>
              <a:t>AGN – </a:t>
            </a:r>
            <a:r>
              <a:rPr lang="en-US" dirty="0" err="1" smtClean="0"/>
              <a:t>Seyfert</a:t>
            </a:r>
            <a:r>
              <a:rPr lang="en-US" dirty="0" smtClean="0"/>
              <a:t> Galaxies</a:t>
            </a:r>
            <a:endParaRPr lang="en-US" dirty="0"/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2819400"/>
          </a:xfrm>
        </p:spPr>
        <p:txBody>
          <a:bodyPr/>
          <a:lstStyle/>
          <a:p>
            <a:pPr marL="350838" indent="-350838">
              <a:buFontTx/>
              <a:buNone/>
            </a:pPr>
            <a:r>
              <a:rPr lang="en-US" sz="2000" dirty="0"/>
              <a:t>1940's: Carl </a:t>
            </a:r>
            <a:r>
              <a:rPr lang="en-US" sz="2000" dirty="0" err="1"/>
              <a:t>Seyfert</a:t>
            </a:r>
            <a:r>
              <a:rPr lang="en-US" sz="2000" dirty="0"/>
              <a:t> found 6 galaxies with:</a:t>
            </a:r>
          </a:p>
          <a:p>
            <a:pPr marL="350838" indent="-350838"/>
            <a:r>
              <a:rPr lang="en-US" sz="2000" dirty="0" smtClean="0"/>
              <a:t>Unusually bright (10</a:t>
            </a:r>
            <a:r>
              <a:rPr lang="en-US" sz="2000" baseline="30000" dirty="0" smtClean="0"/>
              <a:t>36</a:t>
            </a:r>
            <a:r>
              <a:rPr lang="en-US" sz="2000" dirty="0" smtClean="0"/>
              <a:t> – 10</a:t>
            </a:r>
            <a:r>
              <a:rPr lang="en-US" sz="2000" baseline="30000" dirty="0" smtClean="0"/>
              <a:t>38</a:t>
            </a:r>
            <a:r>
              <a:rPr lang="en-US" sz="2000" dirty="0" smtClean="0"/>
              <a:t> W), point-like nuclei embedded </a:t>
            </a:r>
            <a:r>
              <a:rPr lang="en-US" sz="2000" dirty="0"/>
              <a:t>in spirals</a:t>
            </a:r>
            <a:r>
              <a:rPr lang="en-US" sz="2000" dirty="0" smtClean="0"/>
              <a:t>.</a:t>
            </a:r>
          </a:p>
          <a:p>
            <a:pPr marL="350838" lvl="0" indent="-350838"/>
            <a:r>
              <a:rPr lang="en-US" sz="2000" dirty="0">
                <a:solidFill>
                  <a:srgbClr val="000000"/>
                </a:solidFill>
              </a:rPr>
              <a:t>Strong, broad emission </a:t>
            </a:r>
            <a:r>
              <a:rPr lang="en-US" sz="2000" dirty="0" smtClean="0">
                <a:solidFill>
                  <a:srgbClr val="000000"/>
                </a:solidFill>
              </a:rPr>
              <a:t>lines from the nuclei.</a:t>
            </a:r>
            <a:endParaRPr lang="en-US" sz="2000" dirty="0">
              <a:solidFill>
                <a:srgbClr val="000000"/>
              </a:solidFill>
            </a:endParaRPr>
          </a:p>
          <a:p>
            <a:pPr marL="350838" indent="-350838"/>
            <a:endParaRPr lang="en-US" sz="1600" dirty="0"/>
          </a:p>
        </p:txBody>
      </p:sp>
      <p:pic>
        <p:nvPicPr>
          <p:cNvPr id="1575938" name="Picture 2" descr="http://www.astr.ua.edu/gifimages/ngc554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01238" y="2209800"/>
            <a:ext cx="7493231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57400" y="2362200"/>
            <a:ext cx="509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Seyfert</a:t>
            </a:r>
            <a:r>
              <a:rPr lang="en-US" dirty="0" smtClean="0">
                <a:solidFill>
                  <a:schemeClr val="tx1"/>
                </a:solidFill>
              </a:rPr>
              <a:t> galaxy                                                      Normal galaxy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fld id="{A1D6EF34-643A-40AD-8400-B7ACBDD9CAAE}" type="slidenum">
              <a:rPr lang="en-US" smtClean="0">
                <a:solidFill>
                  <a:schemeClr val="bg2"/>
                </a:solidFill>
              </a:rPr>
              <a:pPr/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258" name="Picture 2" descr="seyferts"/>
          <p:cNvPicPr>
            <a:picLocks noChangeAspect="1" noChangeArrowheads="1"/>
          </p:cNvPicPr>
          <p:nvPr/>
        </p:nvPicPr>
        <p:blipFill rotWithShape="1">
          <a:blip r:embed="rId3" cstate="print"/>
          <a:srcRect b="12291"/>
          <a:stretch/>
        </p:blipFill>
        <p:spPr bwMode="auto">
          <a:xfrm>
            <a:off x="285750" y="381000"/>
            <a:ext cx="8572500" cy="5303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352" y="5782270"/>
            <a:ext cx="8544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Spirals and SO’s – often with close </a:t>
            </a:r>
            <a:r>
              <a:rPr lang="en-US" sz="1800" dirty="0" smtClean="0">
                <a:solidFill>
                  <a:schemeClr val="bg2"/>
                </a:solidFill>
              </a:rPr>
              <a:t>companions, but often not.  Recall: interactions and mergers </a:t>
            </a:r>
            <a:r>
              <a:rPr lang="en-US" sz="1800" dirty="0" smtClean="0">
                <a:solidFill>
                  <a:schemeClr val="bg2"/>
                </a:solidFill>
              </a:rPr>
              <a:t>send gas towards galaxy centers, where it can feed the SBH.  </a:t>
            </a:r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n-US" sz="1800" dirty="0" err="1" smtClean="0">
                <a:solidFill>
                  <a:schemeClr val="bg2"/>
                </a:solidFill>
              </a:rPr>
              <a:t>Seyferts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are also bright in radio and X-rays, but not as bright as next AGN type…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5C8CA0DD-D443-4E2F-8BB9-79852576224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/>
              <a:t>Radio Galaxies</a:t>
            </a:r>
          </a:p>
        </p:txBody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534400" cy="2286000"/>
          </a:xfrm>
        </p:spPr>
        <p:txBody>
          <a:bodyPr/>
          <a:lstStyle/>
          <a:p>
            <a:r>
              <a:rPr lang="en-US" sz="2000" dirty="0" smtClean="0"/>
              <a:t>Later observations (with e.g. VLA) showed that Radio </a:t>
            </a:r>
            <a:r>
              <a:rPr lang="en-US" sz="2000" dirty="0"/>
              <a:t>Galaxies typically have </a:t>
            </a:r>
            <a:r>
              <a:rPr lang="en-US" sz="2000" dirty="0" smtClean="0"/>
              <a:t>two huge </a:t>
            </a:r>
            <a:r>
              <a:rPr lang="en-US" sz="2000" dirty="0" smtClean="0"/>
              <a:t>“lobes”.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Jets of emission are also often </a:t>
            </a:r>
            <a:r>
              <a:rPr lang="en-US" sz="2000" dirty="0" smtClean="0"/>
              <a:t>seen, connecting nucleus to lobes.  </a:t>
            </a:r>
            <a:r>
              <a:rPr lang="en-US" sz="2000" dirty="0" smtClean="0"/>
              <a:t>Generally in radio emission.  Sometimes optical.  Can be up to </a:t>
            </a:r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cs typeface="Times New Roman"/>
              </a:rPr>
              <a:t> 1 Mpc long.  Highly relativistic, completely ionized gas.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16764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3700" indent="-393700"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1950 - </a:t>
            </a:r>
            <a:r>
              <a:rPr lang="en-US" sz="2000" dirty="0">
                <a:solidFill>
                  <a:schemeClr val="bg2"/>
                </a:solidFill>
              </a:rPr>
              <a:t>Radio </a:t>
            </a:r>
            <a:r>
              <a:rPr lang="en-US" sz="2000" dirty="0" smtClean="0">
                <a:solidFill>
                  <a:schemeClr val="bg2"/>
                </a:solidFill>
              </a:rPr>
              <a:t>Galaxies </a:t>
            </a:r>
            <a:r>
              <a:rPr lang="en-US" sz="2000" dirty="0" smtClean="0">
                <a:solidFill>
                  <a:schemeClr val="bg2"/>
                </a:solidFill>
              </a:rPr>
              <a:t>discovered in early radio surveys of the sky: </a:t>
            </a:r>
          </a:p>
          <a:p>
            <a:pPr marL="393700" indent="-393700">
              <a:spcBef>
                <a:spcPct val="20000"/>
              </a:spcBef>
            </a:pPr>
            <a:endParaRPr lang="en-US" sz="2000" dirty="0">
              <a:solidFill>
                <a:schemeClr val="bg2"/>
              </a:solidFill>
            </a:endParaRPr>
          </a:p>
          <a:p>
            <a:pPr marL="393700" indent="-3937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Galaxies </a:t>
            </a:r>
            <a:r>
              <a:rPr lang="en-US" sz="2000" dirty="0">
                <a:solidFill>
                  <a:schemeClr val="bg2"/>
                </a:solidFill>
              </a:rPr>
              <a:t>at location of intense radio </a:t>
            </a:r>
            <a:r>
              <a:rPr lang="en-US" sz="2000" dirty="0" smtClean="0">
                <a:solidFill>
                  <a:schemeClr val="bg2"/>
                </a:solidFill>
              </a:rPr>
              <a:t>emission: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 100 times that of a normal galaxy.  Galaxies are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E’s, usually with signs of recent encounter, 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or merger products, typically in galaxy clusters.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EF34-643A-40AD-8400-B7ACBDD9CAAE}" type="slidenum">
              <a:rPr lang="en-US" smtClean="0">
                <a:solidFill>
                  <a:schemeClr val="bg2"/>
                </a:solidFill>
              </a:rPr>
              <a:pPr/>
              <a:t>6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127991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Jets remain narrow </a:t>
            </a:r>
            <a:r>
              <a:rPr lang="en-US" sz="2000" dirty="0" smtClean="0"/>
              <a:t>until the </a:t>
            </a:r>
            <a:r>
              <a:rPr lang="en-US" sz="2000" dirty="0" smtClean="0"/>
              <a:t>matter starts </a:t>
            </a:r>
            <a:r>
              <a:rPr lang="en-US" sz="2000" dirty="0" smtClean="0"/>
              <a:t>plowing into </a:t>
            </a:r>
            <a:r>
              <a:rPr lang="en-US" sz="2000" dirty="0" smtClean="0"/>
              <a:t>low density gas </a:t>
            </a:r>
            <a:r>
              <a:rPr lang="en-US" sz="2000" dirty="0" smtClean="0"/>
              <a:t>that surrounds </a:t>
            </a:r>
            <a:r>
              <a:rPr lang="en-US" sz="2000" dirty="0" smtClean="0"/>
              <a:t>galaxies in </a:t>
            </a:r>
            <a:r>
              <a:rPr lang="en-US" sz="2000" dirty="0" smtClean="0"/>
              <a:t>clusters </a:t>
            </a:r>
            <a:r>
              <a:rPr lang="en-US" sz="2000" dirty="0" smtClean="0"/>
              <a:t>(recall </a:t>
            </a:r>
            <a:r>
              <a:rPr lang="en-US" sz="2000" dirty="0" smtClean="0"/>
              <a:t>X-ray emitting </a:t>
            </a:r>
            <a:r>
              <a:rPr lang="en-US" sz="2000" dirty="0" smtClean="0"/>
              <a:t>gas in clusters</a:t>
            </a:r>
            <a:r>
              <a:rPr lang="en-US" sz="2000" dirty="0" smtClean="0"/>
              <a:t>),creating </a:t>
            </a:r>
            <a:r>
              <a:rPr lang="en-US" sz="2000" dirty="0" smtClean="0"/>
              <a:t>“lobes”.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563582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(VLA)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834"/>
            <a:ext cx="6381750" cy="453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6100" y="9906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Hercules A</a:t>
            </a:r>
          </a:p>
          <a:p>
            <a:endParaRPr lang="en-US" sz="1600" dirty="0"/>
          </a:p>
          <a:p>
            <a:r>
              <a:rPr lang="en-US" sz="1600" dirty="0" smtClean="0"/>
              <a:t>optical and</a:t>
            </a:r>
          </a:p>
          <a:p>
            <a:r>
              <a:rPr lang="en-US" sz="1600" dirty="0" smtClean="0"/>
              <a:t>radio (VLA)</a:t>
            </a:r>
          </a:p>
          <a:p>
            <a:r>
              <a:rPr lang="en-US" sz="1600" dirty="0" smtClean="0"/>
              <a:t>overlay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1" name="Picture 3" descr="3c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4013"/>
            <a:ext cx="3340100" cy="3074987"/>
          </a:xfrm>
          <a:prstGeom prst="rect">
            <a:avLst/>
          </a:prstGeom>
          <a:noFill/>
        </p:spPr>
      </p:pic>
      <p:pic>
        <p:nvPicPr>
          <p:cNvPr id="1512452" name="Picture 4" descr="3c2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2894013" cy="3549650"/>
          </a:xfrm>
          <a:prstGeom prst="rect">
            <a:avLst/>
          </a:prstGeom>
          <a:noFill/>
        </p:spPr>
      </p:pic>
      <p:sp>
        <p:nvSpPr>
          <p:cNvPr id="1512453" name="Comment 5"/>
          <p:cNvSpPr>
            <a:spLocks noChangeArrowheads="1"/>
          </p:cNvSpPr>
          <p:nvPr/>
        </p:nvSpPr>
        <p:spPr bwMode="auto">
          <a:xfrm>
            <a:off x="15875" y="15875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3C175</a:t>
            </a:r>
            <a:endParaRPr lang="en-US" sz="1600">
              <a:latin typeface="Arial" charset="0"/>
            </a:endParaRPr>
          </a:p>
        </p:txBody>
      </p:sp>
      <p:sp>
        <p:nvSpPr>
          <p:cNvPr id="1512454" name="Comment 6"/>
          <p:cNvSpPr>
            <a:spLocks noChangeArrowheads="1"/>
          </p:cNvSpPr>
          <p:nvPr/>
        </p:nvSpPr>
        <p:spPr bwMode="auto">
          <a:xfrm>
            <a:off x="4572000" y="34925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 charset="0"/>
              </a:rPr>
              <a:t>3C219</a:t>
            </a:r>
            <a:endParaRPr lang="en-US" sz="1600" dirty="0">
              <a:latin typeface="Arial" charset="0"/>
            </a:endParaRPr>
          </a:p>
        </p:txBody>
      </p:sp>
      <p:sp>
        <p:nvSpPr>
          <p:cNvPr id="1512455" name="Comment 7"/>
          <p:cNvSpPr>
            <a:spLocks noChangeArrowheads="1"/>
          </p:cNvSpPr>
          <p:nvPr/>
        </p:nvSpPr>
        <p:spPr bwMode="auto">
          <a:xfrm>
            <a:off x="2362200" y="3429000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Cygnus A</a:t>
            </a:r>
            <a:endParaRPr lang="en-US" sz="1600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5C8CA0DD-D443-4E2F-8BB9-7985257622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399" y="3927038"/>
            <a:ext cx="2362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All with VLA.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Sometimes see only one jet, due to “relativistic beaming”.  </a:t>
            </a:r>
            <a:r>
              <a:rPr lang="en-US" sz="1800" dirty="0" err="1" smtClean="0">
                <a:solidFill>
                  <a:schemeClr val="bg2"/>
                </a:solidFill>
              </a:rPr>
              <a:t>Seyferts</a:t>
            </a:r>
            <a:r>
              <a:rPr lang="en-US" sz="1800" dirty="0" smtClean="0">
                <a:solidFill>
                  <a:schemeClr val="bg2"/>
                </a:solidFill>
              </a:rPr>
              <a:t> have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jets too, but  just a few kpc and less powerful – they may also run into ISM of host galaxy.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www.daviddarling.info/images/Cygnus_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5713"/>
            <a:ext cx="5758115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354" name="Picture 2" descr="figure 27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"/>
            <a:ext cx="6526213" cy="5121275"/>
          </a:xfrm>
          <a:prstGeom prst="rect">
            <a:avLst/>
          </a:prstGeom>
          <a:noFill/>
        </p:spPr>
      </p:pic>
      <p:sp>
        <p:nvSpPr>
          <p:cNvPr id="1508355" name="Comment 3"/>
          <p:cNvSpPr>
            <a:spLocks noChangeArrowheads="1"/>
          </p:cNvSpPr>
          <p:nvPr/>
        </p:nvSpPr>
        <p:spPr bwMode="auto">
          <a:xfrm>
            <a:off x="228600" y="4724400"/>
            <a:ext cx="4038600" cy="1815882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 charset="0"/>
              </a:rPr>
              <a:t>In all AGN, radio emission spectrum explained by synchrotron </a:t>
            </a:r>
            <a:r>
              <a:rPr lang="en-US" sz="1600" b="1" dirty="0">
                <a:latin typeface="Arial" charset="0"/>
              </a:rPr>
              <a:t>radiation </a:t>
            </a:r>
            <a:r>
              <a:rPr lang="en-US" sz="1600" b="1" dirty="0" smtClean="0">
                <a:latin typeface="Arial" charset="0"/>
              </a:rPr>
              <a:t>- as in pulsars and supernova remnants – relativistic electrons spiraling in magnetic fields.  Has a </a:t>
            </a:r>
            <a:r>
              <a:rPr lang="en-US" sz="1600" b="1" dirty="0">
                <a:latin typeface="Arial" charset="0"/>
              </a:rPr>
              <a:t>continuous </a:t>
            </a:r>
            <a:r>
              <a:rPr lang="en-US" sz="1600" b="1" dirty="0" smtClean="0">
                <a:latin typeface="Arial" charset="0"/>
              </a:rPr>
              <a:t>spectrum.  If electrons very energetic, can extend into optical and beyond.</a:t>
            </a:r>
            <a:endParaRPr lang="en-US" sz="1600" dirty="0">
              <a:latin typeface="Arial" charset="0"/>
            </a:endParaRPr>
          </a:p>
        </p:txBody>
      </p:sp>
      <p:pic>
        <p:nvPicPr>
          <p:cNvPr id="4" name="synch-anim3.gif" descr="Macintosh HD:Users:ylva:UNM:TEACHING:Astro271_08:Lectures:FigsFromWeb:synch-anim3.gi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 l="4324" t="24202" r="4324" b="24202"/>
          <a:stretch>
            <a:fillRect/>
          </a:stretch>
        </p:blipFill>
        <p:spPr bwMode="auto">
          <a:xfrm>
            <a:off x="4648200" y="5257800"/>
            <a:ext cx="4042123" cy="122343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A0DD-D443-4E2F-8BB9-79852576224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2383257" y="36412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log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0773" y="49288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log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4080"/>
      </a:dk2>
      <a:lt2>
        <a:srgbClr val="FFFF00"/>
      </a:lt2>
      <a:accent1>
        <a:srgbClr val="FFFFFF"/>
      </a:accent1>
      <a:accent2>
        <a:srgbClr val="00FFFF"/>
      </a:accent2>
      <a:accent3>
        <a:srgbClr val="AAAFC0"/>
      </a:accent3>
      <a:accent4>
        <a:srgbClr val="DADADA"/>
      </a:accent4>
      <a:accent5>
        <a:srgbClr val="FFFFFF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4080"/>
        </a:dk2>
        <a:lt2>
          <a:srgbClr val="FFFF00"/>
        </a:lt2>
        <a:accent1>
          <a:srgbClr val="FFFFFF"/>
        </a:accent1>
        <a:accent2>
          <a:srgbClr val="00FFFF"/>
        </a:accent2>
        <a:accent3>
          <a:srgbClr val="AAAFC0"/>
        </a:accent3>
        <a:accent4>
          <a:srgbClr val="DADADA"/>
        </a:accent4>
        <a:accent5>
          <a:srgbClr val="FFFFFF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77198</TotalTime>
  <Words>1612</Words>
  <Application>Microsoft Office PowerPoint</Application>
  <PresentationFormat>On-screen Show (4:3)</PresentationFormat>
  <Paragraphs>189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Helvetica</vt:lpstr>
      <vt:lpstr>Symbol</vt:lpstr>
      <vt:lpstr>Times New Roman</vt:lpstr>
      <vt:lpstr>Wingdings</vt:lpstr>
      <vt:lpstr>ヒラギノ角ゴ Pro W3</vt:lpstr>
      <vt:lpstr>Default Design</vt:lpstr>
      <vt:lpstr>PowerPoint Presentation</vt:lpstr>
      <vt:lpstr>Active Galactic Nuclei (AGN)</vt:lpstr>
      <vt:lpstr>PowerPoint Presentation</vt:lpstr>
      <vt:lpstr>Discovery of AGN – Seyfert Galaxies</vt:lpstr>
      <vt:lpstr>PowerPoint Presentation</vt:lpstr>
      <vt:lpstr>Radio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Quasars: some history</vt:lpstr>
      <vt:lpstr>PowerPoint Presentation</vt:lpstr>
      <vt:lpstr>PowerPoint Presentation</vt:lpstr>
      <vt:lpstr>PowerPoint Presentation</vt:lpstr>
      <vt:lpstr>Huge redshifts =&gt; large distances, long time ago</vt:lpstr>
      <vt:lpstr>PowerPoint Presentation</vt:lpstr>
      <vt:lpstr>What are active galactic nuclei?</vt:lpstr>
      <vt:lpstr>Energy source</vt:lpstr>
      <vt:lpstr>PowerPoint Presentation</vt:lpstr>
      <vt:lpstr>PowerPoint Presentation</vt:lpstr>
      <vt:lpstr>Open questions</vt:lpstr>
      <vt:lpstr>PowerPoint Presentation</vt:lpstr>
      <vt:lpstr>PowerPoint Presentation</vt:lpstr>
      <vt:lpstr>PowerPoint Presentation</vt:lpstr>
      <vt:lpstr>PowerPoint Presentation</vt:lpstr>
    </vt:vector>
  </TitlesOfParts>
  <Manager/>
  <Company>UNM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18 - Stars</dc:title>
  <dc:subject/>
  <dc:creator>Pihlstrom</dc:creator>
  <cp:keywords/>
  <dc:description/>
  <cp:lastModifiedBy>Rich</cp:lastModifiedBy>
  <cp:revision>622</cp:revision>
  <cp:lastPrinted>2017-04-19T23:03:08Z</cp:lastPrinted>
  <dcterms:created xsi:type="dcterms:W3CDTF">2002-01-16T17:09:16Z</dcterms:created>
  <dcterms:modified xsi:type="dcterms:W3CDTF">2017-04-20T16:25:50Z</dcterms:modified>
  <cp:category/>
</cp:coreProperties>
</file>