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401" r:id="rId4"/>
    <p:sldId id="402" r:id="rId5"/>
    <p:sldId id="403" r:id="rId6"/>
    <p:sldId id="404" r:id="rId7"/>
    <p:sldId id="258" r:id="rId8"/>
    <p:sldId id="262" r:id="rId9"/>
    <p:sldId id="265" r:id="rId10"/>
    <p:sldId id="264" r:id="rId11"/>
    <p:sldId id="266" r:id="rId12"/>
    <p:sldId id="416" r:id="rId13"/>
    <p:sldId id="281" r:id="rId14"/>
    <p:sldId id="276" r:id="rId15"/>
    <p:sldId id="406" r:id="rId16"/>
    <p:sldId id="410" r:id="rId17"/>
    <p:sldId id="412" r:id="rId18"/>
    <p:sldId id="411" r:id="rId19"/>
    <p:sldId id="413" r:id="rId20"/>
    <p:sldId id="415" r:id="rId21"/>
    <p:sldId id="393" r:id="rId22"/>
    <p:sldId id="394" r:id="rId23"/>
    <p:sldId id="395" r:id="rId24"/>
    <p:sldId id="399" r:id="rId25"/>
    <p:sldId id="407" r:id="rId26"/>
    <p:sldId id="408" r:id="rId27"/>
    <p:sldId id="400" r:id="rId28"/>
    <p:sldId id="409" r:id="rId2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EFED"/>
    <a:srgbClr val="F4F4F4"/>
    <a:srgbClr val="CCFF66"/>
    <a:srgbClr val="FFCC66"/>
    <a:srgbClr val="004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6" autoAdjust="0"/>
    <p:restoredTop sz="90929"/>
  </p:normalViewPr>
  <p:slideViewPr>
    <p:cSldViewPr>
      <p:cViewPr varScale="1">
        <p:scale>
          <a:sx n="61" d="100"/>
          <a:sy n="61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E2598F1-0ABC-45E5-8C5F-0EDFB022A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C5571EA-5C3E-448A-85FA-DDD44AB1E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55A45-D354-4F0F-858C-205867BD8EA3}" type="slidenum">
              <a:rPr lang="en-US"/>
              <a:pPr/>
              <a:t>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7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763C7-7CB2-4288-8C57-6CBAD40D7D12}" type="slidenum">
              <a:rPr lang="en-US"/>
              <a:pPr/>
              <a:t>10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8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036F6-4184-40AA-AD0F-E196942545B0}" type="slidenum">
              <a:rPr lang="en-US"/>
              <a:pPr/>
              <a:t>11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369" indent="-29311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2340" indent="-2338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6594" indent="-2338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848" indent="-2338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101" indent="-233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355" indent="-233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608" indent="-233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862" indent="-2338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CE36E0-F24A-4F27-95AE-030BDD312F0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1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111E6-9868-43D7-A9CA-DE247A01EF9C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2ABBC-E9B5-4A44-A2F5-6A25868BFF8B}" type="slidenum">
              <a:rPr lang="en-US"/>
              <a:pPr/>
              <a:t>14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40EF7-4731-4FDC-BE20-D2025A4B57E7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8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2902-D050-458A-9D20-9297F49F9249}" type="slidenum">
              <a:rPr lang="en-US"/>
              <a:pPr/>
              <a:t>21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FDC89-0FA3-4141-9204-12F9E22D7A5D}" type="slidenum">
              <a:rPr lang="en-US"/>
              <a:pPr/>
              <a:t>22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54C0E-8070-4304-B5B1-067B5FFAE5F2}" type="slidenum">
              <a:rPr lang="en-US"/>
              <a:pPr/>
              <a:t>23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0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6CFD4-10F5-4450-B294-96A6B7D339D0}" type="slidenum">
              <a:rPr lang="en-US"/>
              <a:pPr/>
              <a:t>24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AAD3D-34D6-41B7-8D7B-5CB0C1D6BBFF}" type="slidenum">
              <a:rPr lang="en-US"/>
              <a:pPr/>
              <a:t>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FDAD7-E430-4E8D-9BD3-83E0846BC172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29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F88C3-E140-469F-B3BD-D24D7F7D059C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2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3F7B7-3CB5-4B14-A0E1-9616875A58A8}" type="slidenum">
              <a:rPr lang="en-US"/>
              <a:pPr/>
              <a:t>27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42399-1A76-4522-81A6-786CFB899C37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0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5FF35-577B-42F5-BDBF-BFBA54AD4386}" type="slidenum">
              <a:rPr lang="en-US"/>
              <a:pPr/>
              <a:t>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5FA6E-3B8B-4002-B3B9-51723120D32B}" type="slidenum">
              <a:rPr lang="en-US"/>
              <a:pPr/>
              <a:t>4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57527-543B-46A1-93D2-5F1E049EBCCC}" type="slidenum">
              <a:rPr lang="en-US"/>
              <a:pPr/>
              <a:t>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1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Conversely</a:t>
            </a:r>
            <a:r>
              <a:rPr lang="en-US" dirty="0"/>
              <a:t>, the exponent tells you how many times you have to multiply 10 together to get the number.</a:t>
            </a:r>
          </a:p>
        </p:txBody>
      </p:sp>
    </p:spTree>
    <p:extLst>
      <p:ext uri="{BB962C8B-B14F-4D97-AF65-F5344CB8AC3E}">
        <p14:creationId xmlns:p14="http://schemas.microsoft.com/office/powerpoint/2010/main" val="171684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ADCF4-0806-4970-95F6-32BA17981DB2}" type="slidenum">
              <a:rPr lang="en-US"/>
              <a:pPr/>
              <a:t>6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"Tadsch Mahal"</a:t>
            </a:r>
          </a:p>
        </p:txBody>
      </p:sp>
    </p:spTree>
    <p:extLst>
      <p:ext uri="{BB962C8B-B14F-4D97-AF65-F5344CB8AC3E}">
        <p14:creationId xmlns:p14="http://schemas.microsoft.com/office/powerpoint/2010/main" val="329623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F661A-DCE7-44E8-A3CC-E926178CC6A9}" type="slidenum">
              <a:rPr lang="en-US"/>
              <a:pPr/>
              <a:t>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53B33-495B-475A-B8A3-1ADB8EDDECB7}" type="slidenum">
              <a:rPr lang="en-US"/>
              <a:pPr/>
              <a:t>8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EA3EB-70BC-4627-B7BA-A2B31F44F476}" type="slidenum">
              <a:rPr lang="en-US"/>
              <a:pPr/>
              <a:t>9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6E8F8-7A39-4131-8E6E-CFECABD94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60A5-DCC7-4713-8A1C-5CAC24DA5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764A-5243-449D-A69E-8363BE3FC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1825-B2C8-4166-8B0F-B2C3BB712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4CF2E-1146-4F43-A0A2-3A2815FFD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A796-461B-41A1-A117-4ED517846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1D3C8-67AB-480D-9CAD-D0C31008A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B21E-915F-4068-B466-D13739E53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A3B62-6A82-4583-A2E5-FE16D87B1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E6664-1039-410A-9249-8E9EEDB4E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C1DD8-D151-47DC-8DC9-591368DBC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080">
                <a:gamma/>
                <a:shade val="46275"/>
                <a:invGamma/>
              </a:srgbClr>
            </a:gs>
            <a:gs pos="100000">
              <a:srgbClr val="004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39FA53C-9FC0-48DD-B599-3DC3D928F51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apod.nasa.gov/apod/image/0406/m87_cfht_big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Powers of Ten</a:t>
            </a:r>
            <a:r>
              <a:rPr lang="en-US" dirty="0"/>
              <a:t>, </a:t>
            </a:r>
            <a:r>
              <a:rPr lang="en-US" dirty="0" smtClean="0"/>
              <a:t>Angles, Units</a:t>
            </a:r>
            <a:r>
              <a:rPr lang="en-US" smtClean="0"/>
              <a:t>, Mechanics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Chapters 1,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E8F8-7A39-4131-8E6E-CFECABD94D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229600" cy="4343400"/>
          </a:xfrm>
        </p:spPr>
        <p:txBody>
          <a:bodyPr/>
          <a:lstStyle/>
          <a:p>
            <a:pPr algn="l"/>
            <a:r>
              <a:rPr lang="en-US" sz="2000" dirty="0"/>
              <a:t>Use the </a:t>
            </a:r>
            <a:r>
              <a:rPr lang="en-US" sz="2000" i="1" dirty="0"/>
              <a:t>small-angle formula</a:t>
            </a:r>
            <a:r>
              <a:rPr lang="en-US" sz="2000" dirty="0"/>
              <a:t>: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where   </a:t>
            </a:r>
            <a:r>
              <a:rPr lang="en-US" sz="2000" dirty="0"/>
              <a:t>D = linear size of an object (any unit of length), </a:t>
            </a:r>
          </a:p>
          <a:p>
            <a:pPr algn="l"/>
            <a:r>
              <a:rPr lang="en-US" sz="2000" dirty="0"/>
              <a:t>	 d = distance to the object (</a:t>
            </a:r>
            <a:r>
              <a:rPr lang="en-US" sz="2000" i="1" u="sng" dirty="0"/>
              <a:t>same</a:t>
            </a:r>
            <a:r>
              <a:rPr lang="en-US" sz="2000" dirty="0"/>
              <a:t> unit as D)</a:t>
            </a:r>
          </a:p>
          <a:p>
            <a:pPr algn="l">
              <a:buFont typeface="Symbol" charset="2"/>
              <a:buNone/>
            </a:pPr>
            <a:r>
              <a:rPr lang="en-US" sz="2000" dirty="0">
                <a:sym typeface="Symbol" charset="2"/>
              </a:rPr>
              <a:t>	  = angular size of the </a:t>
            </a:r>
            <a:r>
              <a:rPr lang="en-US" sz="2000" dirty="0" smtClean="0">
                <a:sym typeface="Symbol" charset="2"/>
              </a:rPr>
              <a:t>object (in </a:t>
            </a:r>
            <a:r>
              <a:rPr lang="en-US" sz="2000" u="sng" dirty="0" err="1" smtClean="0">
                <a:sym typeface="Symbol" charset="2"/>
              </a:rPr>
              <a:t>arcsec</a:t>
            </a:r>
            <a:r>
              <a:rPr lang="en-US" sz="2000" u="sng" dirty="0" smtClean="0">
                <a:sym typeface="Symbol" charset="2"/>
              </a:rPr>
              <a:t>,</a:t>
            </a:r>
            <a:r>
              <a:rPr lang="en-US" sz="2000" dirty="0" smtClean="0">
                <a:sym typeface="Symbol" charset="2"/>
              </a:rPr>
              <a:t> useful in astronomy),</a:t>
            </a:r>
          </a:p>
          <a:p>
            <a:pPr algn="l">
              <a:buFont typeface="Symbol" charset="2"/>
              <a:buNone/>
            </a:pPr>
            <a:endParaRPr lang="en-US" sz="2000" dirty="0" smtClean="0"/>
          </a:p>
          <a:p>
            <a:pPr algn="l"/>
            <a:r>
              <a:rPr lang="en-US" sz="2000" dirty="0" smtClean="0"/>
              <a:t>206,265 is the number of </a:t>
            </a:r>
            <a:r>
              <a:rPr lang="en-US" sz="2000" dirty="0" err="1" smtClean="0"/>
              <a:t>arcseconds</a:t>
            </a:r>
            <a:r>
              <a:rPr lang="en-US" sz="2000" dirty="0" smtClean="0"/>
              <a:t> in a circle divided by 2</a:t>
            </a:r>
            <a:r>
              <a:rPr lang="en-US" sz="2000" dirty="0" smtClean="0">
                <a:sym typeface="Symbol" charset="2"/>
              </a:rPr>
              <a:t> (i.e. it is the number of </a:t>
            </a:r>
            <a:r>
              <a:rPr lang="en-US" sz="2000" u="sng" dirty="0" err="1" smtClean="0">
                <a:sym typeface="Symbol" charset="2"/>
              </a:rPr>
              <a:t>arcseconds</a:t>
            </a:r>
            <a:r>
              <a:rPr lang="en-US" sz="2000" dirty="0" smtClean="0">
                <a:sym typeface="Symbol" charset="2"/>
              </a:rPr>
              <a:t> in a </a:t>
            </a:r>
            <a:r>
              <a:rPr lang="en-US" sz="2000" u="sng" dirty="0" smtClean="0">
                <a:sym typeface="Symbol" charset="2"/>
              </a:rPr>
              <a:t>radian</a:t>
            </a:r>
            <a:r>
              <a:rPr lang="en-US" sz="2000" dirty="0" smtClean="0">
                <a:sym typeface="Symbol" charset="2"/>
              </a:rPr>
              <a:t>).</a:t>
            </a:r>
            <a:endParaRPr lang="en-US" sz="2000" dirty="0">
              <a:sym typeface="Symbol" charset="2"/>
            </a:endParaRP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8610600" cy="762000"/>
          </a:xfrm>
          <a:noFill/>
          <a:ln/>
        </p:spPr>
        <p:txBody>
          <a:bodyPr/>
          <a:lstStyle/>
          <a:p>
            <a:pPr algn="l"/>
            <a:r>
              <a:rPr lang="en-US" dirty="0"/>
              <a:t>Angular size - linear size - distance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124200" y="6324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Where does this formula come from?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E8F8-7A39-4131-8E6E-CFECABD94D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Comment 3"/>
          <p:cNvSpPr>
            <a:spLocks noChangeArrowheads="1"/>
          </p:cNvSpPr>
          <p:nvPr/>
        </p:nvSpPr>
        <p:spPr bwMode="auto">
          <a:xfrm>
            <a:off x="5791200" y="1905000"/>
            <a:ext cx="3352800" cy="107721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</a:rPr>
              <a:t>angular size depends on the linear (true) size AND on the distance to the object.  See Box 1-1.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990600"/>
            <a:ext cx="7620000" cy="838200"/>
            <a:chOff x="685800" y="1371600"/>
            <a:chExt cx="8077200" cy="14478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85800" y="1371600"/>
              <a:ext cx="8077200" cy="144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Physical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size</a:t>
              </a:r>
            </a:p>
          </p:txBody>
        </p: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966788" y="1828800"/>
              <a:ext cx="4367212" cy="609600"/>
              <a:chOff x="945" y="1152"/>
              <a:chExt cx="2751" cy="384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3648" y="1152"/>
                <a:ext cx="48" cy="38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V="1">
                <a:off x="1200" y="1152"/>
                <a:ext cx="2496" cy="19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2496" cy="19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40"/>
              <p:cNvGrpSpPr>
                <a:grpSpLocks/>
              </p:cNvGrpSpPr>
              <p:nvPr/>
            </p:nvGrpSpPr>
            <p:grpSpPr bwMode="auto">
              <a:xfrm>
                <a:off x="945" y="1152"/>
                <a:ext cx="1584" cy="384"/>
                <a:chOff x="960" y="1152"/>
                <a:chExt cx="1584" cy="384"/>
              </a:xfrm>
            </p:grpSpPr>
            <p:grpSp>
              <p:nvGrpSpPr>
                <p:cNvPr id="19" name="Group 20"/>
                <p:cNvGrpSpPr>
                  <a:grpSpLocks/>
                </p:cNvGrpSpPr>
                <p:nvPr/>
              </p:nvGrpSpPr>
              <p:grpSpPr bwMode="auto">
                <a:xfrm>
                  <a:off x="960" y="1152"/>
                  <a:ext cx="1584" cy="384"/>
                  <a:chOff x="960" y="1152"/>
                  <a:chExt cx="1584" cy="384"/>
                </a:xfrm>
              </p:grpSpPr>
              <p:sp>
                <p:nvSpPr>
                  <p:cNvPr id="21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152"/>
                    <a:ext cx="48" cy="38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960" y="1248"/>
                    <a:ext cx="240" cy="192"/>
                    <a:chOff x="960" y="1248"/>
                    <a:chExt cx="240" cy="192"/>
                  </a:xfrm>
                </p:grpSpPr>
                <p:sp>
                  <p:nvSpPr>
                    <p:cNvPr id="25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96"/>
                      <a:ext cx="96" cy="9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960" y="1248"/>
                      <a:ext cx="240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6"/>
                        </a:cxn>
                        <a:cxn ang="0">
                          <a:pos x="144" y="48"/>
                        </a:cxn>
                        <a:cxn ang="0">
                          <a:pos x="240" y="0"/>
                        </a:cxn>
                      </a:cxnLst>
                      <a:rect l="0" t="0" r="r" b="b"/>
                      <a:pathLst>
                        <a:path w="240" h="96">
                          <a:moveTo>
                            <a:pt x="0" y="96"/>
                          </a:moveTo>
                          <a:cubicBezTo>
                            <a:pt x="52" y="80"/>
                            <a:pt x="104" y="64"/>
                            <a:pt x="144" y="48"/>
                          </a:cubicBezTo>
                          <a:cubicBezTo>
                            <a:pt x="184" y="32"/>
                            <a:pt x="212" y="16"/>
                            <a:pt x="24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 13"/>
                    <p:cNvSpPr>
                      <a:spLocks/>
                    </p:cNvSpPr>
                    <p:nvPr/>
                  </p:nvSpPr>
                  <p:spPr bwMode="auto">
                    <a:xfrm flipV="1">
                      <a:off x="960" y="1344"/>
                      <a:ext cx="240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6"/>
                        </a:cxn>
                        <a:cxn ang="0">
                          <a:pos x="144" y="48"/>
                        </a:cxn>
                        <a:cxn ang="0">
                          <a:pos x="240" y="0"/>
                        </a:cxn>
                      </a:cxnLst>
                      <a:rect l="0" t="0" r="r" b="b"/>
                      <a:pathLst>
                        <a:path w="240" h="96">
                          <a:moveTo>
                            <a:pt x="0" y="96"/>
                          </a:moveTo>
                          <a:cubicBezTo>
                            <a:pt x="52" y="80"/>
                            <a:pt x="104" y="64"/>
                            <a:pt x="144" y="48"/>
                          </a:cubicBezTo>
                          <a:cubicBezTo>
                            <a:pt x="184" y="32"/>
                            <a:pt x="212" y="16"/>
                            <a:pt x="24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1152"/>
                    <a:ext cx="13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4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44"/>
                    <a:ext cx="1344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004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Freeform 34"/>
                <p:cNvSpPr>
                  <a:spLocks/>
                </p:cNvSpPr>
                <p:nvPr/>
              </p:nvSpPr>
              <p:spPr bwMode="auto">
                <a:xfrm>
                  <a:off x="1942" y="1238"/>
                  <a:ext cx="51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61"/>
                    </a:cxn>
                    <a:cxn ang="0">
                      <a:pos x="7" y="212"/>
                    </a:cxn>
                  </a:cxnLst>
                  <a:rect l="0" t="0" r="r" b="b"/>
                  <a:pathLst>
                    <a:path w="51" h="212">
                      <a:moveTo>
                        <a:pt x="0" y="0"/>
                      </a:moveTo>
                      <a:cubicBezTo>
                        <a:pt x="14" y="20"/>
                        <a:pt x="26" y="40"/>
                        <a:pt x="41" y="61"/>
                      </a:cubicBezTo>
                      <a:cubicBezTo>
                        <a:pt x="47" y="121"/>
                        <a:pt x="51" y="167"/>
                        <a:pt x="7" y="212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2880" y="1200"/>
                <a:ext cx="48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0" y="288"/>
                  </a:cxn>
                </a:cxnLst>
                <a:rect l="0" t="0" r="r" b="b"/>
                <a:pathLst>
                  <a:path w="48" h="288">
                    <a:moveTo>
                      <a:pt x="0" y="0"/>
                    </a:moveTo>
                    <a:cubicBezTo>
                      <a:pt x="24" y="48"/>
                      <a:pt x="48" y="96"/>
                      <a:pt x="48" y="144"/>
                    </a:cubicBezTo>
                    <a:cubicBezTo>
                      <a:pt x="48" y="192"/>
                      <a:pt x="24" y="240"/>
                      <a:pt x="0" y="28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5715000" y="1828800"/>
              <a:ext cx="2895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Moving an object farther away</a:t>
              </a:r>
            </a:p>
            <a:p>
              <a:r>
                <a:rPr lang="en-US" sz="1600">
                  <a:solidFill>
                    <a:srgbClr val="000000"/>
                  </a:solidFill>
                </a:rPr>
                <a:t>reduces its angular size.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61245"/>
              </p:ext>
            </p:extLst>
          </p:nvPr>
        </p:nvGraphicFramePr>
        <p:xfrm>
          <a:off x="1180382" y="2723791"/>
          <a:ext cx="2782018" cy="139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" name="Equation" r:id="rId9" imgW="838080" imgH="419040" progId="Equation.3">
                  <p:embed/>
                </p:oleObj>
              </mc:Choice>
              <mc:Fallback>
                <p:oleObj name="Equation" r:id="rId9" imgW="838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0382" y="2723791"/>
                        <a:ext cx="2782018" cy="139100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6090" y="12924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536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9382" y="1705581"/>
            <a:ext cx="171521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52283" y="1705581"/>
            <a:ext cx="157057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371600"/>
            <a:ext cx="6858000" cy="3657600"/>
          </a:xfrm>
        </p:spPr>
        <p:txBody>
          <a:bodyPr/>
          <a:lstStyle/>
          <a:p>
            <a:pPr marL="609600" indent="-609600" algn="l">
              <a:buFont typeface="Arial" charset="0"/>
              <a:buAutoNum type="arabicPeriod"/>
            </a:pPr>
            <a:r>
              <a:rPr lang="en-US" sz="2000" dirty="0"/>
              <a:t>The Moon is at a distance of about 384,000 </a:t>
            </a:r>
            <a:r>
              <a:rPr lang="en-US" sz="2000" dirty="0" smtClean="0"/>
              <a:t>km, and subtends about 0.5°. </a:t>
            </a:r>
            <a:r>
              <a:rPr lang="en-US" sz="2000" dirty="0"/>
              <a:t>From the small-angle formula, its </a:t>
            </a:r>
            <a:r>
              <a:rPr lang="en-US" sz="2000" dirty="0" smtClean="0"/>
              <a:t>diameter is about 3400 </a:t>
            </a:r>
            <a:r>
              <a:rPr lang="en-US" sz="2000" dirty="0"/>
              <a:t>km</a:t>
            </a:r>
            <a:r>
              <a:rPr lang="en-US" sz="2000" dirty="0" smtClean="0"/>
              <a:t>.</a:t>
            </a:r>
          </a:p>
          <a:p>
            <a:pPr marL="609600" indent="-609600" algn="l">
              <a:buFont typeface="Arial" charset="0"/>
              <a:buAutoNum type="arabicPeriod"/>
            </a:pPr>
            <a:endParaRPr lang="en-US" sz="2000" dirty="0" smtClean="0"/>
          </a:p>
          <a:p>
            <a:pPr marL="609600" indent="-609600" algn="l">
              <a:buFont typeface="Arial" charset="0"/>
              <a:buAutoNum type="arabicPeriod"/>
            </a:pPr>
            <a:endParaRPr lang="en-US" sz="2000" dirty="0" smtClean="0"/>
          </a:p>
          <a:p>
            <a:pPr marL="609600" indent="-609600" algn="l">
              <a:buFont typeface="Arial" charset="0"/>
              <a:buAutoNum type="arabicPeriod"/>
            </a:pPr>
            <a:endParaRPr lang="en-US" sz="2000" dirty="0" smtClean="0"/>
          </a:p>
          <a:p>
            <a:pPr marL="609600" indent="-609600" algn="l">
              <a:buFont typeface="Arial" charset="0"/>
              <a:buAutoNum type="arabicPeriod"/>
            </a:pPr>
            <a:endParaRPr lang="en-US" sz="2000" dirty="0" smtClean="0"/>
          </a:p>
          <a:p>
            <a:pPr marL="609600" indent="-609600" algn="l">
              <a:buFont typeface="Arial" charset="0"/>
              <a:buAutoNum type="arabicPeriod"/>
            </a:pPr>
            <a:r>
              <a:rPr lang="en-US" sz="2000" dirty="0" smtClean="0"/>
              <a:t>M87 </a:t>
            </a:r>
            <a:r>
              <a:rPr lang="en-US" sz="2000" dirty="0"/>
              <a:t>(a big galaxy) has angular size of 7</a:t>
            </a:r>
            <a:r>
              <a:rPr lang="en-US" sz="1800" dirty="0">
                <a:cs typeface="Times New Roman" pitchFamily="18" charset="0"/>
                <a:sym typeface="Symbol" charset="2"/>
              </a:rPr>
              <a:t>'</a:t>
            </a:r>
            <a:r>
              <a:rPr lang="en-US" sz="2000" dirty="0">
                <a:cs typeface="Times New Roman" pitchFamily="18" charset="0"/>
                <a:sym typeface="Symbol" charset="2"/>
              </a:rPr>
              <a:t>, corresponding to diameter </a:t>
            </a:r>
            <a:r>
              <a:rPr lang="en-US" sz="2000" dirty="0" smtClean="0">
                <a:cs typeface="Times New Roman" pitchFamily="18" charset="0"/>
                <a:sym typeface="Symbol" charset="2"/>
              </a:rPr>
              <a:t>40,000 pc (1 pc </a:t>
            </a:r>
            <a:r>
              <a:rPr lang="en-US" sz="2000" dirty="0">
                <a:cs typeface="Times New Roman" pitchFamily="18" charset="0"/>
                <a:sym typeface="Symbol" charset="2"/>
              </a:rPr>
              <a:t>= about </a:t>
            </a:r>
            <a:r>
              <a:rPr lang="en-US" sz="2000" dirty="0" smtClean="0">
                <a:cs typeface="Times New Roman" pitchFamily="18" charset="0"/>
                <a:sym typeface="Symbol" charset="2"/>
              </a:rPr>
              <a:t>300 </a:t>
            </a:r>
            <a:r>
              <a:rPr lang="en-US" sz="2000" dirty="0">
                <a:cs typeface="Times New Roman" pitchFamily="18" charset="0"/>
                <a:sym typeface="Symbol" charset="2"/>
              </a:rPr>
              <a:t>trillion km) at its large distance.  </a:t>
            </a:r>
            <a:r>
              <a:rPr lang="en-US" sz="2000" dirty="0" smtClean="0">
                <a:cs typeface="Times New Roman" pitchFamily="18" charset="0"/>
                <a:sym typeface="Symbol" charset="2"/>
              </a:rPr>
              <a:t>What is its distance?</a:t>
            </a:r>
          </a:p>
          <a:p>
            <a:pPr marL="609600" indent="-609600" algn="l">
              <a:buFont typeface="Arial" charset="0"/>
              <a:buAutoNum type="arabicPeriod"/>
            </a:pPr>
            <a:endParaRPr lang="en-US" sz="2000" dirty="0">
              <a:cs typeface="Times New Roman" pitchFamily="18" charset="0"/>
              <a:sym typeface="Symbol" charset="2"/>
            </a:endParaRPr>
          </a:p>
          <a:p>
            <a:pPr marL="609600" indent="-609600" algn="l">
              <a:buFont typeface="Arial" charset="0"/>
              <a:buAutoNum type="arabicPeriod"/>
            </a:pPr>
            <a:r>
              <a:rPr lang="en-US" sz="2000" dirty="0" smtClean="0">
                <a:cs typeface="Times New Roman" pitchFamily="18" charset="0"/>
                <a:sym typeface="Symbol" charset="2"/>
              </a:rPr>
              <a:t>The resolution of your eye is about 1’.  What length can you resolve at a distance of 10 m?</a:t>
            </a:r>
            <a:endParaRPr lang="en-US" sz="2000" dirty="0">
              <a:cs typeface="Times New Roman" pitchFamily="18" charset="0"/>
              <a:sym typeface="Symbol" charset="2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762000"/>
          </a:xfrm>
          <a:noFill/>
          <a:ln/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7586" name="Picture 2" descr="http://ecuadorupdate.files.wordpress.com/2008/09/full_moon_02_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143000"/>
            <a:ext cx="1981200" cy="2022909"/>
          </a:xfrm>
          <a:prstGeom prst="rect">
            <a:avLst/>
          </a:prstGeom>
          <a:noFill/>
        </p:spPr>
      </p:pic>
      <p:pic>
        <p:nvPicPr>
          <p:cNvPr id="67588" name="Picture 4" descr="See Explanation.  Clicking on the picture will download&#10; the highest resolution version available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667000" cy="20002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52500" y="6400800"/>
            <a:ext cx="1905000" cy="457200"/>
          </a:xfrm>
        </p:spPr>
        <p:txBody>
          <a:bodyPr/>
          <a:lstStyle/>
          <a:p>
            <a:fld id="{A896E8F8-7A39-4131-8E6E-CFECABD94DE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534400" cy="624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Important note on Significant Figures</a:t>
            </a:r>
          </a:p>
          <a:p>
            <a:pPr algn="l" eaLnBrk="1" hangingPunct="1"/>
            <a:endParaRPr lang="en-US" altLang="en-US" dirty="0" smtClean="0"/>
          </a:p>
          <a:p>
            <a:pPr algn="l" eaLnBrk="1" hangingPunct="1"/>
            <a:r>
              <a:rPr lang="en-US" altLang="en-US" sz="2000" dirty="0" smtClean="0"/>
              <a:t>If you are given numbers in a problem with a certain degree of precision, your answer should have the same degree of precision.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e.g. if you travel 1.2 m in 1.1 sec, what is your speed?  1.2/1.1 </a:t>
            </a:r>
            <a:r>
              <a:rPr lang="en-US" altLang="en-US" sz="2000" dirty="0"/>
              <a:t>= 1.1, even though calculator says 1.0909090909090909…, the input numbers were only </a:t>
            </a:r>
            <a:r>
              <a:rPr lang="en-US" altLang="en-US" sz="2000" dirty="0" smtClean="0"/>
              <a:t>given to 2 </a:t>
            </a:r>
            <a:r>
              <a:rPr lang="en-US" altLang="en-US" sz="2000" dirty="0"/>
              <a:t>sig fig, so the answer is too.</a:t>
            </a:r>
            <a:endParaRPr lang="en-US" altLang="en-US" sz="2000" dirty="0" smtClean="0"/>
          </a:p>
          <a:p>
            <a:pPr algn="l" eaLnBrk="1" hangingPunct="1"/>
            <a:endParaRPr lang="en-US" altLang="en-US" sz="2000" dirty="0" smtClean="0"/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56808-48AD-44CA-A663-6AB4CF81A6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545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Units in astronomy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95400"/>
            <a:ext cx="7848600" cy="5105400"/>
          </a:xfrm>
        </p:spPr>
        <p:txBody>
          <a:bodyPr/>
          <a:lstStyle/>
          <a:p>
            <a:pPr algn="l"/>
            <a:r>
              <a:rPr lang="en-US" sz="2000" dirty="0" smtClean="0"/>
              <a:t>Every physical quantity has units associated with it (don’t ever leave them off!).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Astronomers </a:t>
            </a:r>
            <a:r>
              <a:rPr lang="en-US" sz="2000" dirty="0"/>
              <a:t>use the </a:t>
            </a:r>
            <a:r>
              <a:rPr lang="en-US" sz="2000" dirty="0" smtClean="0"/>
              <a:t>metric system (SI units) </a:t>
            </a:r>
            <a:r>
              <a:rPr lang="en-US" sz="2000" dirty="0"/>
              <a:t>and powers-of-ten notation, plus a few “special” units.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Example:   	Average distance from Earth to Sun is      			about 1.5 x 10</a:t>
            </a:r>
            <a:r>
              <a:rPr lang="en-US" sz="2000" baseline="30000" dirty="0"/>
              <a:t>11</a:t>
            </a:r>
            <a:r>
              <a:rPr lang="en-US" sz="2000" dirty="0"/>
              <a:t> m = 1 Astronomical Unit = 1 AU</a:t>
            </a:r>
          </a:p>
          <a:p>
            <a:pPr algn="l"/>
            <a:endParaRPr lang="en-US" sz="2000" dirty="0"/>
          </a:p>
          <a:p>
            <a:r>
              <a:rPr lang="en-US" sz="2000" dirty="0" smtClean="0"/>
              <a:t>      Used </a:t>
            </a:r>
            <a:r>
              <a:rPr lang="en-US" sz="2000" dirty="0"/>
              <a:t>for distances in the Solar system.</a:t>
            </a:r>
          </a:p>
          <a:p>
            <a:endParaRPr lang="en-US" sz="2000" dirty="0"/>
          </a:p>
          <a:p>
            <a:pPr algn="l"/>
            <a:r>
              <a:rPr lang="en-US" sz="2000" dirty="0"/>
              <a:t>This spring we are working on much larger </a:t>
            </a:r>
            <a:r>
              <a:rPr lang="en-US" sz="2000" dirty="0" smtClean="0"/>
              <a:t>scales.  A common unit is the light-year (distance light travels in one year: 9.5x10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m), but astronomers even more commonly use </a:t>
            </a:r>
            <a:r>
              <a:rPr lang="en-US" sz="2000" dirty="0"/>
              <a:t>the </a:t>
            </a:r>
            <a:r>
              <a:rPr lang="en-US" sz="2000" dirty="0" smtClean="0"/>
              <a:t>“parsec”…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E8F8-7A39-4131-8E6E-CFECABD94D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838200"/>
          </a:xfrm>
          <a:noFill/>
          <a:ln/>
        </p:spPr>
        <p:txBody>
          <a:bodyPr/>
          <a:lstStyle/>
          <a:p>
            <a:r>
              <a:rPr lang="en-US" dirty="0"/>
              <a:t>The parsec unit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6200" y="1295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Basic unit of distance in astronomy.  Comes from technique of trigonometric or “Earth-orbit” parallax</a:t>
            </a:r>
            <a:endParaRPr lang="en-US" dirty="0"/>
          </a:p>
        </p:txBody>
      </p:sp>
      <p:pic>
        <p:nvPicPr>
          <p:cNvPr id="36874" name="Picture 10" descr="3928315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202" y="2057400"/>
            <a:ext cx="5089798" cy="4419600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6200" y="20574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Short for </a:t>
            </a:r>
            <a:r>
              <a:rPr lang="en-US" dirty="0" smtClean="0"/>
              <a:t>“parallax </a:t>
            </a:r>
            <a:r>
              <a:rPr lang="en-US" dirty="0"/>
              <a:t>of one second of </a:t>
            </a:r>
            <a:r>
              <a:rPr lang="en-US" dirty="0" smtClean="0"/>
              <a:t>arc”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Note parallax is </a:t>
            </a:r>
            <a:r>
              <a:rPr lang="en-US" u="sng" dirty="0" smtClean="0"/>
              <a:t>half</a:t>
            </a:r>
            <a:r>
              <a:rPr lang="en-US" dirty="0" smtClean="0"/>
              <a:t> the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	angular shift of the star over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     6 months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1 pc = the </a:t>
            </a:r>
            <a:r>
              <a:rPr lang="en-US" dirty="0"/>
              <a:t>distance between Earth and a star </a:t>
            </a:r>
            <a:r>
              <a:rPr lang="en-US" dirty="0" smtClean="0"/>
              <a:t>with a parallax of 1”, alternatively the distance at </a:t>
            </a:r>
            <a:r>
              <a:rPr lang="en-US" dirty="0"/>
              <a:t>which the radius of the Earth's orbit around the Sun (1AU) subtends an angle of </a:t>
            </a:r>
            <a:r>
              <a:rPr lang="en-US" dirty="0" smtClean="0"/>
              <a:t>1”.  1 pc = 3.09 x 10</a:t>
            </a:r>
            <a:r>
              <a:rPr lang="en-US" baseline="30000" dirty="0" smtClean="0"/>
              <a:t>16</a:t>
            </a:r>
            <a:r>
              <a:rPr lang="en-US" dirty="0" smtClean="0"/>
              <a:t> m = 3.26 light years = 206,265 AU.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</p:spPr>
        <p:txBody>
          <a:bodyPr/>
          <a:lstStyle/>
          <a:p>
            <a:fld id="{A896E8F8-7A39-4131-8E6E-CFECABD94D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86600" y="5791200"/>
            <a:ext cx="106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1"/>
            <a:ext cx="8382000" cy="121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                                     </a:t>
            </a:r>
            <a:r>
              <a:rPr lang="en-US" sz="2000" dirty="0" smtClean="0"/>
              <a:t>where </a:t>
            </a:r>
            <a:r>
              <a:rPr lang="en-US" sz="2000" i="1" dirty="0" smtClean="0"/>
              <a:t>p</a:t>
            </a:r>
            <a:r>
              <a:rPr lang="en-US" sz="2000" dirty="0" smtClean="0"/>
              <a:t> is the </a:t>
            </a:r>
            <a:r>
              <a:rPr lang="en-US" sz="2000" dirty="0" smtClean="0"/>
              <a:t>parallax </a:t>
            </a:r>
            <a:r>
              <a:rPr lang="en-US" sz="2000" dirty="0" smtClean="0"/>
              <a:t>and </a:t>
            </a:r>
            <a:r>
              <a:rPr lang="en-US" sz="2000" i="1" dirty="0" smtClean="0"/>
              <a:t>d</a:t>
            </a:r>
            <a:r>
              <a:rPr lang="en-US" sz="2000" dirty="0" smtClean="0"/>
              <a:t> is the distance.</a:t>
            </a: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718425" y="4487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 (pc</a:t>
            </a:r>
            <a:r>
              <a:rPr lang="en-US" dirty="0" smtClean="0"/>
              <a:t>) 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i="1" dirty="0" smtClean="0"/>
              <a:t>p(”)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76400" y="1764792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10" descr="3928315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202" y="2057400"/>
            <a:ext cx="5089798" cy="441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457200"/>
            <a:ext cx="635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how does trigonometric parallax relate to distance?</a:t>
            </a:r>
            <a:endParaRPr lang="en-US" dirty="0"/>
          </a:p>
        </p:txBody>
      </p:sp>
      <p:sp>
        <p:nvSpPr>
          <p:cNvPr id="14" name="Comment 8"/>
          <p:cNvSpPr>
            <a:spLocks noChangeArrowheads="1"/>
          </p:cNvSpPr>
          <p:nvPr/>
        </p:nvSpPr>
        <p:spPr bwMode="auto">
          <a:xfrm>
            <a:off x="609600" y="2971800"/>
            <a:ext cx="2895600" cy="255454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The nearest </a:t>
            </a:r>
            <a:r>
              <a:rPr lang="en-US" sz="1600" b="1" dirty="0" smtClean="0">
                <a:solidFill>
                  <a:srgbClr val="000000"/>
                </a:solidFill>
              </a:rPr>
              <a:t>star to Sun </a:t>
            </a:r>
            <a:r>
              <a:rPr lang="en-US" sz="1600" b="1" dirty="0">
                <a:solidFill>
                  <a:srgbClr val="000000"/>
                </a:solidFill>
              </a:rPr>
              <a:t>is 1.3 pc </a:t>
            </a:r>
            <a:r>
              <a:rPr lang="en-US" sz="1600" b="1" dirty="0" smtClean="0">
                <a:solidFill>
                  <a:srgbClr val="000000"/>
                </a:solidFill>
              </a:rPr>
              <a:t>away.</a:t>
            </a: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Galaxies are up to 100 </a:t>
            </a:r>
            <a:r>
              <a:rPr lang="en-US" sz="1600" b="1" dirty="0" err="1" smtClean="0">
                <a:solidFill>
                  <a:srgbClr val="000000"/>
                </a:solidFill>
              </a:rPr>
              <a:t>kpc</a:t>
            </a:r>
            <a:r>
              <a:rPr lang="en-US" sz="1600" b="1" dirty="0" smtClean="0">
                <a:solidFill>
                  <a:srgbClr val="000000"/>
                </a:solidFill>
              </a:rPr>
              <a:t> across.</a:t>
            </a: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The most distant galaxies are 1000’s of </a:t>
            </a:r>
            <a:r>
              <a:rPr lang="en-US" sz="1600" b="1" dirty="0" err="1" smtClean="0">
                <a:solidFill>
                  <a:srgbClr val="000000"/>
                </a:solidFill>
              </a:rPr>
              <a:t>Mpc</a:t>
            </a:r>
            <a:r>
              <a:rPr lang="en-US" sz="1600" b="1" dirty="0" smtClean="0">
                <a:solidFill>
                  <a:srgbClr val="000000"/>
                </a:solidFill>
              </a:rPr>
              <a:t> away.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</p:spPr>
        <p:txBody>
          <a:bodyPr/>
          <a:lstStyle/>
          <a:p>
            <a:fld id="{30371825-B2C8-4166-8B0F-B2C3BB7122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52400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66"/>
                </a:solidFill>
                <a:latin typeface="Arial" charset="0"/>
              </a:defRPr>
            </a:lvl9pPr>
          </a:lstStyle>
          <a:p>
            <a:r>
              <a:rPr lang="en-US" dirty="0" smtClean="0"/>
              <a:t>Important results from Mechanics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044" y="3159824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Elliptical orbits and eccentricity</a:t>
            </a:r>
            <a:endParaRPr lang="en-US" dirty="0"/>
          </a:p>
        </p:txBody>
      </p:sp>
      <p:pic>
        <p:nvPicPr>
          <p:cNvPr id="5" name="Picture 4" descr="figure 04-1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2" y="3574141"/>
            <a:ext cx="4916967" cy="19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90" y="5771954"/>
            <a:ext cx="1192213" cy="8588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03" y="5765539"/>
            <a:ext cx="1981200" cy="639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54624" y="5667973"/>
            <a:ext cx="2286000" cy="914400"/>
            <a:chOff x="4572000" y="2133600"/>
            <a:chExt cx="2286000" cy="914400"/>
          </a:xfrm>
        </p:grpSpPr>
        <p:sp>
          <p:nvSpPr>
            <p:cNvPr id="9" name="Oval 8"/>
            <p:cNvSpPr/>
            <p:nvPr/>
          </p:nvSpPr>
          <p:spPr>
            <a:xfrm>
              <a:off x="4572000" y="2133600"/>
              <a:ext cx="2286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15000" y="2590800"/>
              <a:ext cx="685800" cy="0"/>
            </a:xfrm>
            <a:prstGeom prst="line">
              <a:avLst/>
            </a:prstGeom>
            <a:ln w="22225" cap="rnd">
              <a:solidFill>
                <a:schemeClr val="bg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590800"/>
              <a:ext cx="1143000" cy="0"/>
            </a:xfrm>
            <a:prstGeom prst="line">
              <a:avLst/>
            </a:prstGeom>
            <a:ln w="22225" cap="rnd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5029200" y="2205335"/>
              <a:ext cx="13035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/>
                <a:t>         </a:t>
              </a:r>
              <a:r>
                <a:rPr lang="en-US" dirty="0" smtClean="0"/>
                <a:t>  </a:t>
              </a:r>
              <a:r>
                <a:rPr lang="en-US" dirty="0" smtClean="0">
                  <a:solidFill>
                    <a:srgbClr val="002060"/>
                  </a:solidFill>
                </a:rPr>
                <a:t>c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4" descr="http://odin.physastro.mnsu.edu/~eskridge/astr101/kauf19_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50245" r="14400" b="8373"/>
          <a:stretch/>
        </p:blipFill>
        <p:spPr bwMode="auto">
          <a:xfrm>
            <a:off x="207002" y="948726"/>
            <a:ext cx="3235327" cy="19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9" idx="0"/>
          </p:cNvCxnSpPr>
          <p:nvPr/>
        </p:nvCxnSpPr>
        <p:spPr bwMode="auto">
          <a:xfrm>
            <a:off x="2297624" y="5667973"/>
            <a:ext cx="0" cy="429419"/>
          </a:xfrm>
          <a:prstGeom prst="line">
            <a:avLst/>
          </a:prstGeom>
          <a:ln w="22225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8393" y="56714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134708"/>
            <a:ext cx="5367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objects orbit in ellipses with the</a:t>
            </a:r>
          </a:p>
          <a:p>
            <a:r>
              <a:rPr lang="en-US" dirty="0" smtClean="0"/>
              <a:t>center of mass as a common focus.</a:t>
            </a:r>
          </a:p>
          <a:p>
            <a:r>
              <a:rPr lang="en-US" dirty="0" smtClean="0"/>
              <a:t>Ratio of distances to center of mass is always</a:t>
            </a:r>
          </a:p>
          <a:p>
            <a:r>
              <a:rPr lang="en-US" dirty="0" smtClean="0"/>
              <a:t>Inverse of mass ratio.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294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Newton’s Law of Gravity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9188"/>
              </p:ext>
            </p:extLst>
          </p:nvPr>
        </p:nvGraphicFramePr>
        <p:xfrm>
          <a:off x="3276600" y="990600"/>
          <a:ext cx="228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3" imgW="787058" imgH="393529" progId="Equation.3">
                  <p:embed/>
                </p:oleObj>
              </mc:Choice>
              <mc:Fallback>
                <p:oleObj name="Equation" r:id="rId3" imgW="78705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2286000" cy="1143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29989"/>
              </p:ext>
            </p:extLst>
          </p:nvPr>
        </p:nvGraphicFramePr>
        <p:xfrm>
          <a:off x="4876800" y="2438400"/>
          <a:ext cx="11811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5" imgW="457200" imgH="393700" progId="Equation.3">
                  <p:embed/>
                </p:oleObj>
              </mc:Choice>
              <mc:Fallback>
                <p:oleObj name="Equation" r:id="rId5" imgW="4572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38400"/>
                        <a:ext cx="1181100" cy="1012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2438400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centripetal acceleration</a:t>
            </a:r>
          </a:p>
          <a:p>
            <a:r>
              <a:rPr lang="en-US" dirty="0" smtClean="0"/>
              <a:t>(circular motion)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52334"/>
              </p:ext>
            </p:extLst>
          </p:nvPr>
        </p:nvGraphicFramePr>
        <p:xfrm>
          <a:off x="3581400" y="3810000"/>
          <a:ext cx="3581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7" imgW="1333500" imgH="482600" progId="Equation.3">
                  <p:embed/>
                </p:oleObj>
              </mc:Choice>
              <mc:Fallback>
                <p:oleObj name="Equation" r:id="rId7" imgW="1333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3581400" cy="129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962400"/>
            <a:ext cx="59154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Newton’s form of</a:t>
            </a:r>
          </a:p>
          <a:p>
            <a:r>
              <a:rPr lang="en-US" dirty="0" err="1" smtClean="0"/>
              <a:t>Kepler’s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is mean separation of the objects over an orbit)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991255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periastron</a:t>
            </a:r>
            <a:r>
              <a:rPr lang="en-US" dirty="0" smtClean="0"/>
              <a:t> and </a:t>
            </a:r>
            <a:r>
              <a:rPr lang="en-US" dirty="0" err="1" smtClean="0"/>
              <a:t>apastron</a:t>
            </a:r>
            <a:r>
              <a:rPr lang="en-US" dirty="0" smtClean="0"/>
              <a:t>:   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peri</a:t>
            </a:r>
            <a:r>
              <a:rPr lang="en-US" i="1" dirty="0" smtClean="0"/>
              <a:t> = a(1 - e), D</a:t>
            </a:r>
            <a:r>
              <a:rPr lang="en-US" i="1" baseline="-25000" dirty="0" smtClean="0"/>
              <a:t>ap</a:t>
            </a:r>
            <a:r>
              <a:rPr lang="en-US" i="1" dirty="0" smtClean="0"/>
              <a:t> = a(1 + 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847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6575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Circular speed for small </a:t>
            </a:r>
            <a:r>
              <a:rPr lang="en-US" dirty="0" smtClean="0"/>
              <a:t>mass, m, </a:t>
            </a:r>
            <a:r>
              <a:rPr lang="en-US" dirty="0" smtClean="0"/>
              <a:t>orbiting large </a:t>
            </a:r>
            <a:r>
              <a:rPr lang="en-US" dirty="0" smtClean="0"/>
              <a:t>mass,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689" y="241929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speed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676745"/>
            <a:ext cx="137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Tidal force</a:t>
            </a:r>
            <a:endParaRPr lang="en-US" dirty="0"/>
          </a:p>
        </p:txBody>
      </p:sp>
      <p:pic>
        <p:nvPicPr>
          <p:cNvPr id="13" name="Picture 4" descr="figure 04-24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20754" r="1327" b="27199"/>
          <a:stretch/>
        </p:blipFill>
        <p:spPr bwMode="auto">
          <a:xfrm>
            <a:off x="5120640" y="4856568"/>
            <a:ext cx="374904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3580" y="419274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68728" y="4648200"/>
            <a:ext cx="20574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7280" y="61407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8800" y="6629400"/>
            <a:ext cx="1049953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7410" y="953652"/>
                <a:ext cx="2748780" cy="136537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𝑐𝑖𝑟𝑐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10" y="953652"/>
                <a:ext cx="2748780" cy="1365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7410" y="3027426"/>
                <a:ext cx="3017520" cy="136537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𝑒𝑠𝑐𝑎𝑝𝑒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10" y="3027426"/>
                <a:ext cx="3017520" cy="1365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29494" y="5316667"/>
                <a:ext cx="3228221" cy="102412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𝐺𝑀𝑚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94" y="5316667"/>
                <a:ext cx="3228221" cy="10241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15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60131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Circular motion in general</a:t>
            </a:r>
          </a:p>
          <a:p>
            <a:endParaRPr lang="en-US" dirty="0"/>
          </a:p>
          <a:p>
            <a:r>
              <a:rPr lang="en-US" dirty="0" smtClean="0"/>
              <a:t>Understand the basic relationships between period,</a:t>
            </a:r>
          </a:p>
          <a:p>
            <a:r>
              <a:rPr lang="en-US" dirty="0" smtClean="0"/>
              <a:t>frequency, angular frequency and velocity.  We will</a:t>
            </a:r>
          </a:p>
          <a:p>
            <a:r>
              <a:rPr lang="en-US" dirty="0"/>
              <a:t>s</a:t>
            </a:r>
            <a:r>
              <a:rPr lang="en-US" dirty="0" smtClean="0"/>
              <a:t>ee these often.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1" y="2971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Kinetic Energy and Gravitational Potential Energy</a:t>
            </a:r>
          </a:p>
          <a:p>
            <a:endParaRPr lang="en-US" dirty="0"/>
          </a:p>
          <a:p>
            <a:r>
              <a:rPr lang="en-US" dirty="0" smtClean="0"/>
              <a:t>For a mass, m, moving at speed v, the KE is ½ mv</a:t>
            </a:r>
            <a:r>
              <a:rPr lang="en-US" baseline="30000" dirty="0" smtClean="0"/>
              <a:t>2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For a mass m in the gravitational field of a mass M at</a:t>
            </a:r>
          </a:p>
          <a:p>
            <a:r>
              <a:rPr lang="en-US" dirty="0" smtClean="0"/>
              <a:t>a distance R from its center, gravitational potential energy is given by -</a:t>
            </a:r>
            <a:r>
              <a:rPr lang="en-US" dirty="0" err="1" smtClean="0"/>
              <a:t>GMm</a:t>
            </a:r>
            <a:r>
              <a:rPr lang="en-US" dirty="0" smtClean="0"/>
              <a:t>/R.  Defined to be zero at R</a:t>
            </a:r>
            <a:r>
              <a:rPr lang="en-US" dirty="0" smtClean="0"/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dirty="0" smtClean="0"/>
              <a:t>.  </a:t>
            </a:r>
            <a:r>
              <a:rPr lang="en-US" dirty="0" smtClean="0"/>
              <a:t>Importantly, as m falls from higher R to lower R, the gravitation PE drops and the KE increases.  The sum is conserved.</a:t>
            </a:r>
          </a:p>
          <a:p>
            <a:endParaRPr lang="en-US" dirty="0"/>
          </a:p>
          <a:p>
            <a:r>
              <a:rPr lang="en-US" dirty="0" smtClean="0"/>
              <a:t>We will see several examples of this conversion.</a:t>
            </a:r>
          </a:p>
        </p:txBody>
      </p:sp>
    </p:spTree>
    <p:extLst>
      <p:ext uri="{BB962C8B-B14F-4D97-AF65-F5344CB8AC3E}">
        <p14:creationId xmlns:p14="http://schemas.microsoft.com/office/powerpoint/2010/main" val="170084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How does astronomy work?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730199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astronomy, we make observations and measurements:</a:t>
            </a:r>
          </a:p>
          <a:p>
            <a:endParaRPr lang="en-US" dirty="0"/>
          </a:p>
          <a:p>
            <a:r>
              <a:rPr lang="en-US" dirty="0" smtClean="0"/>
              <a:t>Angles</a:t>
            </a:r>
          </a:p>
          <a:p>
            <a:r>
              <a:rPr lang="en-US" dirty="0" smtClean="0"/>
              <a:t>Motions</a:t>
            </a:r>
          </a:p>
          <a:p>
            <a:r>
              <a:rPr lang="en-US" dirty="0" smtClean="0"/>
              <a:t>Morphologies</a:t>
            </a:r>
          </a:p>
          <a:p>
            <a:r>
              <a:rPr lang="en-US" dirty="0" err="1" smtClean="0"/>
              <a:t>Brightnesses</a:t>
            </a:r>
            <a:endParaRPr lang="en-US" dirty="0" smtClean="0"/>
          </a:p>
          <a:p>
            <a:r>
              <a:rPr lang="en-US" dirty="0" smtClean="0"/>
              <a:t>Spectra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  <a:p>
            <a:r>
              <a:rPr lang="en-US" dirty="0" smtClean="0"/>
              <a:t>We interpret and explain in terms of physics:</a:t>
            </a:r>
          </a:p>
          <a:p>
            <a:endParaRPr lang="en-US" dirty="0"/>
          </a:p>
          <a:p>
            <a:r>
              <a:rPr lang="en-US" dirty="0" smtClean="0"/>
              <a:t>Mechanics</a:t>
            </a:r>
          </a:p>
          <a:p>
            <a:r>
              <a:rPr lang="en-US" dirty="0" smtClean="0"/>
              <a:t>Atomic and molecular processes</a:t>
            </a:r>
          </a:p>
          <a:p>
            <a:r>
              <a:rPr lang="en-US" dirty="0" smtClean="0"/>
              <a:t>Radiation properties</a:t>
            </a:r>
          </a:p>
          <a:p>
            <a:r>
              <a:rPr lang="en-US" dirty="0" smtClean="0"/>
              <a:t>Thermodynamic properties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  <a:p>
            <a:r>
              <a:rPr lang="en-US" dirty="0" smtClean="0"/>
              <a:t>Robust theories in turn motivate the next observations, thus our</a:t>
            </a:r>
          </a:p>
          <a:p>
            <a:r>
              <a:rPr lang="en-US" dirty="0" smtClean="0"/>
              <a:t>understanding is continually being refined.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systems (Box 2.1)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Purpose: to locate astronomical objects</a:t>
            </a:r>
          </a:p>
          <a:p>
            <a:endParaRPr lang="en-US" sz="2000" dirty="0"/>
          </a:p>
          <a:p>
            <a:r>
              <a:rPr lang="en-US" sz="2000" dirty="0"/>
              <a:t>To locate an object in space, we need three coordinates: x, y, z. Direction (two coordinates) and distance.</a:t>
            </a:r>
          </a:p>
          <a:p>
            <a:endParaRPr lang="en-US" sz="2000" dirty="0"/>
          </a:p>
          <a:p>
            <a:r>
              <a:rPr lang="en-US" sz="2000" dirty="0" smtClean="0"/>
              <a:t>On Earth’s surface </a:t>
            </a:r>
            <a:r>
              <a:rPr lang="en-US" sz="2000" dirty="0"/>
              <a:t>we use coordinates of longitude and latitude to describe a </a:t>
            </a:r>
            <a:r>
              <a:rPr lang="en-US" sz="2000" dirty="0" smtClean="0"/>
              <a:t>location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85380" name="Picture 4" descr="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124200" cy="2751138"/>
          </a:xfrm>
          <a:prstGeom prst="rect">
            <a:avLst/>
          </a:prstGeom>
          <a:noFill/>
        </p:spPr>
      </p:pic>
      <p:pic>
        <p:nvPicPr>
          <p:cNvPr id="485381" name="Picture 5" descr="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2819400" cy="28114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13" name="Rectangle 13"/>
          <p:cNvSpPr>
            <a:spLocks noChangeArrowheads="1"/>
          </p:cNvSpPr>
          <p:nvPr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rgbClr val="EFE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4572000" y="45720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Position in degrees: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Longitude: connecting the poles, 360º, or 180º East and 180º West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Latitude: parallel to the equator, 0-90º N and 0-90º 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A location is the intersect of a longitude and latitude line (virtual)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Albuquerque: 		35º05' N, 106º39' W</a:t>
            </a:r>
            <a:endParaRPr lang="en-US" sz="2400" dirty="0">
              <a:latin typeface="Helvetica" charset="0"/>
            </a:endParaRPr>
          </a:p>
        </p:txBody>
      </p:sp>
      <p:grpSp>
        <p:nvGrpSpPr>
          <p:cNvPr id="486405" name="Group 5"/>
          <p:cNvGrpSpPr>
            <a:grpSpLocks/>
          </p:cNvGrpSpPr>
          <p:nvPr/>
        </p:nvGrpSpPr>
        <p:grpSpPr bwMode="auto">
          <a:xfrm>
            <a:off x="228600" y="152400"/>
            <a:ext cx="3581400" cy="3200400"/>
            <a:chOff x="528" y="144"/>
            <a:chExt cx="1968" cy="1733"/>
          </a:xfrm>
        </p:grpSpPr>
        <p:pic>
          <p:nvPicPr>
            <p:cNvPr id="486406" name="Picture 6" descr="lo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44"/>
              <a:ext cx="1968" cy="1733"/>
            </a:xfrm>
            <a:prstGeom prst="rect">
              <a:avLst/>
            </a:prstGeom>
            <a:noFill/>
          </p:spPr>
        </p:pic>
        <p:sp>
          <p:nvSpPr>
            <p:cNvPr id="486407" name="Text Box 7"/>
            <p:cNvSpPr txBox="1">
              <a:spLocks noChangeArrowheads="1"/>
            </p:cNvSpPr>
            <p:nvPr/>
          </p:nvSpPr>
          <p:spPr bwMode="auto">
            <a:xfrm>
              <a:off x="1296" y="1104"/>
              <a:ext cx="23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0º</a:t>
              </a:r>
            </a:p>
          </p:txBody>
        </p:sp>
      </p:grpSp>
      <p:grpSp>
        <p:nvGrpSpPr>
          <p:cNvPr id="486408" name="Group 8"/>
          <p:cNvGrpSpPr>
            <a:grpSpLocks/>
          </p:cNvGrpSpPr>
          <p:nvPr/>
        </p:nvGrpSpPr>
        <p:grpSpPr bwMode="auto">
          <a:xfrm>
            <a:off x="228600" y="3276600"/>
            <a:ext cx="3403600" cy="3344863"/>
            <a:chOff x="336" y="1968"/>
            <a:chExt cx="1913" cy="1915"/>
          </a:xfrm>
        </p:grpSpPr>
        <p:pic>
          <p:nvPicPr>
            <p:cNvPr id="486409" name="Picture 9" descr="la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016"/>
              <a:ext cx="1913" cy="1867"/>
            </a:xfrm>
            <a:prstGeom prst="rect">
              <a:avLst/>
            </a:prstGeom>
            <a:noFill/>
          </p:spPr>
        </p:pic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336" y="2784"/>
              <a:ext cx="24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0º</a:t>
              </a:r>
            </a:p>
          </p:txBody>
        </p:sp>
        <p:sp>
          <p:nvSpPr>
            <p:cNvPr id="486411" name="Text Box 11"/>
            <p:cNvSpPr txBox="1">
              <a:spLocks noChangeArrowheads="1"/>
            </p:cNvSpPr>
            <p:nvPr/>
          </p:nvSpPr>
          <p:spPr bwMode="auto">
            <a:xfrm>
              <a:off x="1709" y="1968"/>
              <a:ext cx="4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90º N</a:t>
              </a:r>
            </a:p>
          </p:txBody>
        </p:sp>
        <p:sp>
          <p:nvSpPr>
            <p:cNvPr id="486412" name="Text Box 12"/>
            <p:cNvSpPr txBox="1">
              <a:spLocks noChangeArrowheads="1"/>
            </p:cNvSpPr>
            <p:nvPr/>
          </p:nvSpPr>
          <p:spPr bwMode="auto">
            <a:xfrm>
              <a:off x="1709" y="3600"/>
              <a:ext cx="46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90º S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482" name="Picture 2" descr="http://www.portcities.org.uk/london/upload/img_400/F0946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07" y="1048535"/>
            <a:ext cx="1606417" cy="16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celestial sphere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86400"/>
          </a:xfrm>
        </p:spPr>
        <p:txBody>
          <a:bodyPr/>
          <a:lstStyle/>
          <a:p>
            <a:r>
              <a:rPr lang="en-US" sz="2000" dirty="0"/>
              <a:t>Same idea when we describe the position of a celestial object</a:t>
            </a:r>
          </a:p>
          <a:p>
            <a:endParaRPr lang="en-US" sz="2000" dirty="0"/>
          </a:p>
          <a:p>
            <a:r>
              <a:rPr lang="en-US" sz="2000" dirty="0"/>
              <a:t>The Sun, the Moon and the stars are so far away that we cannot perceive their </a:t>
            </a:r>
            <a:r>
              <a:rPr lang="en-US" sz="2000" dirty="0" smtClean="0"/>
              <a:t>distances.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dirty="0"/>
              <a:t>Instead, the objects appear to </a:t>
            </a:r>
            <a:r>
              <a:rPr lang="en-US" sz="2000" dirty="0" smtClean="0"/>
              <a:t>be</a:t>
            </a:r>
          </a:p>
          <a:p>
            <a:pPr marL="0" indent="0">
              <a:buNone/>
            </a:pPr>
            <a:r>
              <a:rPr lang="en-US" sz="2000" dirty="0" smtClean="0"/>
              <a:t>     projected </a:t>
            </a:r>
            <a:r>
              <a:rPr lang="en-US" sz="2000" dirty="0"/>
              <a:t>onto a giant, </a:t>
            </a:r>
            <a:r>
              <a:rPr lang="en-US" sz="2000" dirty="0" smtClean="0"/>
              <a:t>imaginary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/>
              <a:t>sphere centered on the </a:t>
            </a:r>
            <a:r>
              <a:rPr lang="en-US" sz="2000" dirty="0" smtClean="0"/>
              <a:t>Earth,</a:t>
            </a:r>
          </a:p>
          <a:p>
            <a:pPr>
              <a:buNone/>
            </a:pPr>
            <a:r>
              <a:rPr lang="en-US" sz="2000" dirty="0" smtClean="0"/>
              <a:t>     fixed to the stars, of arbitrary radius.</a:t>
            </a:r>
            <a:endParaRPr lang="en-US" sz="2000" dirty="0"/>
          </a:p>
        </p:txBody>
      </p:sp>
      <p:pic>
        <p:nvPicPr>
          <p:cNvPr id="4" name="Picture 5" descr="figure 02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983038" cy="42672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45720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To locate an object, two numbers (angular measures), like longitude and latitude are sufficient.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Useful if we want to decide where to point our telescopes.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/>
          <a:p>
            <a:fld id="{30371825-B2C8-4166-8B0F-B2C3BB71221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Equatorial system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r>
              <a:rPr lang="en-US" sz="2000" dirty="0"/>
              <a:t>A system in which the coordinates of an object </a:t>
            </a:r>
            <a:r>
              <a:rPr lang="en-US" sz="2000" dirty="0" smtClean="0"/>
              <a:t>do not </a:t>
            </a:r>
            <a:r>
              <a:rPr lang="en-US" sz="2000" dirty="0"/>
              <a:t>change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coordinates are </a:t>
            </a:r>
            <a:r>
              <a:rPr lang="en-US" sz="2000" dirty="0" smtClean="0">
                <a:solidFill>
                  <a:schemeClr val="tx2"/>
                </a:solidFill>
              </a:rPr>
              <a:t>Right </a:t>
            </a:r>
            <a:r>
              <a:rPr lang="en-US" sz="2000" dirty="0">
                <a:solidFill>
                  <a:schemeClr val="tx2"/>
                </a:solidFill>
              </a:rPr>
              <a:t>Ascension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2"/>
                </a:solidFill>
              </a:rPr>
              <a:t>Declination</a:t>
            </a:r>
            <a:r>
              <a:rPr lang="en-US" sz="2000" dirty="0"/>
              <a:t>, </a:t>
            </a:r>
            <a:r>
              <a:rPr lang="en-US" sz="2000" dirty="0" smtClean="0"/>
              <a:t>analogous </a:t>
            </a:r>
            <a:r>
              <a:rPr lang="en-US" sz="2000" dirty="0"/>
              <a:t>to longitude and latitude on Earth.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celestial sphere and the equatorial </a:t>
            </a:r>
            <a:r>
              <a:rPr lang="en-US" sz="2000" dirty="0"/>
              <a:t>coordinate system </a:t>
            </a:r>
            <a:r>
              <a:rPr lang="en-US" sz="2000" u="sng" dirty="0" smtClean="0"/>
              <a:t>appear</a:t>
            </a:r>
            <a:r>
              <a:rPr lang="en-US" sz="2000" dirty="0" smtClean="0"/>
              <a:t> to rotate with </a:t>
            </a:r>
            <a:r>
              <a:rPr lang="en-US" sz="2000" dirty="0"/>
              <a:t>stars and </a:t>
            </a:r>
            <a:r>
              <a:rPr lang="en-US" sz="2000" dirty="0" smtClean="0"/>
              <a:t>galaxies, due to Earth’s rotation.</a:t>
            </a:r>
          </a:p>
          <a:p>
            <a:r>
              <a:rPr lang="en-US" sz="2000" dirty="0" smtClean="0"/>
              <a:t>But are the coordinates of </a:t>
            </a:r>
            <a:r>
              <a:rPr lang="en-US" sz="2000" u="sng" dirty="0" smtClean="0"/>
              <a:t>al</a:t>
            </a:r>
            <a:r>
              <a:rPr lang="en-US" sz="2000" dirty="0" smtClean="0"/>
              <a:t>l objects unchanging?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91524" name="Picture 4" descr="decl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572000" cy="304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30371825-B2C8-4166-8B0F-B2C3BB71221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dl-digital.com/images/Astronomy/StarTrails/2007-10-StarTrails1-cp-restart3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57300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E81FB-3D2B-439A-887A-46E45772F012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x 0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50863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mment 3"/>
          <p:cNvSpPr>
            <a:spLocks noChangeArrowheads="1"/>
          </p:cNvSpPr>
          <p:nvPr/>
        </p:nvSpPr>
        <p:spPr bwMode="auto">
          <a:xfrm>
            <a:off x="228600" y="1524000"/>
            <a:ext cx="3048000" cy="27908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FF3300"/>
                </a:solidFill>
                <a:latin typeface="Arial" charset="0"/>
              </a:rPr>
              <a:t>Declination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(Dec) is a set of imaginary lines parallel to the celestial equator. 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Declination is the angular distance north or south of the celestial equator.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Defined to be 0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sym typeface="Symbol" charset="2"/>
              </a:rPr>
              <a:t> at the celestial equator, 90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  <a:sym typeface="Symbol" charset="2"/>
              </a:rPr>
              <a:t>° at the north celestial pole, and -90° at the south celestial pole.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5" name="Comment 5"/>
          <p:cNvSpPr>
            <a:spLocks noChangeArrowheads="1"/>
          </p:cNvSpPr>
          <p:nvPr/>
        </p:nvSpPr>
        <p:spPr bwMode="auto">
          <a:xfrm>
            <a:off x="304800" y="4724400"/>
            <a:ext cx="2819400" cy="107721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FF3300"/>
                </a:solidFill>
                <a:latin typeface="Arial" charset="0"/>
              </a:rPr>
              <a:t>Right ascension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(RA): imaginary lines that connect the celestial poles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  <a:noFill/>
        </p:spPr>
        <p:txBody>
          <a:bodyPr/>
          <a:lstStyle/>
          <a:p>
            <a:fld id="{8FE6739A-50F5-470B-BC42-D76C39868C6A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Ascension and Declination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CFF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Ascension </a:t>
            </a:r>
            <a:r>
              <a:rPr lang="en-US" dirty="0"/>
              <a:t>and </a:t>
            </a:r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810000"/>
          </a:xfrm>
        </p:spPr>
        <p:txBody>
          <a:bodyPr/>
          <a:lstStyle/>
          <a:p>
            <a:r>
              <a:rPr lang="en-US" sz="2000" dirty="0"/>
              <a:t>Declination (Dec) is measured in degrees, </a:t>
            </a:r>
            <a:r>
              <a:rPr lang="en-US" sz="2000" dirty="0" err="1"/>
              <a:t>arcminutes</a:t>
            </a:r>
            <a:r>
              <a:rPr lang="en-US" sz="2000" dirty="0"/>
              <a:t>, and </a:t>
            </a:r>
            <a:r>
              <a:rPr lang="en-US" sz="2000" dirty="0" err="1"/>
              <a:t>arcseconds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Right ascension (RA) is measured in units of time: hours, minutes, and seconds.</a:t>
            </a:r>
          </a:p>
          <a:p>
            <a:endParaRPr lang="en-US" sz="2000" dirty="0"/>
          </a:p>
          <a:p>
            <a:r>
              <a:rPr lang="en-US" sz="2000" dirty="0"/>
              <a:t>Example 1:  The star </a:t>
            </a:r>
            <a:r>
              <a:rPr lang="en-US" sz="2000" dirty="0" err="1"/>
              <a:t>Regulus</a:t>
            </a:r>
            <a:r>
              <a:rPr lang="en-US" sz="2000" dirty="0"/>
              <a:t> has coordinates</a:t>
            </a:r>
          </a:p>
          <a:p>
            <a:pPr>
              <a:buFontTx/>
              <a:buNone/>
            </a:pPr>
            <a:r>
              <a:rPr lang="en-US" sz="2000" dirty="0"/>
              <a:t>			   RA  =  10</a:t>
            </a:r>
            <a:r>
              <a:rPr lang="en-US" sz="2000" baseline="30000" dirty="0"/>
              <a:t>h</a:t>
            </a:r>
            <a:r>
              <a:rPr lang="en-US" sz="2000" dirty="0"/>
              <a:t> 08</a:t>
            </a:r>
            <a:r>
              <a:rPr lang="en-US" sz="2000" baseline="30000" dirty="0"/>
              <a:t>m</a:t>
            </a:r>
            <a:r>
              <a:rPr lang="en-US" sz="2000" dirty="0"/>
              <a:t> 22.2</a:t>
            </a:r>
            <a:r>
              <a:rPr lang="en-US" sz="2000" baseline="30000" dirty="0"/>
              <a:t>s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			   Dec = 11</a:t>
            </a:r>
            <a:r>
              <a:rPr lang="en-US" sz="2000" dirty="0">
                <a:cs typeface="Times New Roman" pitchFamily="18" charset="0"/>
              </a:rPr>
              <a:t>°</a:t>
            </a:r>
            <a:r>
              <a:rPr lang="en-US" sz="2000" dirty="0"/>
              <a:t> 58</a:t>
            </a:r>
            <a:r>
              <a:rPr lang="en-US" sz="2000" dirty="0">
                <a:cs typeface="Times New Roman" pitchFamily="18" charset="0"/>
              </a:rPr>
              <a:t>'</a:t>
            </a:r>
            <a:r>
              <a:rPr lang="en-US" sz="2000" dirty="0"/>
              <a:t> 02</a:t>
            </a:r>
            <a:r>
              <a:rPr lang="en-US" sz="2000" dirty="0">
                <a:cs typeface="Times New Roman" pitchFamily="18" charset="0"/>
              </a:rPr>
              <a:t>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 02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706563"/>
            <a:ext cx="9097963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4419600" y="3124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mment 7"/>
          <p:cNvSpPr>
            <a:spLocks noChangeArrowheads="1"/>
          </p:cNvSpPr>
          <p:nvPr/>
        </p:nvSpPr>
        <p:spPr bwMode="auto">
          <a:xfrm>
            <a:off x="4724400" y="2819400"/>
            <a:ext cx="1676400" cy="3381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FF3300"/>
                </a:solidFill>
                <a:latin typeface="Arial" charset="0"/>
              </a:rPr>
              <a:t>Vernal equinox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8D2F469F-2201-4490-92A7-4C9779F4D9FB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" name="Comment 4"/>
          <p:cNvSpPr>
            <a:spLocks noChangeArrowheads="1"/>
          </p:cNvSpPr>
          <p:nvPr/>
        </p:nvSpPr>
        <p:spPr bwMode="auto">
          <a:xfrm>
            <a:off x="381000" y="76200"/>
            <a:ext cx="7391400" cy="156966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Zero point of RA:</a:t>
            </a:r>
            <a:r>
              <a:rPr lang="en-US" sz="1600" b="1" i="1" dirty="0">
                <a:solidFill>
                  <a:srgbClr val="FF3300"/>
                </a:solidFill>
              </a:rPr>
              <a:t> The </a:t>
            </a:r>
            <a:r>
              <a:rPr lang="en-US" sz="1600" b="1" i="1" dirty="0" smtClean="0">
                <a:solidFill>
                  <a:srgbClr val="FF3300"/>
                </a:solidFill>
              </a:rPr>
              <a:t>vernal equinox</a:t>
            </a:r>
            <a:r>
              <a:rPr lang="en-US" sz="1600" b="1" dirty="0" smtClean="0">
                <a:solidFill>
                  <a:srgbClr val="000000"/>
                </a:solidFill>
              </a:rPr>
              <a:t>, which </a:t>
            </a:r>
            <a:r>
              <a:rPr lang="en-US" sz="1600" b="1" dirty="0">
                <a:solidFill>
                  <a:srgbClr val="000000"/>
                </a:solidFill>
              </a:rPr>
              <a:t>is the point on the celestial equator the Sun crosses on its march </a:t>
            </a:r>
            <a:r>
              <a:rPr lang="en-US" sz="1600" b="1" dirty="0" smtClean="0">
                <a:solidFill>
                  <a:srgbClr val="000000"/>
                </a:solidFill>
              </a:rPr>
              <a:t>north </a:t>
            </a:r>
            <a:r>
              <a:rPr lang="en-US" sz="1600" b="1" dirty="0">
                <a:solidFill>
                  <a:srgbClr val="000000"/>
                </a:solidFill>
              </a:rPr>
              <a:t>- the start </a:t>
            </a:r>
            <a:r>
              <a:rPr lang="en-US" sz="1600" b="1" dirty="0" smtClean="0">
                <a:solidFill>
                  <a:srgbClr val="000000"/>
                </a:solidFill>
              </a:rPr>
              <a:t>of spring </a:t>
            </a:r>
            <a:r>
              <a:rPr lang="en-US" sz="1600" b="1" dirty="0">
                <a:solidFill>
                  <a:srgbClr val="000000"/>
                </a:solidFill>
              </a:rPr>
              <a:t>in the northern </a:t>
            </a:r>
            <a:r>
              <a:rPr lang="en-US" sz="1600" b="1" dirty="0" smtClean="0">
                <a:solidFill>
                  <a:srgbClr val="000000"/>
                </a:solidFill>
              </a:rPr>
              <a:t>hemisphere.  So the Sun is at RA = 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h</a:t>
            </a:r>
            <a:r>
              <a:rPr lang="en-US" sz="1600" b="1" dirty="0" smtClean="0">
                <a:solidFill>
                  <a:srgbClr val="000000"/>
                </a:solidFill>
              </a:rPr>
              <a:t> 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</a:rPr>
              <a:t> 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s </a:t>
            </a:r>
            <a:r>
              <a:rPr lang="en-US" sz="1600" b="1" dirty="0" smtClean="0">
                <a:solidFill>
                  <a:srgbClr val="000000"/>
                </a:solidFill>
              </a:rPr>
              <a:t> at </a:t>
            </a:r>
            <a:r>
              <a:rPr lang="en-US" sz="1600" b="1" u="sng" dirty="0" smtClean="0">
                <a:solidFill>
                  <a:srgbClr val="000000"/>
                </a:solidFill>
              </a:rPr>
              <a:t>midday</a:t>
            </a:r>
            <a:r>
              <a:rPr lang="en-US" sz="1600" b="1" dirty="0" smtClean="0">
                <a:solidFill>
                  <a:srgbClr val="000000"/>
                </a:solidFill>
              </a:rPr>
              <a:t> on the date of the </a:t>
            </a:r>
            <a:r>
              <a:rPr lang="en-US" sz="1600" b="1" u="sng" dirty="0" smtClean="0">
                <a:solidFill>
                  <a:srgbClr val="000000"/>
                </a:solidFill>
              </a:rPr>
              <a:t>vernal</a:t>
            </a:r>
            <a:r>
              <a:rPr lang="en-US" sz="1600" b="1" dirty="0" smtClean="0">
                <a:solidFill>
                  <a:srgbClr val="000000"/>
                </a:solidFill>
              </a:rPr>
              <a:t> equinox, and at RA = 12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h</a:t>
            </a:r>
            <a:r>
              <a:rPr lang="en-US" sz="1600" b="1" dirty="0" smtClean="0">
                <a:solidFill>
                  <a:srgbClr val="000000"/>
                </a:solidFill>
              </a:rPr>
              <a:t> 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</a:rPr>
              <a:t> 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s </a:t>
            </a:r>
            <a:r>
              <a:rPr lang="en-US" sz="1600" b="1" dirty="0" smtClean="0">
                <a:solidFill>
                  <a:srgbClr val="000000"/>
                </a:solidFill>
              </a:rPr>
              <a:t> at </a:t>
            </a:r>
            <a:r>
              <a:rPr lang="en-US" sz="1600" b="1" u="sng" dirty="0" smtClean="0">
                <a:solidFill>
                  <a:srgbClr val="000000"/>
                </a:solidFill>
              </a:rPr>
              <a:t>midday</a:t>
            </a:r>
            <a:r>
              <a:rPr lang="en-US" sz="1600" b="1" dirty="0" smtClean="0">
                <a:solidFill>
                  <a:srgbClr val="000000"/>
                </a:solidFill>
              </a:rPr>
              <a:t> on the </a:t>
            </a:r>
            <a:r>
              <a:rPr lang="en-US" sz="1600" b="1" u="sng" dirty="0" smtClean="0">
                <a:solidFill>
                  <a:srgbClr val="000000"/>
                </a:solidFill>
              </a:rPr>
              <a:t>autumnal</a:t>
            </a:r>
            <a:r>
              <a:rPr lang="en-US" sz="1600" b="1" dirty="0" smtClean="0">
                <a:solidFill>
                  <a:srgbClr val="000000"/>
                </a:solidFill>
              </a:rPr>
              <a:t> equinox.  Right ascension is the angular distance eastward from the </a:t>
            </a:r>
            <a:r>
              <a:rPr lang="en-US" sz="1600" b="1" dirty="0" smtClean="0">
                <a:solidFill>
                  <a:srgbClr val="008000"/>
                </a:solidFill>
              </a:rPr>
              <a:t>vernal equinox</a:t>
            </a:r>
            <a:r>
              <a:rPr lang="en-US" sz="1600" b="1" dirty="0" smtClean="0">
                <a:solidFill>
                  <a:srgbClr val="000000"/>
                </a:solidFill>
              </a:rPr>
              <a:t>. 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Powers-of-ten notation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18488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Astronomy deals with very big and very small numbers – we talk about galaxies AND atoms.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Example:  distance to the </a:t>
            </a:r>
            <a:r>
              <a:rPr lang="en-US" sz="2000" dirty="0" smtClean="0"/>
              <a:t>center of the Milky Way can be inefficiently written as </a:t>
            </a:r>
            <a:r>
              <a:rPr lang="en-US" sz="2000" dirty="0"/>
              <a:t>about </a:t>
            </a:r>
            <a:r>
              <a:rPr lang="en-US" sz="2000" dirty="0" smtClean="0"/>
              <a:t>25,000,000,000,000,000,000 </a:t>
            </a:r>
            <a:r>
              <a:rPr lang="en-US" sz="2000" dirty="0"/>
              <a:t>meters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Instead, use powers-of-ten, </a:t>
            </a:r>
            <a:r>
              <a:rPr lang="en-US" sz="2000" dirty="0"/>
              <a:t>or </a:t>
            </a:r>
            <a:r>
              <a:rPr lang="en-US" sz="2000" dirty="0" smtClean="0"/>
              <a:t>exponential notation.  </a:t>
            </a:r>
            <a:r>
              <a:rPr lang="en-US" sz="2000" dirty="0"/>
              <a:t>All the zeros are consolidated into one term consisting of 10 followed by an exponent, written as a superscript</a:t>
            </a:r>
            <a:r>
              <a:rPr lang="en-US" sz="2000" dirty="0" smtClean="0"/>
              <a:t>.  Thus, the above distance is 2.5 x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meters.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305800" cy="6248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CFF66"/>
                </a:solidFill>
              </a:rPr>
              <a:t>Examples of </a:t>
            </a:r>
            <a:r>
              <a:rPr lang="en-US" dirty="0">
                <a:solidFill>
                  <a:srgbClr val="CCFF66"/>
                </a:solidFill>
              </a:rPr>
              <a:t>powers-of-ten notation </a:t>
            </a:r>
          </a:p>
          <a:p>
            <a:pPr algn="l"/>
            <a:r>
              <a:rPr lang="en-US" dirty="0" smtClean="0">
                <a:solidFill>
                  <a:srgbClr val="CCFF66"/>
                </a:solidFill>
              </a:rPr>
              <a:t>(</a:t>
            </a:r>
            <a:r>
              <a:rPr lang="en-US" dirty="0">
                <a:solidFill>
                  <a:srgbClr val="CCFF66"/>
                </a:solidFill>
              </a:rPr>
              <a:t>C</a:t>
            </a:r>
            <a:r>
              <a:rPr lang="en-US" dirty="0" smtClean="0">
                <a:solidFill>
                  <a:srgbClr val="CCFF66"/>
                </a:solidFill>
              </a:rPr>
              <a:t>h</a:t>
            </a:r>
            <a:r>
              <a:rPr lang="en-US" dirty="0">
                <a:solidFill>
                  <a:srgbClr val="CCFF66"/>
                </a:solidFill>
              </a:rPr>
              <a:t>. 1.6):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One hundred   = 100 = 10</a:t>
            </a:r>
            <a:r>
              <a:rPr lang="en-US" sz="2000" baseline="30000" dirty="0"/>
              <a:t>2			</a:t>
            </a:r>
            <a:endParaRPr lang="en-US" sz="2000" dirty="0"/>
          </a:p>
          <a:p>
            <a:pPr algn="l"/>
            <a:r>
              <a:rPr lang="en-US" sz="2000" dirty="0"/>
              <a:t>One thousand = 1000 = 10</a:t>
            </a:r>
            <a:r>
              <a:rPr lang="en-US" sz="2000" baseline="30000" dirty="0"/>
              <a:t>3		     </a:t>
            </a:r>
            <a:r>
              <a:rPr lang="en-US" sz="2000" dirty="0">
                <a:solidFill>
                  <a:schemeClr val="tx2"/>
                </a:solidFill>
              </a:rPr>
              <a:t>kilo</a:t>
            </a:r>
          </a:p>
          <a:p>
            <a:pPr algn="l"/>
            <a:r>
              <a:rPr lang="en-US" sz="2000" dirty="0"/>
              <a:t>One million      = 1,000,000 = 10</a:t>
            </a:r>
            <a:r>
              <a:rPr lang="en-US" sz="2000" baseline="30000" dirty="0"/>
              <a:t>6	     </a:t>
            </a:r>
            <a:r>
              <a:rPr lang="en-US" sz="2000" dirty="0">
                <a:solidFill>
                  <a:schemeClr val="tx2"/>
                </a:solidFill>
              </a:rPr>
              <a:t>mega</a:t>
            </a:r>
            <a:endParaRPr lang="en-US" sz="2000" dirty="0">
              <a:solidFill>
                <a:schemeClr val="accent2"/>
              </a:solidFill>
            </a:endParaRPr>
          </a:p>
          <a:p>
            <a:pPr algn="l"/>
            <a:r>
              <a:rPr lang="en-US" sz="2000" dirty="0"/>
              <a:t>One billion       = 1,000,000,000 = 10</a:t>
            </a:r>
            <a:r>
              <a:rPr lang="en-US" sz="2000" baseline="30000" dirty="0"/>
              <a:t>9	     </a:t>
            </a:r>
            <a:r>
              <a:rPr lang="en-US" sz="2000" dirty="0" err="1">
                <a:solidFill>
                  <a:schemeClr val="tx2"/>
                </a:solidFill>
              </a:rPr>
              <a:t>giga</a:t>
            </a:r>
            <a:endParaRPr lang="en-US" sz="2000" dirty="0">
              <a:solidFill>
                <a:schemeClr val="tx2"/>
              </a:solidFill>
            </a:endParaRPr>
          </a:p>
          <a:p>
            <a:pPr algn="l"/>
            <a:endParaRPr lang="en-US" sz="2000" dirty="0">
              <a:solidFill>
                <a:schemeClr val="accent2"/>
              </a:solidFill>
            </a:endParaRPr>
          </a:p>
          <a:p>
            <a:pPr algn="l"/>
            <a:r>
              <a:rPr lang="en-US" sz="2000" dirty="0"/>
              <a:t>One </a:t>
            </a:r>
            <a:r>
              <a:rPr lang="en-US" sz="2000" dirty="0" err="1"/>
              <a:t>one</a:t>
            </a:r>
            <a:r>
              <a:rPr lang="en-US" sz="2000" dirty="0"/>
              <a:t>-hundredth   = 0.01 = 10</a:t>
            </a:r>
            <a:r>
              <a:rPr lang="en-US" sz="2000" baseline="30000" dirty="0"/>
              <a:t>-2	      </a:t>
            </a:r>
            <a:r>
              <a:rPr lang="en-US" sz="2000" dirty="0" err="1">
                <a:solidFill>
                  <a:schemeClr val="tx2"/>
                </a:solidFill>
              </a:rPr>
              <a:t>centi</a:t>
            </a:r>
            <a:endParaRPr lang="en-US" sz="2000" dirty="0">
              <a:solidFill>
                <a:schemeClr val="accent2"/>
              </a:solidFill>
            </a:endParaRPr>
          </a:p>
          <a:p>
            <a:pPr algn="l"/>
            <a:r>
              <a:rPr lang="en-US" sz="2000" dirty="0"/>
              <a:t>One </a:t>
            </a:r>
            <a:r>
              <a:rPr lang="en-US" sz="2000" dirty="0" err="1"/>
              <a:t>one</a:t>
            </a:r>
            <a:r>
              <a:rPr lang="en-US" sz="2000" dirty="0"/>
              <a:t>-thousandth = 0.001 = 10</a:t>
            </a:r>
            <a:r>
              <a:rPr lang="en-US" sz="2000" baseline="30000" dirty="0"/>
              <a:t>-3	      </a:t>
            </a:r>
            <a:r>
              <a:rPr lang="en-US" sz="2000" dirty="0" err="1">
                <a:solidFill>
                  <a:schemeClr val="tx2"/>
                </a:solidFill>
              </a:rPr>
              <a:t>milli</a:t>
            </a:r>
            <a:endParaRPr lang="en-US" sz="2000" dirty="0">
              <a:solidFill>
                <a:schemeClr val="tx2"/>
              </a:solidFill>
            </a:endParaRPr>
          </a:p>
          <a:p>
            <a:pPr algn="l"/>
            <a:r>
              <a:rPr lang="en-US" sz="2000" dirty="0"/>
              <a:t>One </a:t>
            </a:r>
            <a:r>
              <a:rPr lang="en-US" sz="2000" dirty="0" err="1"/>
              <a:t>one</a:t>
            </a:r>
            <a:r>
              <a:rPr lang="en-US" sz="2000" dirty="0"/>
              <a:t>-millionth     = 0.000001= 10</a:t>
            </a:r>
            <a:r>
              <a:rPr lang="en-US" sz="2000" baseline="30000" dirty="0"/>
              <a:t>-6	      </a:t>
            </a:r>
            <a:r>
              <a:rPr lang="en-US" sz="2000" dirty="0">
                <a:solidFill>
                  <a:schemeClr val="tx2"/>
                </a:solidFill>
              </a:rPr>
              <a:t>micro</a:t>
            </a:r>
          </a:p>
          <a:p>
            <a:pPr algn="l"/>
            <a:r>
              <a:rPr lang="en-US" sz="2000" dirty="0"/>
              <a:t>One </a:t>
            </a:r>
            <a:r>
              <a:rPr lang="en-US" sz="2000" dirty="0" err="1"/>
              <a:t>one</a:t>
            </a:r>
            <a:r>
              <a:rPr lang="en-US" sz="2000" dirty="0"/>
              <a:t>-billionth      = 0.000000001= 10</a:t>
            </a:r>
            <a:r>
              <a:rPr lang="en-US" sz="2000" baseline="30000" dirty="0"/>
              <a:t>-9   </a:t>
            </a:r>
            <a:r>
              <a:rPr lang="en-US" sz="2000" dirty="0" err="1">
                <a:solidFill>
                  <a:schemeClr val="tx2"/>
                </a:solidFill>
              </a:rPr>
              <a:t>nano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E8F8-7A39-4131-8E6E-CFECABD94D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/>
              <a:t>power-of-ten notation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            150 = 1.5 x 10</a:t>
            </a:r>
            <a:r>
              <a:rPr lang="en-US" sz="2000" baseline="30000" dirty="0"/>
              <a:t>2</a:t>
            </a:r>
          </a:p>
          <a:p>
            <a:pPr>
              <a:buFontTx/>
              <a:buNone/>
            </a:pPr>
            <a:r>
              <a:rPr lang="en-US" sz="2000" dirty="0"/>
              <a:t>84,500,000 = 8.45 x 10</a:t>
            </a:r>
            <a:r>
              <a:rPr lang="en-US" sz="2000" baseline="30000" dirty="0"/>
              <a:t>7</a:t>
            </a:r>
          </a:p>
          <a:p>
            <a:pPr>
              <a:buFontTx/>
              <a:buNone/>
            </a:pPr>
            <a:endParaRPr lang="en-US" sz="2000" baseline="30000" dirty="0"/>
          </a:p>
          <a:p>
            <a:pPr>
              <a:buFontTx/>
              <a:buNone/>
            </a:pPr>
            <a:r>
              <a:rPr lang="en-US" sz="2000" baseline="30000" dirty="0"/>
              <a:t>					               </a:t>
            </a:r>
            <a:r>
              <a:rPr lang="en-US" sz="2000" dirty="0"/>
              <a:t>0.032 = 3.2 x 10</a:t>
            </a:r>
            <a:r>
              <a:rPr lang="en-US" sz="2000" baseline="30000" dirty="0"/>
              <a:t>-2</a:t>
            </a:r>
          </a:p>
          <a:p>
            <a:pPr>
              <a:buFontTx/>
              <a:buNone/>
            </a:pPr>
            <a:r>
              <a:rPr lang="en-US" sz="2000" baseline="30000" dirty="0"/>
              <a:t>			                       	   </a:t>
            </a:r>
            <a:r>
              <a:rPr lang="en-US" sz="2000" dirty="0"/>
              <a:t>0.0000045 = 4.5 x 10</a:t>
            </a:r>
            <a:r>
              <a:rPr lang="en-US" sz="2000" baseline="30000" dirty="0"/>
              <a:t>-6</a:t>
            </a:r>
          </a:p>
          <a:p>
            <a:pPr>
              <a:buFontTx/>
              <a:buNone/>
            </a:pPr>
            <a:endParaRPr lang="en-US" sz="2000" baseline="30000" dirty="0"/>
          </a:p>
          <a:p>
            <a:pPr marL="0" indent="0">
              <a:buFontTx/>
              <a:buNone/>
            </a:pPr>
            <a:r>
              <a:rPr lang="en-US" sz="2000" dirty="0" smtClean="0"/>
              <a:t>The </a:t>
            </a:r>
            <a:r>
              <a:rPr lang="en-US" sz="2000" dirty="0"/>
              <a:t>exponent (power of ten) is just the number of places past </a:t>
            </a:r>
            <a:r>
              <a:rPr lang="en-US" sz="2000" dirty="0" smtClean="0"/>
              <a:t>the </a:t>
            </a:r>
            <a:r>
              <a:rPr lang="en-US" sz="2000" smtClean="0"/>
              <a:t>decimal </a:t>
            </a:r>
            <a:r>
              <a:rPr lang="en-US" sz="2000" smtClean="0"/>
              <a:t>point.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1825-B2C8-4166-8B0F-B2C3BB7122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re 01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0650"/>
            <a:ext cx="8077200" cy="2901950"/>
          </a:xfrm>
          <a:prstGeom prst="rect">
            <a:avLst/>
          </a:prstGeom>
          <a:noFill/>
        </p:spPr>
      </p:pic>
      <p:sp>
        <p:nvSpPr>
          <p:cNvPr id="30726" name="Comment 6"/>
          <p:cNvSpPr>
            <a:spLocks noChangeArrowheads="1"/>
          </p:cNvSpPr>
          <p:nvPr/>
        </p:nvSpPr>
        <p:spPr bwMode="auto">
          <a:xfrm>
            <a:off x="228600" y="381000"/>
            <a:ext cx="85344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We can </a:t>
            </a:r>
            <a:r>
              <a:rPr lang="en-US" sz="1600" b="1" dirty="0" smtClean="0">
                <a:solidFill>
                  <a:srgbClr val="000000"/>
                </a:solidFill>
              </a:rPr>
              <a:t>conveniently write </a:t>
            </a:r>
            <a:r>
              <a:rPr lang="en-US" sz="1600" b="1" dirty="0">
                <a:solidFill>
                  <a:srgbClr val="000000"/>
                </a:solidFill>
              </a:rPr>
              <a:t>the size of </a:t>
            </a:r>
            <a:r>
              <a:rPr lang="en-US" sz="1600" b="1" dirty="0" smtClean="0">
                <a:solidFill>
                  <a:srgbClr val="000000"/>
                </a:solidFill>
              </a:rPr>
              <a:t>anything </a:t>
            </a:r>
            <a:r>
              <a:rPr lang="en-US" sz="1600" b="1" dirty="0">
                <a:solidFill>
                  <a:srgbClr val="000000"/>
                </a:solidFill>
              </a:rPr>
              <a:t>on this chart!  (Sizes given in meters):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728" name="Comment 8"/>
          <p:cNvSpPr>
            <a:spLocks noChangeArrowheads="1"/>
          </p:cNvSpPr>
          <p:nvPr/>
        </p:nvSpPr>
        <p:spPr bwMode="auto">
          <a:xfrm>
            <a:off x="228600" y="1746250"/>
            <a:ext cx="1219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An atom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838200" y="205105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Comment 10"/>
          <p:cNvSpPr>
            <a:spLocks noChangeArrowheads="1"/>
          </p:cNvSpPr>
          <p:nvPr/>
        </p:nvSpPr>
        <p:spPr bwMode="auto">
          <a:xfrm>
            <a:off x="1905000" y="1289050"/>
            <a:ext cx="914400" cy="8350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Cell is about 10</a:t>
            </a:r>
            <a:r>
              <a:rPr lang="en-US" sz="1600" b="1" baseline="30000">
                <a:solidFill>
                  <a:srgbClr val="000000"/>
                </a:solidFill>
              </a:rPr>
              <a:t>-4</a:t>
            </a:r>
            <a:r>
              <a:rPr lang="en-US" sz="1600" b="1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209800" y="205105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2" name="Comment 12"/>
          <p:cNvSpPr>
            <a:spLocks noChangeArrowheads="1"/>
          </p:cNvSpPr>
          <p:nvPr/>
        </p:nvSpPr>
        <p:spPr bwMode="auto">
          <a:xfrm>
            <a:off x="5486400" y="1517650"/>
            <a:ext cx="17526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Earth diameter is about 10</a:t>
            </a:r>
            <a:r>
              <a:rPr lang="en-US" sz="1600" b="1" baseline="30000">
                <a:solidFill>
                  <a:srgbClr val="000000"/>
                </a:solidFill>
              </a:rPr>
              <a:t>7</a:t>
            </a:r>
            <a:r>
              <a:rPr lang="en-US" sz="1600" b="1">
                <a:solidFill>
                  <a:srgbClr val="000000"/>
                </a:solidFill>
              </a:rPr>
              <a:t> 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33" name="Comment 13"/>
          <p:cNvSpPr>
            <a:spLocks noChangeArrowheads="1"/>
          </p:cNvSpPr>
          <p:nvPr/>
        </p:nvSpPr>
        <p:spPr bwMode="auto">
          <a:xfrm>
            <a:off x="3124200" y="1600200"/>
            <a:ext cx="21336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Taj Mahal is about 60 meters high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191000" y="212725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6172200" y="21272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/>
              <a:t>Angles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1981200"/>
          </a:xfrm>
        </p:spPr>
        <p:txBody>
          <a:bodyPr/>
          <a:lstStyle/>
          <a:p>
            <a:r>
              <a:rPr lang="en-US" dirty="0" smtClean="0"/>
              <a:t>We must determine positions of objects on the sky (even if we don’t know their distances) </a:t>
            </a:r>
            <a:r>
              <a:rPr lang="en-US" dirty="0"/>
              <a:t>to describe</a:t>
            </a:r>
            <a:r>
              <a:rPr lang="en-US" sz="2000" dirty="0"/>
              <a:t>:</a:t>
            </a:r>
            <a:endParaRPr lang="en-US" dirty="0"/>
          </a:p>
          <a:p>
            <a:pPr lvl="1"/>
            <a:r>
              <a:rPr lang="en-US" sz="1800" dirty="0"/>
              <a:t>The apparent size of a celestial object</a:t>
            </a:r>
          </a:p>
          <a:p>
            <a:pPr lvl="1"/>
            <a:r>
              <a:rPr lang="en-US" sz="1800" dirty="0"/>
              <a:t>The separation between objects</a:t>
            </a:r>
          </a:p>
          <a:p>
            <a:pPr lvl="1"/>
            <a:r>
              <a:rPr lang="en-US" sz="1800" dirty="0"/>
              <a:t>The movement of an object across the sky</a:t>
            </a:r>
          </a:p>
          <a:p>
            <a:pPr>
              <a:buFontTx/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101" name="Picture 5" descr="figure 0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38475"/>
            <a:ext cx="4419600" cy="3438525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You can estimate </a:t>
            </a:r>
            <a:r>
              <a:rPr lang="en-US" sz="2400" dirty="0"/>
              <a:t>angles, </a:t>
            </a:r>
            <a:r>
              <a:rPr lang="en-US" sz="2400" dirty="0" smtClean="0"/>
              <a:t>e.g. the width of your finger at arm’s length subtends about 1 degree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30371825-B2C8-4166-8B0F-B2C3BB71221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 01-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477000" cy="4495800"/>
          </a:xfrm>
          <a:prstGeom prst="rect">
            <a:avLst/>
          </a:prstGeom>
          <a:noFill/>
        </p:spPr>
      </p:pic>
      <p:sp>
        <p:nvSpPr>
          <p:cNvPr id="13316" name="Comment 4"/>
          <p:cNvSpPr>
            <a:spLocks noChangeArrowheads="1"/>
          </p:cNvSpPr>
          <p:nvPr/>
        </p:nvSpPr>
        <p:spPr bwMode="auto">
          <a:xfrm>
            <a:off x="1295400" y="381000"/>
            <a:ext cx="6629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Example of angular distance:  the “pointer stars” in the big dipper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317" name="Comment 5"/>
          <p:cNvSpPr>
            <a:spLocks noChangeArrowheads="1"/>
          </p:cNvSpPr>
          <p:nvPr/>
        </p:nvSpPr>
        <p:spPr bwMode="auto">
          <a:xfrm>
            <a:off x="1752600" y="5791200"/>
            <a:ext cx="5410200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The Moon </a:t>
            </a:r>
            <a:r>
              <a:rPr lang="en-US" sz="1600" b="1" dirty="0" smtClean="0">
                <a:solidFill>
                  <a:srgbClr val="000000"/>
                </a:solidFill>
              </a:rPr>
              <a:t>and Sun subtend </a:t>
            </a:r>
            <a:r>
              <a:rPr lang="en-US" sz="1600" b="1" dirty="0">
                <a:solidFill>
                  <a:srgbClr val="000000"/>
                </a:solidFill>
              </a:rPr>
              <a:t>about one-half a degree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3B62-6A82-4583-A2E5-FE16D87B18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pPr algn="l"/>
            <a:r>
              <a:rPr lang="en-US"/>
              <a:t>How do we express smaller angles?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077200" cy="4572000"/>
          </a:xfrm>
        </p:spPr>
        <p:txBody>
          <a:bodyPr/>
          <a:lstStyle/>
          <a:p>
            <a:pPr algn="l"/>
            <a:r>
              <a:rPr lang="en-US" sz="2000" dirty="0"/>
              <a:t>One circle has 2</a:t>
            </a:r>
            <a:r>
              <a:rPr lang="en-US" sz="2000" dirty="0">
                <a:sym typeface="Symbol" charset="2"/>
              </a:rPr>
              <a:t> radians = 360</a:t>
            </a:r>
          </a:p>
          <a:p>
            <a:pPr algn="l"/>
            <a:endParaRPr lang="en-US" sz="2000" dirty="0">
              <a:sym typeface="Symbol" charset="2"/>
            </a:endParaRPr>
          </a:p>
          <a:p>
            <a:pPr algn="l"/>
            <a:r>
              <a:rPr lang="en-US" sz="2000" dirty="0" smtClean="0"/>
              <a:t>One degree has </a:t>
            </a:r>
            <a:r>
              <a:rPr lang="en-US" sz="2000" dirty="0"/>
              <a:t>60 </a:t>
            </a:r>
            <a:r>
              <a:rPr lang="en-US" sz="2000" dirty="0" err="1"/>
              <a:t>arcminutes</a:t>
            </a:r>
            <a:r>
              <a:rPr lang="en-US" sz="2000" dirty="0"/>
              <a:t> (a.k.a. minutes of arc):</a:t>
            </a:r>
          </a:p>
          <a:p>
            <a:pPr algn="l"/>
            <a:r>
              <a:rPr lang="en-US" sz="2000" dirty="0"/>
              <a:t>		1</a:t>
            </a:r>
            <a:r>
              <a:rPr lang="en-US" sz="2000" dirty="0">
                <a:sym typeface="Symbol" charset="2"/>
              </a:rPr>
              <a:t> = 60 </a:t>
            </a:r>
            <a:r>
              <a:rPr lang="en-US" sz="2000" dirty="0" err="1">
                <a:sym typeface="Symbol" charset="2"/>
              </a:rPr>
              <a:t>arcmin</a:t>
            </a:r>
            <a:r>
              <a:rPr lang="en-US" sz="2000" dirty="0">
                <a:sym typeface="Symbol" charset="2"/>
              </a:rPr>
              <a:t> = 60</a:t>
            </a:r>
            <a:r>
              <a:rPr lang="en-US" sz="2000" baseline="30000" dirty="0">
                <a:cs typeface="Times New Roman" pitchFamily="18" charset="0"/>
                <a:sym typeface="Symbol" charset="2"/>
              </a:rPr>
              <a:t>'</a:t>
            </a:r>
            <a:endParaRPr lang="en-US" sz="2000" dirty="0">
              <a:cs typeface="Times New Roman" pitchFamily="18" charset="0"/>
              <a:sym typeface="Symbol" charset="2"/>
            </a:endParaRPr>
          </a:p>
          <a:p>
            <a:pPr algn="l"/>
            <a:endParaRPr lang="en-US" sz="2000" dirty="0">
              <a:cs typeface="Times New Roman" pitchFamily="18" charset="0"/>
              <a:sym typeface="Symbol" charset="2"/>
            </a:endParaRPr>
          </a:p>
          <a:p>
            <a:pPr algn="l"/>
            <a:r>
              <a:rPr lang="en-US" sz="2000" dirty="0" smtClean="0"/>
              <a:t>One </a:t>
            </a:r>
            <a:r>
              <a:rPr lang="en-US" sz="2000" dirty="0" err="1" smtClean="0"/>
              <a:t>arcminute</a:t>
            </a:r>
            <a:r>
              <a:rPr lang="en-US" sz="2000" dirty="0" smtClean="0"/>
              <a:t> has </a:t>
            </a:r>
            <a:r>
              <a:rPr lang="en-US" sz="2000" dirty="0"/>
              <a:t>60 </a:t>
            </a:r>
            <a:r>
              <a:rPr lang="en-US" sz="2000" dirty="0" err="1"/>
              <a:t>arcseconds</a:t>
            </a:r>
            <a:r>
              <a:rPr lang="en-US" sz="2000" dirty="0"/>
              <a:t> (a.k.a. seconds of arc):</a:t>
            </a:r>
          </a:p>
          <a:p>
            <a:pPr algn="l"/>
            <a:r>
              <a:rPr lang="en-US" sz="2000" dirty="0"/>
              <a:t>		1</a:t>
            </a:r>
            <a:r>
              <a:rPr lang="en-US" sz="2000" dirty="0">
                <a:cs typeface="Times New Roman" pitchFamily="18" charset="0"/>
              </a:rPr>
              <a:t>' = 60 </a:t>
            </a:r>
            <a:r>
              <a:rPr lang="en-US" sz="2000" dirty="0" err="1">
                <a:cs typeface="Times New Roman" pitchFamily="18" charset="0"/>
              </a:rPr>
              <a:t>arcsec</a:t>
            </a:r>
            <a:r>
              <a:rPr lang="en-US" sz="2000" dirty="0">
                <a:cs typeface="Times New Roman" pitchFamily="18" charset="0"/>
              </a:rPr>
              <a:t> = </a:t>
            </a:r>
            <a:r>
              <a:rPr lang="en-US" sz="2000" dirty="0" smtClean="0">
                <a:cs typeface="Times New Roman" pitchFamily="18" charset="0"/>
              </a:rPr>
              <a:t>60”</a:t>
            </a:r>
          </a:p>
          <a:p>
            <a:pPr algn="l"/>
            <a:endParaRPr lang="en-US" sz="2000" dirty="0">
              <a:cs typeface="Times New Roman" pitchFamily="18" charset="0"/>
            </a:endParaRPr>
          </a:p>
          <a:p>
            <a:pPr algn="l"/>
            <a:r>
              <a:rPr lang="en-US" sz="2000" dirty="0" smtClean="0">
                <a:cs typeface="Times New Roman" pitchFamily="18" charset="0"/>
              </a:rPr>
              <a:t>One </a:t>
            </a:r>
            <a:r>
              <a:rPr lang="en-US" sz="2000" dirty="0" err="1" smtClean="0">
                <a:cs typeface="Times New Roman" pitchFamily="18" charset="0"/>
              </a:rPr>
              <a:t>arcsecond</a:t>
            </a:r>
            <a:r>
              <a:rPr lang="en-US" sz="2000" dirty="0" smtClean="0">
                <a:cs typeface="Times New Roman" pitchFamily="18" charset="0"/>
              </a:rPr>
              <a:t> has</a:t>
            </a:r>
          </a:p>
          <a:p>
            <a:pPr algn="l"/>
            <a:r>
              <a:rPr lang="en-US" sz="2000" dirty="0" smtClean="0">
                <a:cs typeface="Times New Roman" pitchFamily="18" charset="0"/>
              </a:rPr>
              <a:t>1000 </a:t>
            </a:r>
            <a:r>
              <a:rPr lang="en-US" sz="2000" dirty="0" err="1" smtClean="0">
                <a:cs typeface="Times New Roman" pitchFamily="18" charset="0"/>
              </a:rPr>
              <a:t>milli-arcseconds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(yes, we need these!)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Picture 6" descr="3928302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887787"/>
            <a:ext cx="5638800" cy="281781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71600" y="6248400"/>
            <a:ext cx="1905000" cy="457200"/>
          </a:xfrm>
        </p:spPr>
        <p:txBody>
          <a:bodyPr/>
          <a:lstStyle/>
          <a:p>
            <a:fld id="{A896E8F8-7A39-4131-8E6E-CFECABD94DE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4080"/>
      </a:dk2>
      <a:lt2>
        <a:srgbClr val="FFFF00"/>
      </a:lt2>
      <a:accent1>
        <a:srgbClr val="FFFFFF"/>
      </a:accent1>
      <a:accent2>
        <a:srgbClr val="3333CC"/>
      </a:accent2>
      <a:accent3>
        <a:srgbClr val="AAAFC0"/>
      </a:accent3>
      <a:accent4>
        <a:srgbClr val="DADADA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4080"/>
        </a:dk2>
        <a:lt2>
          <a:srgbClr val="FFFF00"/>
        </a:lt2>
        <a:accent1>
          <a:srgbClr val="FFFFFF"/>
        </a:accent1>
        <a:accent2>
          <a:srgbClr val="3333CC"/>
        </a:accent2>
        <a:accent3>
          <a:srgbClr val="AAAFC0"/>
        </a:accent3>
        <a:accent4>
          <a:srgbClr val="DADADA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52286</TotalTime>
  <Words>1450</Words>
  <Application>Microsoft Office PowerPoint</Application>
  <PresentationFormat>On-screen Show (4:3)</PresentationFormat>
  <Paragraphs>284</Paragraphs>
  <Slides>28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Helvetica</vt:lpstr>
      <vt:lpstr>Symbol</vt:lpstr>
      <vt:lpstr>Times New Roman</vt:lpstr>
      <vt:lpstr>Default Design</vt:lpstr>
      <vt:lpstr>Equation</vt:lpstr>
      <vt:lpstr>Powers of Ten, Angles, Units, Mechanics  Chapters 1, 4</vt:lpstr>
      <vt:lpstr>How does astronomy work?</vt:lpstr>
      <vt:lpstr>Powers-of-ten notation</vt:lpstr>
      <vt:lpstr>PowerPoint Presentation</vt:lpstr>
      <vt:lpstr>Examples of power-of-ten notation</vt:lpstr>
      <vt:lpstr>PowerPoint Presentation</vt:lpstr>
      <vt:lpstr>Angles</vt:lpstr>
      <vt:lpstr>PowerPoint Presentation</vt:lpstr>
      <vt:lpstr>How do we express smaller angles?</vt:lpstr>
      <vt:lpstr>Angular size - linear size - distance</vt:lpstr>
      <vt:lpstr>Examples</vt:lpstr>
      <vt:lpstr>PowerPoint Presentation</vt:lpstr>
      <vt:lpstr>Units in astronomy</vt:lpstr>
      <vt:lpstr>The parsec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Coordinate systems (Box 2.1)</vt:lpstr>
      <vt:lpstr>PowerPoint Presentation</vt:lpstr>
      <vt:lpstr>The celestial sphere</vt:lpstr>
      <vt:lpstr>The Equatorial system</vt:lpstr>
      <vt:lpstr>PowerPoint Presentation</vt:lpstr>
      <vt:lpstr>PowerPoint Presentation</vt:lpstr>
      <vt:lpstr>Right Ascension and Declination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Angles, Powers-of-Ten, Units in Astronomy</dc:title>
  <dc:subject/>
  <dc:creator>Pihlstrom</dc:creator>
  <cp:keywords/>
  <dc:description/>
  <cp:lastModifiedBy>Rich</cp:lastModifiedBy>
  <cp:revision>324</cp:revision>
  <cp:lastPrinted>2017-01-16T23:51:49Z</cp:lastPrinted>
  <dcterms:created xsi:type="dcterms:W3CDTF">2002-08-14T20:58:41Z</dcterms:created>
  <dcterms:modified xsi:type="dcterms:W3CDTF">2017-01-17T17:21:24Z</dcterms:modified>
  <cp:category/>
</cp:coreProperties>
</file>