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94" r:id="rId2"/>
    <p:sldId id="664" r:id="rId3"/>
    <p:sldId id="668" r:id="rId4"/>
    <p:sldId id="674" r:id="rId5"/>
    <p:sldId id="672" r:id="rId6"/>
    <p:sldId id="675" r:id="rId7"/>
    <p:sldId id="677" r:id="rId8"/>
    <p:sldId id="710" r:id="rId9"/>
    <p:sldId id="711" r:id="rId10"/>
    <p:sldId id="713" r:id="rId11"/>
    <p:sldId id="712" r:id="rId12"/>
    <p:sldId id="686" r:id="rId13"/>
    <p:sldId id="717" r:id="rId14"/>
    <p:sldId id="715" r:id="rId15"/>
    <p:sldId id="714" r:id="rId16"/>
    <p:sldId id="692" r:id="rId17"/>
    <p:sldId id="716" r:id="rId18"/>
    <p:sldId id="718" r:id="rId19"/>
  </p:sldIdLst>
  <p:sldSz cx="9144000" cy="6858000" type="screen4x3"/>
  <p:notesSz cx="9296400" cy="7010400"/>
  <p:defaultTextStyle>
    <a:defPPr>
      <a:defRPr lang="en-US"/>
    </a:defPPr>
    <a:lvl1pPr algn="l" rtl="0" fontAlgn="base">
      <a:spcBef>
        <a:spcPct val="0"/>
      </a:spcBef>
      <a:spcAft>
        <a:spcPct val="0"/>
      </a:spcAft>
      <a:defRPr sz="1400" kern="1200">
        <a:solidFill>
          <a:srgbClr val="000000"/>
        </a:solidFill>
        <a:latin typeface="Helvetica" pitchFamily="-128" charset="0"/>
        <a:ea typeface="+mn-ea"/>
        <a:cs typeface="+mn-cs"/>
      </a:defRPr>
    </a:lvl1pPr>
    <a:lvl2pPr marL="457200" algn="l" rtl="0" fontAlgn="base">
      <a:spcBef>
        <a:spcPct val="0"/>
      </a:spcBef>
      <a:spcAft>
        <a:spcPct val="0"/>
      </a:spcAft>
      <a:defRPr sz="1400" kern="1200">
        <a:solidFill>
          <a:srgbClr val="000000"/>
        </a:solidFill>
        <a:latin typeface="Helvetica" pitchFamily="-128" charset="0"/>
        <a:ea typeface="+mn-ea"/>
        <a:cs typeface="+mn-cs"/>
      </a:defRPr>
    </a:lvl2pPr>
    <a:lvl3pPr marL="914400" algn="l" rtl="0" fontAlgn="base">
      <a:spcBef>
        <a:spcPct val="0"/>
      </a:spcBef>
      <a:spcAft>
        <a:spcPct val="0"/>
      </a:spcAft>
      <a:defRPr sz="1400" kern="1200">
        <a:solidFill>
          <a:srgbClr val="000000"/>
        </a:solidFill>
        <a:latin typeface="Helvetica" pitchFamily="-128" charset="0"/>
        <a:ea typeface="+mn-ea"/>
        <a:cs typeface="+mn-cs"/>
      </a:defRPr>
    </a:lvl3pPr>
    <a:lvl4pPr marL="1371600" algn="l" rtl="0" fontAlgn="base">
      <a:spcBef>
        <a:spcPct val="0"/>
      </a:spcBef>
      <a:spcAft>
        <a:spcPct val="0"/>
      </a:spcAft>
      <a:defRPr sz="1400" kern="1200">
        <a:solidFill>
          <a:srgbClr val="000000"/>
        </a:solidFill>
        <a:latin typeface="Helvetica" pitchFamily="-128" charset="0"/>
        <a:ea typeface="+mn-ea"/>
        <a:cs typeface="+mn-cs"/>
      </a:defRPr>
    </a:lvl4pPr>
    <a:lvl5pPr marL="1828800" algn="l" rtl="0" fontAlgn="base">
      <a:spcBef>
        <a:spcPct val="0"/>
      </a:spcBef>
      <a:spcAft>
        <a:spcPct val="0"/>
      </a:spcAft>
      <a:defRPr sz="1400" kern="1200">
        <a:solidFill>
          <a:srgbClr val="000000"/>
        </a:solidFill>
        <a:latin typeface="Helvetica" pitchFamily="-128" charset="0"/>
        <a:ea typeface="+mn-ea"/>
        <a:cs typeface="+mn-cs"/>
      </a:defRPr>
    </a:lvl5pPr>
    <a:lvl6pPr marL="2286000" algn="l" defTabSz="914400" rtl="0" eaLnBrk="1" latinLnBrk="0" hangingPunct="1">
      <a:defRPr sz="1400" kern="1200">
        <a:solidFill>
          <a:srgbClr val="000000"/>
        </a:solidFill>
        <a:latin typeface="Helvetica" pitchFamily="-128" charset="0"/>
        <a:ea typeface="+mn-ea"/>
        <a:cs typeface="+mn-cs"/>
      </a:defRPr>
    </a:lvl6pPr>
    <a:lvl7pPr marL="2743200" algn="l" defTabSz="914400" rtl="0" eaLnBrk="1" latinLnBrk="0" hangingPunct="1">
      <a:defRPr sz="1400" kern="1200">
        <a:solidFill>
          <a:srgbClr val="000000"/>
        </a:solidFill>
        <a:latin typeface="Helvetica" pitchFamily="-128" charset="0"/>
        <a:ea typeface="+mn-ea"/>
        <a:cs typeface="+mn-cs"/>
      </a:defRPr>
    </a:lvl7pPr>
    <a:lvl8pPr marL="3200400" algn="l" defTabSz="914400" rtl="0" eaLnBrk="1" latinLnBrk="0" hangingPunct="1">
      <a:defRPr sz="1400" kern="1200">
        <a:solidFill>
          <a:srgbClr val="000000"/>
        </a:solidFill>
        <a:latin typeface="Helvetica" pitchFamily="-128" charset="0"/>
        <a:ea typeface="+mn-ea"/>
        <a:cs typeface="+mn-cs"/>
      </a:defRPr>
    </a:lvl8pPr>
    <a:lvl9pPr marL="3657600" algn="l" defTabSz="914400" rtl="0" eaLnBrk="1" latinLnBrk="0" hangingPunct="1">
      <a:defRPr sz="1400" kern="1200">
        <a:solidFill>
          <a:srgbClr val="000000"/>
        </a:solidFill>
        <a:latin typeface="Helvetica" pitchFamily="-1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CC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3" autoAdjust="0"/>
    <p:restoredTop sz="90929"/>
  </p:normalViewPr>
  <p:slideViewPr>
    <p:cSldViewPr>
      <p:cViewPr varScale="1">
        <p:scale>
          <a:sx n="61" d="100"/>
          <a:sy n="61" d="100"/>
        </p:scale>
        <p:origin x="11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4028440" cy="350520"/>
          </a:xfrm>
          <a:prstGeom prst="rect">
            <a:avLst/>
          </a:prstGeom>
          <a:noFill/>
          <a:ln w="9525">
            <a:noFill/>
            <a:miter lim="800000"/>
            <a:headEnd/>
            <a:tailEnd/>
          </a:ln>
          <a:effectLst/>
        </p:spPr>
        <p:txBody>
          <a:bodyPr vert="horz" wrap="square" lIns="91563" tIns="45781" rIns="91563" bIns="45781"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9091" name="Rectangle 3"/>
          <p:cNvSpPr>
            <a:spLocks noGrp="1" noChangeArrowheads="1"/>
          </p:cNvSpPr>
          <p:nvPr>
            <p:ph type="dt" sz="quarter" idx="1"/>
          </p:nvPr>
        </p:nvSpPr>
        <p:spPr bwMode="auto">
          <a:xfrm>
            <a:off x="5267960" y="1"/>
            <a:ext cx="4028440" cy="350520"/>
          </a:xfrm>
          <a:prstGeom prst="rect">
            <a:avLst/>
          </a:prstGeom>
          <a:noFill/>
          <a:ln w="9525">
            <a:noFill/>
            <a:miter lim="800000"/>
            <a:headEnd/>
            <a:tailEnd/>
          </a:ln>
          <a:effectLst/>
        </p:spPr>
        <p:txBody>
          <a:bodyPr vert="horz" wrap="square" lIns="91563" tIns="45781" rIns="91563" bIns="45781"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89092" name="Rectangle 4"/>
          <p:cNvSpPr>
            <a:spLocks noGrp="1" noChangeArrowheads="1"/>
          </p:cNvSpPr>
          <p:nvPr>
            <p:ph type="ftr" sz="quarter" idx="2"/>
          </p:nvPr>
        </p:nvSpPr>
        <p:spPr bwMode="auto">
          <a:xfrm>
            <a:off x="0" y="6659880"/>
            <a:ext cx="4028440" cy="350520"/>
          </a:xfrm>
          <a:prstGeom prst="rect">
            <a:avLst/>
          </a:prstGeom>
          <a:noFill/>
          <a:ln w="9525">
            <a:noFill/>
            <a:miter lim="800000"/>
            <a:headEnd/>
            <a:tailEnd/>
          </a:ln>
          <a:effectLst/>
        </p:spPr>
        <p:txBody>
          <a:bodyPr vert="horz" wrap="square" lIns="91563" tIns="45781" rIns="91563" bIns="45781"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9093" name="Rectangle 5"/>
          <p:cNvSpPr>
            <a:spLocks noGrp="1" noChangeArrowheads="1"/>
          </p:cNvSpPr>
          <p:nvPr>
            <p:ph type="sldNum" sz="quarter" idx="3"/>
          </p:nvPr>
        </p:nvSpPr>
        <p:spPr bwMode="auto">
          <a:xfrm>
            <a:off x="5267960" y="6659880"/>
            <a:ext cx="4028440" cy="350520"/>
          </a:xfrm>
          <a:prstGeom prst="rect">
            <a:avLst/>
          </a:prstGeom>
          <a:noFill/>
          <a:ln w="9525">
            <a:noFill/>
            <a:miter lim="800000"/>
            <a:headEnd/>
            <a:tailEnd/>
          </a:ln>
          <a:effectLst/>
        </p:spPr>
        <p:txBody>
          <a:bodyPr vert="horz" wrap="square" lIns="91563" tIns="45781" rIns="91563" bIns="45781" numCol="1" anchor="b" anchorCtr="0" compatLnSpc="1">
            <a:prstTxWarp prst="textNoShape">
              <a:avLst/>
            </a:prstTxWarp>
          </a:bodyPr>
          <a:lstStyle>
            <a:lvl1pPr algn="r">
              <a:defRPr sz="1200">
                <a:solidFill>
                  <a:schemeClr val="tx1"/>
                </a:solidFill>
                <a:latin typeface="Times New Roman" pitchFamily="18" charset="0"/>
              </a:defRPr>
            </a:lvl1pPr>
          </a:lstStyle>
          <a:p>
            <a:fld id="{3BB6CE2B-7AE7-406C-B64B-E0949D75063C}" type="slidenum">
              <a:rPr lang="en-US"/>
              <a:pPr/>
              <a:t>‹#›</a:t>
            </a:fld>
            <a:endParaRPr lang="en-US"/>
          </a:p>
        </p:txBody>
      </p:sp>
    </p:spTree>
    <p:extLst>
      <p:ext uri="{BB962C8B-B14F-4D97-AF65-F5344CB8AC3E}">
        <p14:creationId xmlns:p14="http://schemas.microsoft.com/office/powerpoint/2010/main" val="361987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4028440" cy="350520"/>
          </a:xfrm>
          <a:prstGeom prst="rect">
            <a:avLst/>
          </a:prstGeom>
          <a:noFill/>
          <a:ln w="9525">
            <a:noFill/>
            <a:miter lim="800000"/>
            <a:headEnd/>
            <a:tailEnd/>
          </a:ln>
          <a:effectLst/>
        </p:spPr>
        <p:txBody>
          <a:bodyPr vert="horz" wrap="square" lIns="91563" tIns="45781" rIns="91563" bIns="45781"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3971" name="Rectangle 3"/>
          <p:cNvSpPr>
            <a:spLocks noGrp="1" noChangeArrowheads="1"/>
          </p:cNvSpPr>
          <p:nvPr>
            <p:ph type="dt" idx="1"/>
          </p:nvPr>
        </p:nvSpPr>
        <p:spPr bwMode="auto">
          <a:xfrm>
            <a:off x="5267960" y="1"/>
            <a:ext cx="4028440" cy="350520"/>
          </a:xfrm>
          <a:prstGeom prst="rect">
            <a:avLst/>
          </a:prstGeom>
          <a:noFill/>
          <a:ln w="9525">
            <a:noFill/>
            <a:miter lim="800000"/>
            <a:headEnd/>
            <a:tailEnd/>
          </a:ln>
          <a:effectLst/>
        </p:spPr>
        <p:txBody>
          <a:bodyPr vert="horz" wrap="square" lIns="91563" tIns="45781" rIns="91563" bIns="45781"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83972"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1239520" y="3329940"/>
            <a:ext cx="6817360" cy="3154680"/>
          </a:xfrm>
          <a:prstGeom prst="rect">
            <a:avLst/>
          </a:prstGeom>
          <a:noFill/>
          <a:ln w="9525">
            <a:noFill/>
            <a:miter lim="800000"/>
            <a:headEnd/>
            <a:tailEnd/>
          </a:ln>
          <a:effectLst/>
        </p:spPr>
        <p:txBody>
          <a:bodyPr vert="horz" wrap="square" lIns="91563" tIns="45781" rIns="91563" bIns="457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a:effectLst/>
        </p:spPr>
        <p:txBody>
          <a:bodyPr vert="horz" wrap="square" lIns="91563" tIns="45781" rIns="91563" bIns="45781"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3975" name="Rectangle 7"/>
          <p:cNvSpPr>
            <a:spLocks noGrp="1" noChangeArrowheads="1"/>
          </p:cNvSpPr>
          <p:nvPr>
            <p:ph type="sldNum" sz="quarter" idx="5"/>
          </p:nvPr>
        </p:nvSpPr>
        <p:spPr bwMode="auto">
          <a:xfrm>
            <a:off x="5267960" y="6659880"/>
            <a:ext cx="4028440" cy="350520"/>
          </a:xfrm>
          <a:prstGeom prst="rect">
            <a:avLst/>
          </a:prstGeom>
          <a:noFill/>
          <a:ln w="9525">
            <a:noFill/>
            <a:miter lim="800000"/>
            <a:headEnd/>
            <a:tailEnd/>
          </a:ln>
          <a:effectLst/>
        </p:spPr>
        <p:txBody>
          <a:bodyPr vert="horz" wrap="square" lIns="91563" tIns="45781" rIns="91563" bIns="45781" numCol="1" anchor="b" anchorCtr="0" compatLnSpc="1">
            <a:prstTxWarp prst="textNoShape">
              <a:avLst/>
            </a:prstTxWarp>
          </a:bodyPr>
          <a:lstStyle>
            <a:lvl1pPr algn="r">
              <a:defRPr sz="1200">
                <a:solidFill>
                  <a:schemeClr val="tx1"/>
                </a:solidFill>
                <a:latin typeface="Times New Roman" pitchFamily="18" charset="0"/>
              </a:defRPr>
            </a:lvl1pPr>
          </a:lstStyle>
          <a:p>
            <a:fld id="{2D2D32AA-709E-41F1-9DCF-F13ABBEE3BF1}" type="slidenum">
              <a:rPr lang="en-US"/>
              <a:pPr/>
              <a:t>‹#›</a:t>
            </a:fld>
            <a:endParaRPr lang="en-US"/>
          </a:p>
        </p:txBody>
      </p:sp>
    </p:spTree>
    <p:extLst>
      <p:ext uri="{BB962C8B-B14F-4D97-AF65-F5344CB8AC3E}">
        <p14:creationId xmlns:p14="http://schemas.microsoft.com/office/powerpoint/2010/main" val="3096220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3C01F-8A49-4FDB-9B94-DE0BBF1644A5}" type="slidenum">
              <a:rPr lang="en-US"/>
              <a:pPr/>
              <a:t>1</a:t>
            </a:fld>
            <a:endParaRPr 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165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3049588" y="703263"/>
            <a:ext cx="3195637" cy="2398712"/>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1419811" y="3337017"/>
            <a:ext cx="6460597" cy="18811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43248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2D32AA-709E-41F1-9DCF-F13ABBEE3BF1}" type="slidenum">
              <a:rPr lang="en-US" smtClean="0"/>
              <a:pPr/>
              <a:t>11</a:t>
            </a:fld>
            <a:endParaRPr lang="en-US"/>
          </a:p>
        </p:txBody>
      </p:sp>
    </p:spTree>
    <p:extLst>
      <p:ext uri="{BB962C8B-B14F-4D97-AF65-F5344CB8AC3E}">
        <p14:creationId xmlns:p14="http://schemas.microsoft.com/office/powerpoint/2010/main" val="310454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9E228-EB76-4F2F-84F0-D150D484499A}" type="slidenum">
              <a:rPr lang="en-US"/>
              <a:pPr/>
              <a:t>12</a:t>
            </a:fld>
            <a:endParaRPr lang="en-US"/>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886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2D32AA-709E-41F1-9DCF-F13ABBEE3BF1}" type="slidenum">
              <a:rPr lang="en-US" smtClean="0"/>
              <a:pPr/>
              <a:t>14</a:t>
            </a:fld>
            <a:endParaRPr lang="en-US"/>
          </a:p>
        </p:txBody>
      </p:sp>
    </p:spTree>
    <p:extLst>
      <p:ext uri="{BB962C8B-B14F-4D97-AF65-F5344CB8AC3E}">
        <p14:creationId xmlns:p14="http://schemas.microsoft.com/office/powerpoint/2010/main" val="207861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BEF05-58E4-4C43-B522-C19538585434}" type="slidenum">
              <a:rPr lang="en-US"/>
              <a:pPr/>
              <a:t>15</a:t>
            </a:fld>
            <a:endParaRPr 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030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F472D-00FA-426B-BA53-5BCB5CFD3E58}" type="slidenum">
              <a:rPr lang="en-US"/>
              <a:pPr/>
              <a:t>16</a:t>
            </a:fld>
            <a:endParaRPr 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259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CF855-04B1-47AD-9F5D-5BDBBEFCDF82}" type="slidenum">
              <a:rPr lang="en-US"/>
              <a:pPr/>
              <a:t>17</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782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BC0F5-FFF7-434C-96E9-7BB47C303C9E}" type="slidenum">
              <a:rPr lang="en-US"/>
              <a:pPr/>
              <a:t>18</a:t>
            </a:fld>
            <a:endParaRPr 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709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ED34C-9601-40C7-B470-68E9B53B2082}" type="slidenum">
              <a:rPr lang="en-US"/>
              <a:pPr/>
              <a:t>2</a:t>
            </a:fld>
            <a:endParaRPr lang="en-US"/>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565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66F6B-EF9C-4F5F-8DB3-26DDE90305A7}" type="slidenum">
              <a:rPr lang="en-US"/>
              <a:pPr/>
              <a:t>3</a:t>
            </a:fld>
            <a:endParaRPr lang="en-US"/>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80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76740-7182-4DDF-B824-BF370E0B1443}" type="slidenum">
              <a:rPr lang="en-US"/>
              <a:pPr/>
              <a:t>4</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887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CF855-04B1-47AD-9F5D-5BDBBEFCDF82}" type="slidenum">
              <a:rPr lang="en-US"/>
              <a:pPr/>
              <a:t>5</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275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113B6-E879-429D-905C-68FD06CCE694}" type="slidenum">
              <a:rPr lang="en-US"/>
              <a:pPr/>
              <a:t>6</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25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03159-E98B-4A7E-A5DE-84F6DD9385A4}" type="slidenum">
              <a:rPr lang="en-US"/>
              <a:pPr/>
              <a:t>7</a:t>
            </a:fld>
            <a:endParaRPr 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764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3049588" y="703263"/>
            <a:ext cx="3195637" cy="2398712"/>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1419811" y="3337017"/>
            <a:ext cx="6460597" cy="18811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156905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3049588" y="703263"/>
            <a:ext cx="3195637" cy="2398712"/>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1419811" y="3337017"/>
            <a:ext cx="6460597" cy="18811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68678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BBEF6-8F40-499F-A609-B0EED715F0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88627-E135-4482-8A85-F46A6A86A5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EDF96-D623-48ED-854C-90B8DCB7BD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0451977-6BFC-44ED-BB48-B0E8724AEE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A58379-26B5-4EDE-8B57-09040CFBB9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78785A-54F1-45C1-9C7A-EC30C4027A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E81E54-CD63-4BAC-B96F-445D9AD53A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536F37-0AD7-4886-B9DB-0547BC58E0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5B02F3-42DF-4A8B-A6C8-474C124944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C81672-B962-4685-958A-01DBB0EC629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E2F8FA-5ADE-4DA5-AFA4-950FF8627D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8" charset="0"/>
              </a:defRPr>
            </a:lvl1pPr>
          </a:lstStyle>
          <a:p>
            <a:fld id="{0CC0BC2E-9B7E-4EA9-A8D0-28E60601A7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a:solidFill>
            <a:schemeClr val="bg2"/>
          </a:solidFill>
          <a:latin typeface="+mj-lt"/>
          <a:ea typeface="+mj-ea"/>
          <a:cs typeface="+mj-cs"/>
        </a:defRPr>
      </a:lvl1pPr>
      <a:lvl2pPr algn="ctr" rtl="0" fontAlgn="base">
        <a:spcBef>
          <a:spcPct val="0"/>
        </a:spcBef>
        <a:spcAft>
          <a:spcPct val="0"/>
        </a:spcAft>
        <a:defRPr sz="3200">
          <a:solidFill>
            <a:schemeClr val="bg2"/>
          </a:solidFill>
          <a:latin typeface="Helvetica" pitchFamily="-128" charset="0"/>
        </a:defRPr>
      </a:lvl2pPr>
      <a:lvl3pPr algn="ctr" rtl="0" fontAlgn="base">
        <a:spcBef>
          <a:spcPct val="0"/>
        </a:spcBef>
        <a:spcAft>
          <a:spcPct val="0"/>
        </a:spcAft>
        <a:defRPr sz="3200">
          <a:solidFill>
            <a:schemeClr val="bg2"/>
          </a:solidFill>
          <a:latin typeface="Helvetica" pitchFamily="-128" charset="0"/>
        </a:defRPr>
      </a:lvl3pPr>
      <a:lvl4pPr algn="ctr" rtl="0" fontAlgn="base">
        <a:spcBef>
          <a:spcPct val="0"/>
        </a:spcBef>
        <a:spcAft>
          <a:spcPct val="0"/>
        </a:spcAft>
        <a:defRPr sz="3200">
          <a:solidFill>
            <a:schemeClr val="bg2"/>
          </a:solidFill>
          <a:latin typeface="Helvetica" pitchFamily="-128" charset="0"/>
        </a:defRPr>
      </a:lvl4pPr>
      <a:lvl5pPr algn="ctr" rtl="0" fontAlgn="base">
        <a:spcBef>
          <a:spcPct val="0"/>
        </a:spcBef>
        <a:spcAft>
          <a:spcPct val="0"/>
        </a:spcAft>
        <a:defRPr sz="3200">
          <a:solidFill>
            <a:schemeClr val="bg2"/>
          </a:solidFill>
          <a:latin typeface="Helvetica" pitchFamily="-128" charset="0"/>
        </a:defRPr>
      </a:lvl5pPr>
      <a:lvl6pPr marL="457200" algn="ctr" rtl="0" fontAlgn="base">
        <a:spcBef>
          <a:spcPct val="0"/>
        </a:spcBef>
        <a:spcAft>
          <a:spcPct val="0"/>
        </a:spcAft>
        <a:defRPr sz="3200">
          <a:solidFill>
            <a:schemeClr val="bg2"/>
          </a:solidFill>
          <a:latin typeface="Helvetica" pitchFamily="-128" charset="0"/>
        </a:defRPr>
      </a:lvl6pPr>
      <a:lvl7pPr marL="914400" algn="ctr" rtl="0" fontAlgn="base">
        <a:spcBef>
          <a:spcPct val="0"/>
        </a:spcBef>
        <a:spcAft>
          <a:spcPct val="0"/>
        </a:spcAft>
        <a:defRPr sz="3200">
          <a:solidFill>
            <a:schemeClr val="bg2"/>
          </a:solidFill>
          <a:latin typeface="Helvetica" pitchFamily="-128" charset="0"/>
        </a:defRPr>
      </a:lvl7pPr>
      <a:lvl8pPr marL="1371600" algn="ctr" rtl="0" fontAlgn="base">
        <a:spcBef>
          <a:spcPct val="0"/>
        </a:spcBef>
        <a:spcAft>
          <a:spcPct val="0"/>
        </a:spcAft>
        <a:defRPr sz="3200">
          <a:solidFill>
            <a:schemeClr val="bg2"/>
          </a:solidFill>
          <a:latin typeface="Helvetica" pitchFamily="-128" charset="0"/>
        </a:defRPr>
      </a:lvl8pPr>
      <a:lvl9pPr marL="1828800" algn="ctr" rtl="0" fontAlgn="base">
        <a:spcBef>
          <a:spcPct val="0"/>
        </a:spcBef>
        <a:spcAft>
          <a:spcPct val="0"/>
        </a:spcAft>
        <a:defRPr sz="3200">
          <a:solidFill>
            <a:schemeClr val="bg2"/>
          </a:solidFill>
          <a:latin typeface="Helvetica" pitchFamily="-128" charset="0"/>
        </a:defRPr>
      </a:lvl9pPr>
    </p:titleStyle>
    <p:bodyStyle>
      <a:lvl1pPr marL="342900" indent="-342900" algn="l" rtl="0" fontAlgn="base">
        <a:spcBef>
          <a:spcPct val="20000"/>
        </a:spcBef>
        <a:spcAft>
          <a:spcPct val="0"/>
        </a:spcAft>
        <a:buChar char="•"/>
        <a:defRPr>
          <a:solidFill>
            <a:schemeClr val="bg2"/>
          </a:solidFill>
          <a:latin typeface="+mn-lt"/>
          <a:ea typeface="+mn-ea"/>
          <a:cs typeface="+mn-cs"/>
        </a:defRPr>
      </a:lvl1pPr>
      <a:lvl2pPr marL="742950" indent="-285750" algn="l" rtl="0" fontAlgn="base">
        <a:spcBef>
          <a:spcPct val="20000"/>
        </a:spcBef>
        <a:spcAft>
          <a:spcPct val="0"/>
        </a:spcAft>
        <a:buChar char="–"/>
        <a:defRPr sz="1600">
          <a:solidFill>
            <a:schemeClr val="bg2"/>
          </a:solidFill>
          <a:latin typeface="+mn-lt"/>
        </a:defRPr>
      </a:lvl2pPr>
      <a:lvl3pPr marL="1143000" indent="-228600" algn="l" rtl="0" fontAlgn="base">
        <a:spcBef>
          <a:spcPct val="20000"/>
        </a:spcBef>
        <a:spcAft>
          <a:spcPct val="0"/>
        </a:spcAft>
        <a:buChar char="•"/>
        <a:defRPr sz="1400">
          <a:solidFill>
            <a:schemeClr val="bg2"/>
          </a:solidFill>
          <a:latin typeface="+mn-lt"/>
        </a:defRPr>
      </a:lvl3pPr>
      <a:lvl4pPr marL="1600200" indent="-228600" algn="l" rtl="0" fontAlgn="base">
        <a:spcBef>
          <a:spcPct val="20000"/>
        </a:spcBef>
        <a:spcAft>
          <a:spcPct val="0"/>
        </a:spcAft>
        <a:buChar char="–"/>
        <a:defRPr sz="1400">
          <a:solidFill>
            <a:schemeClr val="bg2"/>
          </a:solidFill>
          <a:latin typeface="+mn-lt"/>
        </a:defRPr>
      </a:lvl4pPr>
      <a:lvl5pPr marL="2057400" indent="-228600" algn="l" rtl="0" fontAlgn="base">
        <a:spcBef>
          <a:spcPct val="20000"/>
        </a:spcBef>
        <a:spcAft>
          <a:spcPct val="0"/>
        </a:spcAft>
        <a:buChar char="»"/>
        <a:defRPr sz="1400">
          <a:solidFill>
            <a:schemeClr val="bg2"/>
          </a:solidFill>
          <a:latin typeface="+mn-lt"/>
        </a:defRPr>
      </a:lvl5pPr>
      <a:lvl6pPr marL="2514600" indent="-228600" algn="l" rtl="0" fontAlgn="base">
        <a:spcBef>
          <a:spcPct val="20000"/>
        </a:spcBef>
        <a:spcAft>
          <a:spcPct val="0"/>
        </a:spcAft>
        <a:buChar char="»"/>
        <a:defRPr sz="1400">
          <a:solidFill>
            <a:schemeClr val="bg2"/>
          </a:solidFill>
          <a:latin typeface="+mn-lt"/>
        </a:defRPr>
      </a:lvl6pPr>
      <a:lvl7pPr marL="2971800" indent="-228600" algn="l" rtl="0" fontAlgn="base">
        <a:spcBef>
          <a:spcPct val="20000"/>
        </a:spcBef>
        <a:spcAft>
          <a:spcPct val="0"/>
        </a:spcAft>
        <a:buChar char="»"/>
        <a:defRPr sz="1400">
          <a:solidFill>
            <a:schemeClr val="bg2"/>
          </a:solidFill>
          <a:latin typeface="+mn-lt"/>
        </a:defRPr>
      </a:lvl7pPr>
      <a:lvl8pPr marL="3429000" indent="-228600" algn="l" rtl="0" fontAlgn="base">
        <a:spcBef>
          <a:spcPct val="20000"/>
        </a:spcBef>
        <a:spcAft>
          <a:spcPct val="0"/>
        </a:spcAft>
        <a:buChar char="»"/>
        <a:defRPr sz="1400">
          <a:solidFill>
            <a:schemeClr val="bg2"/>
          </a:solidFill>
          <a:latin typeface="+mn-lt"/>
        </a:defRPr>
      </a:lvl8pPr>
      <a:lvl9pPr marL="3886200" indent="-228600" algn="l" rtl="0" fontAlgn="base">
        <a:spcBef>
          <a:spcPct val="20000"/>
        </a:spcBef>
        <a:spcAft>
          <a:spcPct val="0"/>
        </a:spcAft>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jb.man.ac.uk/research/pulsar/Education/Sounds/index.html"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synch-anim3.gif" TargetMode="Externa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1752600" y="304800"/>
            <a:ext cx="5562600" cy="838200"/>
          </a:xfrm>
        </p:spPr>
        <p:txBody>
          <a:bodyPr/>
          <a:lstStyle/>
          <a:p>
            <a:r>
              <a:rPr lang="en-US" dirty="0"/>
              <a:t>Neutron </a:t>
            </a:r>
            <a:r>
              <a:rPr lang="en-US" dirty="0" smtClean="0"/>
              <a:t>stars - Chapter </a:t>
            </a:r>
            <a:r>
              <a:rPr lang="en-US" dirty="0" smtClean="0"/>
              <a:t>20.11</a:t>
            </a:r>
            <a:endParaRPr lang="en-US" dirty="0"/>
          </a:p>
        </p:txBody>
      </p:sp>
      <p:pic>
        <p:nvPicPr>
          <p:cNvPr id="747524" name="Picture 4" descr="NeutronStar"/>
          <p:cNvPicPr>
            <a:picLocks noChangeAspect="1" noChangeArrowheads="1"/>
          </p:cNvPicPr>
          <p:nvPr/>
        </p:nvPicPr>
        <p:blipFill>
          <a:blip r:embed="rId3" cstate="print"/>
          <a:srcRect/>
          <a:stretch>
            <a:fillRect/>
          </a:stretch>
        </p:blipFill>
        <p:spPr bwMode="auto">
          <a:xfrm>
            <a:off x="2590800" y="1498600"/>
            <a:ext cx="4140200" cy="4749800"/>
          </a:xfrm>
          <a:prstGeom prst="rect">
            <a:avLst/>
          </a:prstGeom>
          <a:noFill/>
        </p:spPr>
      </p:pic>
      <p:sp>
        <p:nvSpPr>
          <p:cNvPr id="4" name="Slide Number Placeholder 3"/>
          <p:cNvSpPr>
            <a:spLocks noGrp="1"/>
          </p:cNvSpPr>
          <p:nvPr>
            <p:ph type="sldNum" sz="quarter" idx="12"/>
          </p:nvPr>
        </p:nvSpPr>
        <p:spPr/>
        <p:txBody>
          <a:bodyPr/>
          <a:lstStyle/>
          <a:p>
            <a:fld id="{70451977-6BFC-44ED-BB48-B0E8724AEED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228600" y="521494"/>
            <a:ext cx="8763000" cy="1846659"/>
          </a:xfrm>
          <a:prstGeom prst="rect">
            <a:avLst/>
          </a:prstGeom>
          <a:noFill/>
          <a:ln w="9525">
            <a:noFill/>
            <a:miter lim="800000"/>
            <a:headEnd/>
            <a:tailEnd/>
          </a:ln>
        </p:spPr>
        <p:txBody>
          <a:bodyPr wrap="square" lIns="0" tIns="0" rIns="0" bIns="0">
            <a:spAutoFit/>
          </a:bodyPr>
          <a:lstStyle/>
          <a:p>
            <a:pPr>
              <a:buClr>
                <a:srgbClr val="000000"/>
              </a:buClr>
              <a:buSzPct val="100000"/>
              <a:buFont typeface="Arial" pitchFamily="34" charset="0"/>
              <a:buChar char="•"/>
              <a:tabLst>
                <a:tab pos="656650" algn="l"/>
                <a:tab pos="1313299" algn="l"/>
                <a:tab pos="1969949" algn="l"/>
                <a:tab pos="2626599" algn="l"/>
                <a:tab pos="3283248" algn="l"/>
                <a:tab pos="3939898" algn="l"/>
                <a:tab pos="4596548" algn="l"/>
                <a:tab pos="5253198" algn="l"/>
                <a:tab pos="5909847" algn="l"/>
              </a:tabLst>
            </a:pPr>
            <a:r>
              <a:rPr lang="en-GB" sz="2000" dirty="0" smtClean="0">
                <a:solidFill>
                  <a:schemeClr val="bg2"/>
                </a:solidFill>
                <a:cs typeface="Times New Roman" pitchFamily="18" charset="0"/>
              </a:rPr>
              <a:t>  </a:t>
            </a:r>
            <a:r>
              <a:rPr lang="en-GB" sz="2000" u="sng" dirty="0" smtClean="0">
                <a:solidFill>
                  <a:schemeClr val="bg2"/>
                </a:solidFill>
                <a:cs typeface="Times New Roman" pitchFamily="18" charset="0"/>
              </a:rPr>
              <a:t>Planets </a:t>
            </a:r>
            <a:r>
              <a:rPr lang="en-GB" sz="2000" u="sng" dirty="0">
                <a:solidFill>
                  <a:schemeClr val="bg2"/>
                </a:solidFill>
                <a:cs typeface="Times New Roman" pitchFamily="18" charset="0"/>
              </a:rPr>
              <a:t>around pulsars:</a:t>
            </a:r>
            <a:r>
              <a:rPr lang="en-GB" sz="2000" dirty="0">
                <a:solidFill>
                  <a:schemeClr val="bg2"/>
                </a:solidFill>
                <a:cs typeface="Times New Roman" pitchFamily="18" charset="0"/>
              </a:rPr>
              <a:t>  A </a:t>
            </a:r>
            <a:r>
              <a:rPr lang="en-GB" sz="2000" dirty="0" smtClean="0">
                <a:solidFill>
                  <a:schemeClr val="bg2"/>
                </a:solidFill>
                <a:cs typeface="Times New Roman" pitchFamily="18" charset="0"/>
              </a:rPr>
              <a:t>pulsar, PSR 1257+12, </a:t>
            </a:r>
            <a:r>
              <a:rPr lang="en-GB" sz="2000" dirty="0">
                <a:solidFill>
                  <a:schemeClr val="bg2"/>
                </a:solidFill>
                <a:cs typeface="Times New Roman" pitchFamily="18" charset="0"/>
              </a:rPr>
              <a:t>was found in 1992 to have three planets!  Masses about </a:t>
            </a:r>
            <a:r>
              <a:rPr lang="en-GB" sz="2000" dirty="0" smtClean="0">
                <a:solidFill>
                  <a:schemeClr val="bg2"/>
                </a:solidFill>
                <a:cs typeface="Times New Roman" pitchFamily="18" charset="0"/>
              </a:rPr>
              <a:t>4.3 </a:t>
            </a:r>
            <a:r>
              <a:rPr lang="en-GB" sz="2000" dirty="0" err="1" smtClean="0">
                <a:solidFill>
                  <a:schemeClr val="bg2"/>
                </a:solidFill>
                <a:cs typeface="Times New Roman" pitchFamily="18" charset="0"/>
              </a:rPr>
              <a:t>M</a:t>
            </a:r>
            <a:r>
              <a:rPr lang="en-GB" sz="2000" baseline="-33000" dirty="0" err="1" smtClean="0">
                <a:solidFill>
                  <a:schemeClr val="bg2"/>
                </a:solidFill>
                <a:cs typeface="Times New Roman" pitchFamily="18" charset="0"/>
              </a:rPr>
              <a:t>Earth</a:t>
            </a:r>
            <a:r>
              <a:rPr lang="en-GB" sz="2000" dirty="0" smtClean="0">
                <a:solidFill>
                  <a:schemeClr val="bg2"/>
                </a:solidFill>
                <a:cs typeface="Times New Roman" pitchFamily="18" charset="0"/>
              </a:rPr>
              <a:t>, 3.9 </a:t>
            </a:r>
            <a:r>
              <a:rPr lang="en-GB" sz="2000" dirty="0" err="1">
                <a:solidFill>
                  <a:schemeClr val="bg2"/>
                </a:solidFill>
                <a:cs typeface="Times New Roman" pitchFamily="18" charset="0"/>
              </a:rPr>
              <a:t>M</a:t>
            </a:r>
            <a:r>
              <a:rPr lang="en-GB" sz="2000" baseline="-33000" dirty="0" err="1">
                <a:solidFill>
                  <a:schemeClr val="bg2"/>
                </a:solidFill>
                <a:cs typeface="Times New Roman" pitchFamily="18" charset="0"/>
              </a:rPr>
              <a:t>Earth</a:t>
            </a:r>
            <a:r>
              <a:rPr lang="en-GB" sz="2000" dirty="0">
                <a:solidFill>
                  <a:schemeClr val="bg2"/>
                </a:solidFill>
                <a:cs typeface="Times New Roman" pitchFamily="18" charset="0"/>
              </a:rPr>
              <a:t>, and  </a:t>
            </a:r>
            <a:r>
              <a:rPr lang="en-GB" sz="2000" dirty="0" smtClean="0">
                <a:solidFill>
                  <a:schemeClr val="bg2"/>
                </a:solidFill>
                <a:cs typeface="Times New Roman" pitchFamily="18" charset="0"/>
              </a:rPr>
              <a:t>1.6 </a:t>
            </a:r>
            <a:r>
              <a:rPr lang="en-GB" sz="2000" dirty="0" err="1">
                <a:solidFill>
                  <a:schemeClr val="bg2"/>
                </a:solidFill>
                <a:cs typeface="Times New Roman" pitchFamily="18" charset="0"/>
              </a:rPr>
              <a:t>M</a:t>
            </a:r>
            <a:r>
              <a:rPr lang="en-GB" sz="2000" baseline="-33000" dirty="0" err="1">
                <a:solidFill>
                  <a:schemeClr val="bg2"/>
                </a:solidFill>
                <a:cs typeface="Times New Roman" pitchFamily="18" charset="0"/>
              </a:rPr>
              <a:t>Moon</a:t>
            </a:r>
            <a:r>
              <a:rPr lang="en-GB" sz="2000" baseline="-33000" dirty="0">
                <a:solidFill>
                  <a:schemeClr val="bg2"/>
                </a:solidFill>
                <a:cs typeface="Times New Roman" pitchFamily="18" charset="0"/>
              </a:rPr>
              <a:t> </a:t>
            </a:r>
            <a:r>
              <a:rPr lang="en-GB" sz="2000" dirty="0">
                <a:solidFill>
                  <a:schemeClr val="bg2"/>
                </a:solidFill>
                <a:cs typeface="Times New Roman" pitchFamily="18" charset="0"/>
              </a:rPr>
              <a:t>! </a:t>
            </a:r>
          </a:p>
          <a:p>
            <a:pPr>
              <a:buClr>
                <a:srgbClr val="000000"/>
              </a:buClr>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Lst>
            </a:pPr>
            <a:endParaRPr lang="en-GB" sz="20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2000" dirty="0">
                <a:solidFill>
                  <a:schemeClr val="bg2"/>
                </a:solidFill>
                <a:cs typeface="Times New Roman" pitchFamily="18" charset="0"/>
              </a:rPr>
              <a:t>Nobody knows why a pulsar should have planets</a:t>
            </a:r>
            <a:r>
              <a:rPr lang="en-GB" sz="2000" dirty="0" smtClean="0">
                <a:solidFill>
                  <a:schemeClr val="bg2"/>
                </a:solidFill>
                <a:cs typeface="Times New Roman" pitchFamily="18" charset="0"/>
              </a:rPr>
              <a:t>.  But </a:t>
            </a:r>
            <a:r>
              <a:rPr lang="en-GB" sz="2000" i="1" dirty="0" smtClean="0">
                <a:solidFill>
                  <a:schemeClr val="bg2"/>
                </a:solidFill>
                <a:cs typeface="Times New Roman" pitchFamily="18" charset="0"/>
              </a:rPr>
              <a:t>Spitzer Space Telescope</a:t>
            </a:r>
            <a:r>
              <a:rPr lang="en-GB" sz="2000" dirty="0" smtClean="0">
                <a:solidFill>
                  <a:schemeClr val="bg2"/>
                </a:solidFill>
                <a:cs typeface="Times New Roman" pitchFamily="18" charset="0"/>
              </a:rPr>
              <a:t> </a:t>
            </a:r>
            <a:r>
              <a:rPr lang="en-GB" sz="2000" dirty="0" smtClean="0">
                <a:solidFill>
                  <a:schemeClr val="bg2"/>
                </a:solidFill>
                <a:cs typeface="Times New Roman" pitchFamily="18" charset="0"/>
              </a:rPr>
              <a:t>has found </a:t>
            </a:r>
            <a:r>
              <a:rPr lang="en-GB" sz="2000" dirty="0" smtClean="0">
                <a:solidFill>
                  <a:schemeClr val="bg2"/>
                </a:solidFill>
                <a:cs typeface="Times New Roman" pitchFamily="18" charset="0"/>
              </a:rPr>
              <a:t>debris </a:t>
            </a:r>
            <a:r>
              <a:rPr lang="en-GB" sz="2000" dirty="0" smtClean="0">
                <a:solidFill>
                  <a:schemeClr val="bg2"/>
                </a:solidFill>
                <a:cs typeface="Times New Roman" pitchFamily="18" charset="0"/>
              </a:rPr>
              <a:t>disks </a:t>
            </a:r>
            <a:r>
              <a:rPr lang="en-GB" sz="2000" dirty="0" smtClean="0">
                <a:solidFill>
                  <a:schemeClr val="bg2"/>
                </a:solidFill>
                <a:cs typeface="Times New Roman" pitchFamily="18" charset="0"/>
              </a:rPr>
              <a:t>around </a:t>
            </a:r>
            <a:r>
              <a:rPr lang="en-GB" sz="2000" dirty="0" smtClean="0">
                <a:solidFill>
                  <a:schemeClr val="bg2"/>
                </a:solidFill>
                <a:cs typeface="Times New Roman" pitchFamily="18" charset="0"/>
              </a:rPr>
              <a:t>two pulsars </a:t>
            </a:r>
            <a:r>
              <a:rPr lang="en-GB" sz="2000" dirty="0" smtClean="0">
                <a:solidFill>
                  <a:schemeClr val="bg2"/>
                </a:solidFill>
                <a:cs typeface="Times New Roman" pitchFamily="18" charset="0"/>
              </a:rPr>
              <a:t>in infrared.  Leftover disk from supernova, eventually planets form?</a:t>
            </a:r>
          </a:p>
        </p:txBody>
      </p:sp>
      <p:pic>
        <p:nvPicPr>
          <p:cNvPr id="817156" name="Picture 4" descr="http://www.eso.org/public/outreach/eduoff/cas/cas2004/casreports-2004/rep-226/img/pt2.jpg"/>
          <p:cNvPicPr>
            <a:picLocks noChangeAspect="1" noChangeArrowheads="1"/>
          </p:cNvPicPr>
          <p:nvPr/>
        </p:nvPicPr>
        <p:blipFill>
          <a:blip r:embed="rId3" cstate="print"/>
          <a:srcRect/>
          <a:stretch>
            <a:fillRect/>
          </a:stretch>
        </p:blipFill>
        <p:spPr bwMode="auto">
          <a:xfrm>
            <a:off x="2057400" y="2763782"/>
            <a:ext cx="5105400" cy="4018017"/>
          </a:xfrm>
          <a:prstGeom prst="rect">
            <a:avLst/>
          </a:prstGeom>
          <a:noFill/>
        </p:spPr>
      </p:pic>
      <p:sp>
        <p:nvSpPr>
          <p:cNvPr id="4" name="Slide Number Placeholder 3"/>
          <p:cNvSpPr>
            <a:spLocks noGrp="1"/>
          </p:cNvSpPr>
          <p:nvPr>
            <p:ph type="sldNum" sz="quarter" idx="12"/>
          </p:nvPr>
        </p:nvSpPr>
        <p:spPr/>
        <p:txBody>
          <a:bodyPr/>
          <a:lstStyle/>
          <a:p>
            <a:fld id="{835B02F3-42DF-4A8B-A6C8-474C12494430}" type="slidenum">
              <a:rPr lang="en-US" smtClean="0">
                <a:solidFill>
                  <a:schemeClr val="bg2"/>
                </a:solidFill>
              </a:rPr>
              <a:pPr/>
              <a:t>10</a:t>
            </a:fld>
            <a:endParaRPr lang="en-US">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1000" y="381000"/>
            <a:ext cx="8534400" cy="923330"/>
          </a:xfrm>
          <a:prstGeom prst="rect">
            <a:avLst/>
          </a:prstGeom>
          <a:noFill/>
          <a:ln w="9525">
            <a:noFill/>
            <a:miter lim="800000"/>
            <a:headEnd/>
            <a:tailEnd/>
          </a:ln>
        </p:spPr>
        <p:txBody>
          <a:bodyPr wrap="square" lIns="0" tIns="0" rIns="0" bIns="0">
            <a:spAutoFit/>
          </a:bodyPr>
          <a:lstStyle/>
          <a:p>
            <a:pPr>
              <a:buClr>
                <a:srgbClr val="000000"/>
              </a:buClr>
              <a:buSzPct val="10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solidFill>
                  <a:schemeClr val="bg2"/>
                </a:solidFill>
                <a:cs typeface="Times New Roman" pitchFamily="18" charset="0"/>
              </a:rPr>
              <a:t>  </a:t>
            </a:r>
            <a:r>
              <a:rPr lang="en-GB" sz="2000" u="sng" dirty="0" smtClean="0">
                <a:solidFill>
                  <a:schemeClr val="bg2"/>
                </a:solidFill>
                <a:cs typeface="Times New Roman" pitchFamily="18" charset="0"/>
              </a:rPr>
              <a:t>Millisecond </a:t>
            </a:r>
            <a:r>
              <a:rPr lang="en-GB" sz="2000" u="sng" dirty="0">
                <a:solidFill>
                  <a:schemeClr val="bg2"/>
                </a:solidFill>
                <a:cs typeface="Times New Roman" pitchFamily="18" charset="0"/>
              </a:rPr>
              <a:t>pulsars</a:t>
            </a:r>
            <a:r>
              <a:rPr lang="en-GB" sz="2000" dirty="0">
                <a:solidFill>
                  <a:schemeClr val="bg2"/>
                </a:solidFill>
                <a:cs typeface="Times New Roman" pitchFamily="18" charset="0"/>
              </a:rPr>
              <a:t>:  periods of </a:t>
            </a:r>
            <a:r>
              <a:rPr lang="en-GB" sz="2000" dirty="0" smtClean="0">
                <a:solidFill>
                  <a:schemeClr val="bg2"/>
                </a:solidFill>
                <a:cs typeface="Times New Roman" pitchFamily="18" charset="0"/>
              </a:rPr>
              <a:t>1-10 </a:t>
            </a:r>
            <a:r>
              <a:rPr lang="en-GB" sz="2000" dirty="0">
                <a:solidFill>
                  <a:schemeClr val="bg2"/>
                </a:solidFill>
                <a:cs typeface="Times New Roman" pitchFamily="18" charset="0"/>
              </a:rPr>
              <a:t>msec.  </a:t>
            </a:r>
            <a:r>
              <a:rPr lang="en-GB" sz="2000" u="sng" dirty="0" smtClean="0">
                <a:solidFill>
                  <a:schemeClr val="bg2"/>
                </a:solidFill>
                <a:cs typeface="Times New Roman" pitchFamily="18" charset="0"/>
              </a:rPr>
              <a:t>Not</a:t>
            </a:r>
            <a:r>
              <a:rPr lang="en-GB" sz="2000" dirty="0" smtClean="0">
                <a:solidFill>
                  <a:schemeClr val="bg2"/>
                </a:solidFill>
                <a:cs typeface="Times New Roman" pitchFamily="18" charset="0"/>
              </a:rPr>
              <a:t> found in SNRs.  Probably </a:t>
            </a:r>
            <a:r>
              <a:rPr lang="en-GB" sz="2000" dirty="0">
                <a:solidFill>
                  <a:schemeClr val="bg2"/>
                </a:solidFill>
                <a:cs typeface="Times New Roman" pitchFamily="18" charset="0"/>
              </a:rPr>
              <a:t>accreted matter from a binary companion that made </a:t>
            </a:r>
            <a:r>
              <a:rPr lang="en-GB" sz="2000" dirty="0" smtClean="0">
                <a:solidFill>
                  <a:schemeClr val="bg2"/>
                </a:solidFill>
                <a:cs typeface="Times New Roman" pitchFamily="18" charset="0"/>
              </a:rPr>
              <a:t>an old neutron star spin faster</a:t>
            </a:r>
            <a:r>
              <a:rPr lang="en-GB" sz="2000" dirty="0">
                <a:solidFill>
                  <a:schemeClr val="bg2"/>
                </a:solidFill>
                <a:cs typeface="Times New Roman" pitchFamily="18" charset="0"/>
              </a:rPr>
              <a:t> </a:t>
            </a:r>
            <a:r>
              <a:rPr lang="en-GB" sz="2000" dirty="0" smtClean="0">
                <a:solidFill>
                  <a:schemeClr val="bg2"/>
                </a:solidFill>
                <a:cs typeface="Times New Roman" pitchFamily="18" charset="0"/>
              </a:rPr>
              <a:t>– a “recycled” pulsar.</a:t>
            </a:r>
          </a:p>
        </p:txBody>
      </p:sp>
      <p:sp>
        <p:nvSpPr>
          <p:cNvPr id="4" name="TextBox 3"/>
          <p:cNvSpPr txBox="1"/>
          <p:nvPr/>
        </p:nvSpPr>
        <p:spPr>
          <a:xfrm>
            <a:off x="533400" y="5638800"/>
            <a:ext cx="7543800" cy="707886"/>
          </a:xfrm>
          <a:prstGeom prst="rect">
            <a:avLst/>
          </a:prstGeom>
          <a:noFill/>
        </p:spPr>
        <p:txBody>
          <a:bodyPr wrap="square" rtlCol="0">
            <a:spAutoFit/>
          </a:bodyPr>
          <a:lstStyle/>
          <a:p>
            <a:r>
              <a:rPr lang="en-US" sz="2000" dirty="0" smtClean="0"/>
              <a:t>Objects where this accretion is currently occurring are sources of X-rays, called “X-ray Binaries”.</a:t>
            </a:r>
            <a:endParaRPr lang="en-US" sz="2000" dirty="0"/>
          </a:p>
        </p:txBody>
      </p:sp>
      <p:pic>
        <p:nvPicPr>
          <p:cNvPr id="759810" name="Picture 2" descr="http://fy.chalmers.se/~torkel/Pop_sci/disk_hst_big.gif"/>
          <p:cNvPicPr>
            <a:picLocks noChangeAspect="1" noChangeArrowheads="1"/>
          </p:cNvPicPr>
          <p:nvPr/>
        </p:nvPicPr>
        <p:blipFill>
          <a:blip r:embed="rId3" cstate="print"/>
          <a:srcRect/>
          <a:stretch>
            <a:fillRect/>
          </a:stretch>
        </p:blipFill>
        <p:spPr bwMode="auto">
          <a:xfrm>
            <a:off x="1219200" y="1385887"/>
            <a:ext cx="6248400" cy="4100513"/>
          </a:xfrm>
          <a:prstGeom prst="rect">
            <a:avLst/>
          </a:prstGeom>
          <a:noFill/>
        </p:spPr>
      </p:pic>
      <p:sp>
        <p:nvSpPr>
          <p:cNvPr id="6" name="TextBox 5"/>
          <p:cNvSpPr txBox="1"/>
          <p:nvPr/>
        </p:nvSpPr>
        <p:spPr>
          <a:xfrm>
            <a:off x="1219200" y="3200400"/>
            <a:ext cx="1636987" cy="523220"/>
          </a:xfrm>
          <a:prstGeom prst="rect">
            <a:avLst/>
          </a:prstGeom>
          <a:noFill/>
        </p:spPr>
        <p:txBody>
          <a:bodyPr wrap="none" rtlCol="0">
            <a:spAutoFit/>
          </a:bodyPr>
          <a:lstStyle/>
          <a:p>
            <a:r>
              <a:rPr lang="en-US" dirty="0" smtClean="0">
                <a:solidFill>
                  <a:schemeClr val="tx1"/>
                </a:solidFill>
              </a:rPr>
              <a:t>Expanded giant or</a:t>
            </a:r>
          </a:p>
          <a:p>
            <a:r>
              <a:rPr lang="en-US" dirty="0" smtClean="0">
                <a:solidFill>
                  <a:schemeClr val="tx1"/>
                </a:solidFill>
              </a:rPr>
              <a:t>supergiant star</a:t>
            </a:r>
            <a:endParaRPr lang="en-US" dirty="0">
              <a:solidFill>
                <a:schemeClr val="tx1"/>
              </a:solidFill>
            </a:endParaRPr>
          </a:p>
        </p:txBody>
      </p:sp>
      <p:sp>
        <p:nvSpPr>
          <p:cNvPr id="8" name="TextBox 7"/>
          <p:cNvSpPr txBox="1"/>
          <p:nvPr/>
        </p:nvSpPr>
        <p:spPr>
          <a:xfrm>
            <a:off x="1981200" y="1524000"/>
            <a:ext cx="2590799" cy="738664"/>
          </a:xfrm>
          <a:prstGeom prst="rect">
            <a:avLst/>
          </a:prstGeom>
          <a:noFill/>
        </p:spPr>
        <p:txBody>
          <a:bodyPr wrap="square" rtlCol="0">
            <a:spAutoFit/>
          </a:bodyPr>
          <a:lstStyle/>
          <a:p>
            <a:r>
              <a:rPr lang="en-US" dirty="0" smtClean="0">
                <a:solidFill>
                  <a:schemeClr val="tx1"/>
                </a:solidFill>
              </a:rPr>
              <a:t>gas spills over, forming rotating “accretion disk” around neutron star</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835B02F3-42DF-4A8B-A6C8-474C12494430}" type="slidenum">
              <a:rPr lang="en-US" smtClean="0">
                <a:solidFill>
                  <a:schemeClr val="bg2"/>
                </a:solidFill>
              </a:rPr>
              <a:pPr/>
              <a:t>11</a:t>
            </a:fld>
            <a:endParaRPr lang="en-US">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685800" y="152400"/>
            <a:ext cx="7772400" cy="1066800"/>
          </a:xfrm>
        </p:spPr>
        <p:txBody>
          <a:bodyPr/>
          <a:lstStyle/>
          <a:p>
            <a:r>
              <a:rPr lang="en-US"/>
              <a:t>Mass limit to neutron stars</a:t>
            </a:r>
          </a:p>
        </p:txBody>
      </p:sp>
      <p:sp>
        <p:nvSpPr>
          <p:cNvPr id="739331" name="Rectangle 3"/>
          <p:cNvSpPr>
            <a:spLocks noGrp="1" noChangeArrowheads="1"/>
          </p:cNvSpPr>
          <p:nvPr>
            <p:ph type="body" idx="1"/>
          </p:nvPr>
        </p:nvSpPr>
        <p:spPr>
          <a:xfrm>
            <a:off x="685800" y="1447800"/>
            <a:ext cx="7924800" cy="2514600"/>
          </a:xfrm>
        </p:spPr>
        <p:txBody>
          <a:bodyPr/>
          <a:lstStyle/>
          <a:p>
            <a:r>
              <a:rPr lang="en-US" sz="2000" dirty="0"/>
              <a:t>Like white dwarfs and electron degenerate matter, neutron stars and neutron degenerate matter has an upper mass limit (</a:t>
            </a:r>
            <a:r>
              <a:rPr lang="en-US" sz="2000" dirty="0">
                <a:cs typeface="Times New Roman" pitchFamily="18" charset="0"/>
              </a:rPr>
              <a:t>~ 3 M</a:t>
            </a:r>
            <a:r>
              <a:rPr lang="en-US" sz="2000" baseline="-25000" dirty="0" smtClean="0">
                <a:cs typeface="Times New Roman" pitchFamily="18" charset="0"/>
                <a:sym typeface="Wingdings 2" pitchFamily="18" charset="2"/>
              </a:rPr>
              <a:t></a:t>
            </a:r>
            <a:r>
              <a:rPr lang="en-US" sz="2000" dirty="0" smtClean="0">
                <a:cs typeface="Times New Roman" pitchFamily="18" charset="0"/>
              </a:rPr>
              <a:t>, but not well understood)</a:t>
            </a:r>
            <a:r>
              <a:rPr lang="en-US" sz="2000" dirty="0" smtClean="0"/>
              <a:t>.</a:t>
            </a:r>
            <a:endParaRPr lang="en-US" sz="2000" dirty="0"/>
          </a:p>
          <a:p>
            <a:pPr>
              <a:buFontTx/>
              <a:buNone/>
            </a:pPr>
            <a:endParaRPr lang="en-US" sz="2000" dirty="0"/>
          </a:p>
          <a:p>
            <a:r>
              <a:rPr lang="en-US" sz="2000" dirty="0"/>
              <a:t>When this is exceeded, the star collapses all the way to a black hole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70451977-6BFC-44ED-BB48-B0E8724AEED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5B02F3-42DF-4A8B-A6C8-474C12494430}" type="slidenum">
              <a:rPr lang="en-US" smtClean="0"/>
              <a:pPr/>
              <a:t>13</a:t>
            </a:fld>
            <a:endParaRPr lang="en-US"/>
          </a:p>
        </p:txBody>
      </p:sp>
    </p:spTree>
    <p:extLst>
      <p:ext uri="{BB962C8B-B14F-4D97-AF65-F5344CB8AC3E}">
        <p14:creationId xmlns:p14="http://schemas.microsoft.com/office/powerpoint/2010/main" val="411208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46" name="Picture 2" descr="http://www.atnf.csiro.au/research/pulsar/press/47tuc.jpg"/>
          <p:cNvPicPr>
            <a:picLocks noChangeAspect="1" noChangeArrowheads="1"/>
          </p:cNvPicPr>
          <p:nvPr/>
        </p:nvPicPr>
        <p:blipFill>
          <a:blip r:embed="rId3" cstate="print"/>
          <a:srcRect/>
          <a:stretch>
            <a:fillRect/>
          </a:stretch>
        </p:blipFill>
        <p:spPr bwMode="auto">
          <a:xfrm>
            <a:off x="2286000" y="1752600"/>
            <a:ext cx="3850935" cy="3279544"/>
          </a:xfrm>
          <a:prstGeom prst="rect">
            <a:avLst/>
          </a:prstGeom>
          <a:noFill/>
        </p:spPr>
      </p:pic>
      <p:sp>
        <p:nvSpPr>
          <p:cNvPr id="3" name="TextBox 2"/>
          <p:cNvSpPr txBox="1"/>
          <p:nvPr/>
        </p:nvSpPr>
        <p:spPr>
          <a:xfrm>
            <a:off x="533400" y="685800"/>
            <a:ext cx="7760458" cy="1015663"/>
          </a:xfrm>
          <a:prstGeom prst="rect">
            <a:avLst/>
          </a:prstGeom>
          <a:noFill/>
        </p:spPr>
        <p:txBody>
          <a:bodyPr wrap="none" rtlCol="0">
            <a:spAutoFit/>
          </a:bodyPr>
          <a:lstStyle/>
          <a:p>
            <a:pPr>
              <a:buFont typeface="Arial" pitchFamily="34" charset="0"/>
              <a:buChar char="•"/>
            </a:pPr>
            <a:r>
              <a:rPr lang="en-US" sz="2000" dirty="0" smtClean="0"/>
              <a:t> Pulsars in Globular Clusters (150 in 28 clusters).  Vast majority</a:t>
            </a:r>
          </a:p>
          <a:p>
            <a:r>
              <a:rPr lang="en-US" sz="2000" dirty="0" smtClean="0"/>
              <a:t>are millisecond pulsars – they are much more abundant than in the</a:t>
            </a:r>
          </a:p>
          <a:p>
            <a:r>
              <a:rPr lang="en-US" sz="2000" dirty="0" smtClean="0"/>
              <a:t>Milky Way’s disk.   About half in binaries.  Should these exist?</a:t>
            </a:r>
            <a:endParaRPr lang="en-US" sz="2000" dirty="0"/>
          </a:p>
        </p:txBody>
      </p:sp>
      <p:sp>
        <p:nvSpPr>
          <p:cNvPr id="4" name="TextBox 3"/>
          <p:cNvSpPr txBox="1"/>
          <p:nvPr/>
        </p:nvSpPr>
        <p:spPr>
          <a:xfrm>
            <a:off x="6705600" y="1752600"/>
            <a:ext cx="2135521" cy="523220"/>
          </a:xfrm>
          <a:prstGeom prst="rect">
            <a:avLst/>
          </a:prstGeom>
          <a:noFill/>
        </p:spPr>
        <p:txBody>
          <a:bodyPr wrap="none" rtlCol="0">
            <a:spAutoFit/>
          </a:bodyPr>
          <a:lstStyle/>
          <a:p>
            <a:r>
              <a:rPr lang="en-US" dirty="0" smtClean="0"/>
              <a:t>Some pulsar locations in</a:t>
            </a:r>
          </a:p>
          <a:p>
            <a:r>
              <a:rPr lang="en-US" dirty="0" smtClean="0"/>
              <a:t>47 </a:t>
            </a:r>
            <a:r>
              <a:rPr lang="en-US" dirty="0" err="1" smtClean="0"/>
              <a:t>Tucanae</a:t>
            </a:r>
            <a:r>
              <a:rPr lang="en-US" dirty="0" smtClean="0"/>
              <a:t> (23 known)</a:t>
            </a:r>
            <a:endParaRPr lang="en-US" dirty="0"/>
          </a:p>
        </p:txBody>
      </p:sp>
      <p:sp>
        <p:nvSpPr>
          <p:cNvPr id="7" name="TextBox 6"/>
          <p:cNvSpPr txBox="1"/>
          <p:nvPr/>
        </p:nvSpPr>
        <p:spPr>
          <a:xfrm>
            <a:off x="457200" y="5181600"/>
            <a:ext cx="8382000" cy="1631216"/>
          </a:xfrm>
          <a:prstGeom prst="rect">
            <a:avLst/>
          </a:prstGeom>
          <a:noFill/>
        </p:spPr>
        <p:txBody>
          <a:bodyPr wrap="square" rtlCol="0">
            <a:spAutoFit/>
          </a:bodyPr>
          <a:lstStyle/>
          <a:p>
            <a:r>
              <a:rPr lang="en-US" sz="2000" dirty="0" smtClean="0"/>
              <a:t>Recycling of dead neutron stars must be much more frequent in Globular Clusters.  Probably from tidal capture, collision or “exchange reaction” of old Neutron Stars with another star.  This may lead to close binary – mass transfer spins up Neutron Star and it becomes a pulsar again (excess of X-ray Binaries in Globular Clusters supports idea).</a:t>
            </a:r>
            <a:endParaRPr lang="en-US" sz="2000" dirty="0"/>
          </a:p>
        </p:txBody>
      </p:sp>
      <p:sp>
        <p:nvSpPr>
          <p:cNvPr id="6" name="Slide Number Placeholder 5"/>
          <p:cNvSpPr>
            <a:spLocks noGrp="1"/>
          </p:cNvSpPr>
          <p:nvPr>
            <p:ph type="sldNum" sz="quarter" idx="12"/>
          </p:nvPr>
        </p:nvSpPr>
        <p:spPr>
          <a:xfrm>
            <a:off x="7136110" y="6042392"/>
            <a:ext cx="1905000" cy="457200"/>
          </a:xfrm>
        </p:spPr>
        <p:txBody>
          <a:bodyPr/>
          <a:lstStyle/>
          <a:p>
            <a:fld id="{835B02F3-42DF-4A8B-A6C8-474C12494430}" type="slidenum">
              <a:rPr lang="en-US" smtClean="0">
                <a:solidFill>
                  <a:schemeClr val="bg2"/>
                </a:solidFill>
              </a:rPr>
              <a:pPr/>
              <a:t>14</a:t>
            </a:fld>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body" idx="1"/>
          </p:nvPr>
        </p:nvSpPr>
        <p:spPr>
          <a:xfrm>
            <a:off x="609600" y="838200"/>
            <a:ext cx="8305800" cy="3810000"/>
          </a:xfrm>
        </p:spPr>
        <p:txBody>
          <a:bodyPr/>
          <a:lstStyle/>
          <a:p>
            <a:pPr marL="236538" indent="-236538">
              <a:lnSpc>
                <a:spcPct val="90000"/>
              </a:lnSpc>
            </a:pPr>
            <a:r>
              <a:rPr lang="en-US" sz="2000" dirty="0"/>
              <a:t>Novae are similar to X-ray </a:t>
            </a:r>
            <a:r>
              <a:rPr lang="en-US" sz="2000" dirty="0" err="1"/>
              <a:t>bursters</a:t>
            </a:r>
            <a:r>
              <a:rPr lang="en-US" sz="2000" dirty="0"/>
              <a:t>, but occur in a close binary system with a White Dwarf instead of a neutron star. </a:t>
            </a:r>
          </a:p>
          <a:p>
            <a:pPr marL="236538" indent="-236538">
              <a:lnSpc>
                <a:spcPct val="90000"/>
              </a:lnSpc>
            </a:pPr>
            <a:endParaRPr lang="en-US" sz="2000" dirty="0"/>
          </a:p>
          <a:p>
            <a:pPr marL="236538" indent="-236538">
              <a:lnSpc>
                <a:spcPct val="90000"/>
              </a:lnSpc>
            </a:pPr>
            <a:r>
              <a:rPr lang="en-US" sz="2000" dirty="0"/>
              <a:t>Accretion is weaker and will cause a hydrogen fusion </a:t>
            </a:r>
            <a:r>
              <a:rPr lang="en-US" sz="2000" dirty="0" smtClean="0"/>
              <a:t>outburst on surface of WD.  Can repeat (years to decades).  Eventually mass buildup may lead to carbon-detonation  supernova.</a:t>
            </a:r>
            <a:endParaRPr lang="en-US" sz="2000" dirty="0"/>
          </a:p>
          <a:p>
            <a:pPr marL="236538" indent="-236538">
              <a:lnSpc>
                <a:spcPct val="90000"/>
              </a:lnSpc>
            </a:pPr>
            <a:endParaRPr lang="en-US" sz="2000" dirty="0"/>
          </a:p>
          <a:p>
            <a:pPr marL="236538" indent="-236538">
              <a:lnSpc>
                <a:spcPct val="90000"/>
              </a:lnSpc>
            </a:pPr>
            <a:r>
              <a:rPr lang="en-US" sz="2000" dirty="0" smtClean="0"/>
              <a:t>10</a:t>
            </a:r>
            <a:r>
              <a:rPr lang="en-US" sz="2000" baseline="30000" dirty="0" smtClean="0"/>
              <a:t>-4</a:t>
            </a:r>
            <a:r>
              <a:rPr lang="en-US" sz="2000" dirty="0" smtClean="0"/>
              <a:t> x fainter than</a:t>
            </a:r>
          </a:p>
          <a:p>
            <a:pPr marL="236538" indent="-236538">
              <a:lnSpc>
                <a:spcPct val="90000"/>
              </a:lnSpc>
              <a:buNone/>
            </a:pPr>
            <a:r>
              <a:rPr lang="en-US" sz="2000" dirty="0" smtClean="0"/>
              <a:t>    supernova (which</a:t>
            </a:r>
          </a:p>
          <a:p>
            <a:pPr marL="236538" indent="-236538">
              <a:lnSpc>
                <a:spcPct val="90000"/>
              </a:lnSpc>
              <a:buNone/>
            </a:pPr>
            <a:r>
              <a:rPr lang="en-US" sz="2000" dirty="0" smtClean="0"/>
              <a:t>    peaks at about 10</a:t>
            </a:r>
            <a:r>
              <a:rPr lang="en-US" sz="2000" baseline="30000" dirty="0" smtClean="0"/>
              <a:t>36</a:t>
            </a:r>
          </a:p>
          <a:p>
            <a:pPr marL="236538" indent="-236538">
              <a:lnSpc>
                <a:spcPct val="90000"/>
              </a:lnSpc>
              <a:buNone/>
            </a:pPr>
            <a:r>
              <a:rPr lang="en-US" sz="2000" dirty="0" smtClean="0"/>
              <a:t>    W </a:t>
            </a:r>
            <a:r>
              <a:rPr lang="en-US" sz="2000" dirty="0" smtClean="0">
                <a:sym typeface="Symbol"/>
              </a:rPr>
              <a:t></a:t>
            </a:r>
            <a:r>
              <a:rPr lang="en-US" sz="2000" dirty="0" smtClean="0"/>
              <a:t> 10</a:t>
            </a:r>
            <a:r>
              <a:rPr lang="en-US" sz="2000" baseline="30000" dirty="0" smtClean="0"/>
              <a:t>9</a:t>
            </a:r>
            <a:r>
              <a:rPr lang="en-US" sz="2000" dirty="0" smtClean="0"/>
              <a:t> L</a:t>
            </a:r>
            <a:r>
              <a:rPr lang="en-US" sz="1400" dirty="0" smtClean="0">
                <a:sym typeface="Wingdings 2"/>
              </a:rPr>
              <a:t></a:t>
            </a:r>
            <a:r>
              <a:rPr lang="en-US" sz="2000" dirty="0" smtClean="0">
                <a:sym typeface="Wingdings 2"/>
              </a:rPr>
              <a:t>).</a:t>
            </a:r>
            <a:endParaRPr lang="en-US" sz="1400" dirty="0"/>
          </a:p>
        </p:txBody>
      </p:sp>
      <p:pic>
        <p:nvPicPr>
          <p:cNvPr id="744451" name="Picture 3" descr="ch23_fig23_14"/>
          <p:cNvPicPr>
            <a:picLocks noChangeAspect="1" noChangeArrowheads="1"/>
          </p:cNvPicPr>
          <p:nvPr/>
        </p:nvPicPr>
        <p:blipFill>
          <a:blip r:embed="rId3" cstate="print"/>
          <a:srcRect/>
          <a:stretch>
            <a:fillRect/>
          </a:stretch>
        </p:blipFill>
        <p:spPr bwMode="auto">
          <a:xfrm>
            <a:off x="3265714" y="2743200"/>
            <a:ext cx="5878286" cy="4114800"/>
          </a:xfrm>
          <a:prstGeom prst="rect">
            <a:avLst/>
          </a:prstGeom>
          <a:noFill/>
        </p:spPr>
      </p:pic>
      <p:sp>
        <p:nvSpPr>
          <p:cNvPr id="744452" name="Rectangle 4"/>
          <p:cNvSpPr>
            <a:spLocks noGrp="1" noChangeArrowheads="1"/>
          </p:cNvSpPr>
          <p:nvPr>
            <p:ph type="title"/>
          </p:nvPr>
        </p:nvSpPr>
        <p:spPr>
          <a:noFill/>
          <a:ln/>
        </p:spPr>
        <p:txBody>
          <a:bodyPr/>
          <a:lstStyle/>
          <a:p>
            <a:r>
              <a:rPr lang="en-US" sz="2800"/>
              <a:t>Novae</a:t>
            </a:r>
            <a:endParaRPr lang="en-US"/>
          </a:p>
        </p:txBody>
      </p:sp>
      <p:sp>
        <p:nvSpPr>
          <p:cNvPr id="5" name="Slide Number Placeholder 4"/>
          <p:cNvSpPr>
            <a:spLocks noGrp="1"/>
          </p:cNvSpPr>
          <p:nvPr>
            <p:ph type="sldNum" sz="quarter" idx="12"/>
          </p:nvPr>
        </p:nvSpPr>
        <p:spPr>
          <a:xfrm>
            <a:off x="-1295400" y="6400800"/>
            <a:ext cx="1905000" cy="457200"/>
          </a:xfrm>
        </p:spPr>
        <p:txBody>
          <a:bodyPr/>
          <a:lstStyle/>
          <a:p>
            <a:fld id="{70451977-6BFC-44ED-BB48-B0E8724AEED7}" type="slidenum">
              <a:rPr lang="en-US" smtClean="0"/>
              <a:pPr/>
              <a:t>15</a:t>
            </a:fld>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pyx"/>
          <p:cNvPicPr>
            <a:picLocks noChangeAspect="1" noChangeArrowheads="1"/>
          </p:cNvPicPr>
          <p:nvPr/>
        </p:nvPicPr>
        <p:blipFill>
          <a:blip r:embed="rId3" cstate="print"/>
          <a:srcRect/>
          <a:stretch>
            <a:fillRect/>
          </a:stretch>
        </p:blipFill>
        <p:spPr bwMode="auto">
          <a:xfrm>
            <a:off x="1142999" y="1066800"/>
            <a:ext cx="6955213" cy="4876800"/>
          </a:xfrm>
          <a:prstGeom prst="rect">
            <a:avLst/>
          </a:prstGeom>
          <a:noFill/>
        </p:spPr>
      </p:pic>
      <p:sp>
        <p:nvSpPr>
          <p:cNvPr id="3" name="Slide Number Placeholder 2"/>
          <p:cNvSpPr>
            <a:spLocks noGrp="1"/>
          </p:cNvSpPr>
          <p:nvPr>
            <p:ph type="sldNum" sz="quarter" idx="12"/>
          </p:nvPr>
        </p:nvSpPr>
        <p:spPr/>
        <p:txBody>
          <a:bodyPr/>
          <a:lstStyle/>
          <a:p>
            <a:fld id="{835B02F3-42DF-4A8B-A6C8-474C12494430}" type="slidenum">
              <a:rPr lang="en-US" smtClean="0">
                <a:solidFill>
                  <a:schemeClr val="bg2"/>
                </a:solidFill>
              </a:rPr>
              <a:pPr/>
              <a:t>16</a:t>
            </a:fld>
            <a:endParaRPr lang="en-US">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 y="152400"/>
            <a:ext cx="7772400" cy="914400"/>
          </a:xfrm>
        </p:spPr>
        <p:txBody>
          <a:bodyPr/>
          <a:lstStyle/>
          <a:p>
            <a:r>
              <a:rPr lang="en-US"/>
              <a:t>Pulsars</a:t>
            </a:r>
          </a:p>
        </p:txBody>
      </p:sp>
      <p:sp>
        <p:nvSpPr>
          <p:cNvPr id="724995" name="Rectangle 3"/>
          <p:cNvSpPr>
            <a:spLocks noGrp="1" noChangeArrowheads="1"/>
          </p:cNvSpPr>
          <p:nvPr>
            <p:ph type="body" idx="1"/>
          </p:nvPr>
        </p:nvSpPr>
        <p:spPr>
          <a:xfrm>
            <a:off x="533400" y="1066800"/>
            <a:ext cx="7772400" cy="4114800"/>
          </a:xfrm>
        </p:spPr>
        <p:txBody>
          <a:bodyPr/>
          <a:lstStyle/>
          <a:p>
            <a:r>
              <a:rPr lang="en-US" dirty="0"/>
              <a:t>Neutron stars </a:t>
            </a:r>
            <a:r>
              <a:rPr lang="en-US" dirty="0" smtClean="0"/>
              <a:t>were </a:t>
            </a:r>
            <a:r>
              <a:rPr lang="en-US" dirty="0"/>
              <a:t>first proved to exist with the discovery of pulsars by Jocelyn Bell </a:t>
            </a:r>
            <a:r>
              <a:rPr lang="en-US" dirty="0" err="1"/>
              <a:t>Burnell</a:t>
            </a:r>
            <a:r>
              <a:rPr lang="en-US" dirty="0"/>
              <a:t> in 1967.  She found some radio sources that “pulsed</a:t>
            </a:r>
            <a:r>
              <a:rPr lang="en-US" dirty="0" smtClean="0"/>
              <a:t>”.  Her advisor, Tony Hewish, got Nobel Prize in 1974 (what?).</a:t>
            </a:r>
          </a:p>
          <a:p>
            <a:r>
              <a:rPr lang="en-US" dirty="0" smtClean="0"/>
              <a:t>Now about 2000 pulsars known.</a:t>
            </a:r>
          </a:p>
          <a:p>
            <a:pPr>
              <a:buNone/>
            </a:pPr>
            <a:endParaRPr lang="en-US" dirty="0"/>
          </a:p>
          <a:p>
            <a:endParaRPr lang="en-US" dirty="0"/>
          </a:p>
        </p:txBody>
      </p:sp>
      <p:pic>
        <p:nvPicPr>
          <p:cNvPr id="724996" name="Picture 4" descr="burnell3"/>
          <p:cNvPicPr>
            <a:picLocks noChangeAspect="1" noChangeArrowheads="1"/>
          </p:cNvPicPr>
          <p:nvPr/>
        </p:nvPicPr>
        <p:blipFill>
          <a:blip r:embed="rId3" cstate="print"/>
          <a:srcRect/>
          <a:stretch>
            <a:fillRect/>
          </a:stretch>
        </p:blipFill>
        <p:spPr bwMode="auto">
          <a:xfrm>
            <a:off x="425450" y="2286000"/>
            <a:ext cx="2012950" cy="2971800"/>
          </a:xfrm>
          <a:prstGeom prst="rect">
            <a:avLst/>
          </a:prstGeom>
          <a:noFill/>
        </p:spPr>
      </p:pic>
      <p:pic>
        <p:nvPicPr>
          <p:cNvPr id="724997" name="Picture 5" descr="figure 23-02"/>
          <p:cNvPicPr>
            <a:picLocks noChangeAspect="1" noChangeArrowheads="1"/>
          </p:cNvPicPr>
          <p:nvPr/>
        </p:nvPicPr>
        <p:blipFill>
          <a:blip r:embed="rId4" cstate="print"/>
          <a:srcRect/>
          <a:stretch>
            <a:fillRect/>
          </a:stretch>
        </p:blipFill>
        <p:spPr bwMode="auto">
          <a:xfrm>
            <a:off x="2514600" y="2286000"/>
            <a:ext cx="6308725" cy="2365375"/>
          </a:xfrm>
          <a:prstGeom prst="rect">
            <a:avLst/>
          </a:prstGeom>
          <a:noFill/>
        </p:spPr>
      </p:pic>
      <p:sp>
        <p:nvSpPr>
          <p:cNvPr id="724999" name="Text Box 7"/>
          <p:cNvSpPr txBox="1">
            <a:spLocks noChangeArrowheads="1"/>
          </p:cNvSpPr>
          <p:nvPr/>
        </p:nvSpPr>
        <p:spPr bwMode="auto">
          <a:xfrm>
            <a:off x="1219200" y="5334000"/>
            <a:ext cx="7620000" cy="396875"/>
          </a:xfrm>
          <a:prstGeom prst="rect">
            <a:avLst/>
          </a:prstGeom>
          <a:noFill/>
          <a:ln w="9525">
            <a:noFill/>
            <a:miter lim="800000"/>
            <a:headEnd/>
            <a:tailEnd/>
          </a:ln>
          <a:effectLst/>
        </p:spPr>
        <p:txBody>
          <a:bodyPr>
            <a:spAutoFit/>
          </a:bodyPr>
          <a:lstStyle/>
          <a:p>
            <a:pPr>
              <a:spcBef>
                <a:spcPct val="50000"/>
              </a:spcBef>
            </a:pPr>
            <a:r>
              <a:rPr lang="en-US" sz="2000" dirty="0">
                <a:solidFill>
                  <a:schemeClr val="tx1"/>
                </a:solidFill>
                <a:latin typeface="Times New Roman" pitchFamily="18" charset="0"/>
                <a:hlinkClick r:id="rId5"/>
              </a:rPr>
              <a:t>http://www.jb.man.ac.uk/research/pulsar/Education/Sounds/index.html</a:t>
            </a:r>
            <a:endParaRPr lang="en-US" sz="2400" dirty="0">
              <a:solidFill>
                <a:schemeClr val="tx1"/>
              </a:solidFill>
              <a:latin typeface="Times New Roman" pitchFamily="18" charset="0"/>
            </a:endParaRPr>
          </a:p>
        </p:txBody>
      </p:sp>
      <p:sp>
        <p:nvSpPr>
          <p:cNvPr id="7" name="Rectangle 6"/>
          <p:cNvSpPr/>
          <p:nvPr/>
        </p:nvSpPr>
        <p:spPr>
          <a:xfrm>
            <a:off x="609600" y="5943600"/>
            <a:ext cx="7924800" cy="590931"/>
          </a:xfrm>
          <a:prstGeom prst="rect">
            <a:avLst/>
          </a:prstGeom>
        </p:spPr>
        <p:txBody>
          <a:bodyPr wrap="square">
            <a:spAutoFit/>
          </a:bodyPr>
          <a:lstStyle/>
          <a:p>
            <a:pPr>
              <a:lnSpc>
                <a:spcPct val="90000"/>
              </a:lnSpc>
              <a:buFont typeface="Arial" pitchFamily="34" charset="0"/>
              <a:buChar char="•"/>
            </a:pPr>
            <a:r>
              <a:rPr lang="en-US" sz="1800" dirty="0" smtClean="0"/>
              <a:t>   Only natural phenomenon that could account for regular time variations    with such short periods (down to 10</a:t>
            </a:r>
            <a:r>
              <a:rPr lang="en-US" sz="1800" baseline="30000" dirty="0" smtClean="0"/>
              <a:t>-3</a:t>
            </a:r>
            <a:r>
              <a:rPr lang="en-US" sz="1800" dirty="0" smtClean="0"/>
              <a:t> seconds) were </a:t>
            </a:r>
            <a:r>
              <a:rPr lang="en-US" sz="1800" i="1" dirty="0" smtClean="0"/>
              <a:t>rotating neutron stars.</a:t>
            </a:r>
            <a:endParaRPr lang="en-US" sz="1800" i="1" dirty="0"/>
          </a:p>
        </p:txBody>
      </p:sp>
      <p:sp>
        <p:nvSpPr>
          <p:cNvPr id="8" name="Slide Number Placeholder 7"/>
          <p:cNvSpPr>
            <a:spLocks noGrp="1"/>
          </p:cNvSpPr>
          <p:nvPr>
            <p:ph type="sldNum" sz="quarter" idx="12"/>
          </p:nvPr>
        </p:nvSpPr>
        <p:spPr>
          <a:xfrm>
            <a:off x="6858000" y="6248400"/>
            <a:ext cx="1905000" cy="457200"/>
          </a:xfrm>
        </p:spPr>
        <p:txBody>
          <a:bodyPr/>
          <a:lstStyle/>
          <a:p>
            <a:fld id="{70451977-6BFC-44ED-BB48-B0E8724AEED7}" type="slidenum">
              <a:rPr lang="en-US" smtClean="0"/>
              <a:pPr/>
              <a:t>17</a:t>
            </a:fld>
            <a:endParaRPr lang="en-US" dirty="0"/>
          </a:p>
        </p:txBody>
      </p:sp>
    </p:spTree>
    <p:extLst>
      <p:ext uri="{BB962C8B-B14F-4D97-AF65-F5344CB8AC3E}">
        <p14:creationId xmlns:p14="http://schemas.microsoft.com/office/powerpoint/2010/main" val="163793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body" idx="1"/>
          </p:nvPr>
        </p:nvSpPr>
        <p:spPr>
          <a:xfrm>
            <a:off x="838200" y="533400"/>
            <a:ext cx="7772400" cy="1905000"/>
          </a:xfrm>
        </p:spPr>
        <p:txBody>
          <a:bodyPr/>
          <a:lstStyle/>
          <a:p>
            <a:pPr>
              <a:buFontTx/>
              <a:buNone/>
            </a:pPr>
            <a:r>
              <a:rPr lang="en-US" sz="2000" dirty="0"/>
              <a:t>	Pulsars are primarily a radio astronomy phenomenon, but a few are also seen in the visible, UV, X-ray, and gamma ray. </a:t>
            </a:r>
          </a:p>
        </p:txBody>
      </p:sp>
      <p:sp>
        <p:nvSpPr>
          <p:cNvPr id="729091" name="Text Box 3"/>
          <p:cNvSpPr txBox="1">
            <a:spLocks noChangeArrowheads="1"/>
          </p:cNvSpPr>
          <p:nvPr/>
        </p:nvSpPr>
        <p:spPr bwMode="auto">
          <a:xfrm>
            <a:off x="3505200" y="2895600"/>
            <a:ext cx="2147888" cy="457200"/>
          </a:xfrm>
          <a:prstGeom prst="rect">
            <a:avLst/>
          </a:prstGeom>
          <a:noFill/>
          <a:ln w="9525">
            <a:noFill/>
            <a:miter lim="800000"/>
            <a:headEnd/>
            <a:tailEnd/>
          </a:ln>
          <a:effectLst/>
        </p:spPr>
        <p:txBody>
          <a:bodyPr wrap="none">
            <a:spAutoFit/>
          </a:bodyPr>
          <a:lstStyle/>
          <a:p>
            <a:r>
              <a:rPr lang="en-US" sz="2400">
                <a:solidFill>
                  <a:schemeClr val="tx1"/>
                </a:solidFill>
                <a:latin typeface="Times New Roman" pitchFamily="18" charset="0"/>
              </a:rPr>
              <a:t>The Crab pulsar</a:t>
            </a:r>
          </a:p>
        </p:txBody>
      </p:sp>
      <p:pic>
        <p:nvPicPr>
          <p:cNvPr id="729092" name="Picture 4" descr="ch23_fig23_4b-c"/>
          <p:cNvPicPr>
            <a:picLocks noChangeAspect="1" noChangeArrowheads="1"/>
          </p:cNvPicPr>
          <p:nvPr/>
        </p:nvPicPr>
        <p:blipFill>
          <a:blip r:embed="rId3" cstate="print"/>
          <a:srcRect/>
          <a:stretch>
            <a:fillRect/>
          </a:stretch>
        </p:blipFill>
        <p:spPr bwMode="auto">
          <a:xfrm>
            <a:off x="1752600" y="1371600"/>
            <a:ext cx="5562600" cy="4840288"/>
          </a:xfrm>
          <a:prstGeom prst="rect">
            <a:avLst/>
          </a:prstGeom>
          <a:noFill/>
        </p:spPr>
      </p:pic>
      <p:sp>
        <p:nvSpPr>
          <p:cNvPr id="5" name="Slide Number Placeholder 4"/>
          <p:cNvSpPr>
            <a:spLocks noGrp="1"/>
          </p:cNvSpPr>
          <p:nvPr>
            <p:ph type="sldNum" sz="quarter" idx="12"/>
          </p:nvPr>
        </p:nvSpPr>
        <p:spPr/>
        <p:txBody>
          <a:bodyPr/>
          <a:lstStyle/>
          <a:p>
            <a:fld id="{70451977-6BFC-44ED-BB48-B0E8724AEED7}" type="slidenum">
              <a:rPr lang="en-US" smtClean="0"/>
              <a:pPr/>
              <a:t>18</a:t>
            </a:fld>
            <a:endParaRPr lang="en-US"/>
          </a:p>
        </p:txBody>
      </p:sp>
    </p:spTree>
    <p:extLst>
      <p:ext uri="{BB962C8B-B14F-4D97-AF65-F5344CB8AC3E}">
        <p14:creationId xmlns:p14="http://schemas.microsoft.com/office/powerpoint/2010/main" val="4089676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685800" y="304800"/>
            <a:ext cx="7772400" cy="838200"/>
          </a:xfrm>
        </p:spPr>
        <p:txBody>
          <a:bodyPr/>
          <a:lstStyle/>
          <a:p>
            <a:r>
              <a:rPr lang="en-US"/>
              <a:t>Neutron stars</a:t>
            </a:r>
          </a:p>
        </p:txBody>
      </p:sp>
      <p:sp>
        <p:nvSpPr>
          <p:cNvPr id="715779" name="Rectangle 3"/>
          <p:cNvSpPr>
            <a:spLocks noGrp="1" noChangeArrowheads="1"/>
          </p:cNvSpPr>
          <p:nvPr>
            <p:ph type="body" idx="1"/>
          </p:nvPr>
        </p:nvSpPr>
        <p:spPr>
          <a:xfrm>
            <a:off x="685800" y="1295400"/>
            <a:ext cx="7315200" cy="3886200"/>
          </a:xfrm>
        </p:spPr>
        <p:txBody>
          <a:bodyPr/>
          <a:lstStyle/>
          <a:p>
            <a:pPr>
              <a:lnSpc>
                <a:spcPct val="90000"/>
              </a:lnSpc>
            </a:pPr>
            <a:r>
              <a:rPr lang="en-US" sz="2000" dirty="0"/>
              <a:t>T</a:t>
            </a:r>
            <a:r>
              <a:rPr lang="en-US" sz="2000" dirty="0" smtClean="0"/>
              <a:t>he </a:t>
            </a:r>
            <a:r>
              <a:rPr lang="en-US" sz="2000" dirty="0"/>
              <a:t>remains of cores of some massive stars that have become supernovae</a:t>
            </a:r>
            <a:r>
              <a:rPr lang="en-US" sz="2000" dirty="0" smtClean="0"/>
              <a:t>.</a:t>
            </a:r>
            <a:endParaRPr lang="en-US" sz="2000" dirty="0"/>
          </a:p>
          <a:p>
            <a:pPr>
              <a:lnSpc>
                <a:spcPct val="90000"/>
              </a:lnSpc>
            </a:pPr>
            <a:endParaRPr lang="en-US" sz="2000" dirty="0"/>
          </a:p>
          <a:p>
            <a:pPr>
              <a:lnSpc>
                <a:spcPct val="90000"/>
              </a:lnSpc>
            </a:pPr>
            <a:r>
              <a:rPr lang="en-US" sz="2000" dirty="0"/>
              <a:t>Cores are </a:t>
            </a:r>
            <a:r>
              <a:rPr lang="en-US" sz="2000" dirty="0" smtClean="0"/>
              <a:t>a degenerate gas of mostly neutrons.</a:t>
            </a:r>
          </a:p>
          <a:p>
            <a:pPr>
              <a:lnSpc>
                <a:spcPct val="90000"/>
              </a:lnSpc>
            </a:pPr>
            <a:endParaRPr lang="en-US" sz="2000" dirty="0"/>
          </a:p>
          <a:p>
            <a:pPr>
              <a:lnSpc>
                <a:spcPct val="90000"/>
              </a:lnSpc>
            </a:pPr>
            <a:r>
              <a:rPr lang="en-US" sz="2000" dirty="0" smtClean="0"/>
              <a:t>So much compression at each stage of core contraction that final radius is </a:t>
            </a:r>
            <a:r>
              <a:rPr lang="en-US" sz="2000" dirty="0" smtClean="0">
                <a:sym typeface="Symbol"/>
              </a:rPr>
              <a:t> 10 km.  Mass 1.1 – 2 M</a:t>
            </a:r>
            <a:r>
              <a:rPr lang="en-US" sz="1600" dirty="0" smtClean="0">
                <a:sym typeface="Wingdings 2"/>
              </a:rPr>
              <a:t>.  </a:t>
            </a:r>
            <a:r>
              <a:rPr lang="en-US" sz="2000" dirty="0" smtClean="0">
                <a:sym typeface="Wingdings 2"/>
              </a:rPr>
              <a:t>Density </a:t>
            </a:r>
            <a:r>
              <a:rPr lang="en-US" sz="2000" dirty="0" smtClean="0">
                <a:sym typeface="Symbol"/>
              </a:rPr>
              <a:t> nuclear density.  A sugar-cube volume on Earth would weigh as much as all of humanity.</a:t>
            </a:r>
          </a:p>
          <a:p>
            <a:pPr>
              <a:lnSpc>
                <a:spcPct val="90000"/>
              </a:lnSpc>
              <a:buNone/>
            </a:pPr>
            <a:endParaRPr lang="en-US" sz="2000" dirty="0">
              <a:sym typeface="Symbol"/>
            </a:endParaRPr>
          </a:p>
        </p:txBody>
      </p:sp>
      <p:sp>
        <p:nvSpPr>
          <p:cNvPr id="4" name="Rectangle 3"/>
          <p:cNvSpPr txBox="1">
            <a:spLocks noChangeArrowheads="1"/>
          </p:cNvSpPr>
          <p:nvPr/>
        </p:nvSpPr>
        <p:spPr bwMode="auto">
          <a:xfrm>
            <a:off x="685800" y="4267200"/>
            <a:ext cx="76962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Although</a:t>
            </a:r>
            <a:r>
              <a:rPr kumimoji="0" lang="en-US" sz="2000" b="0" i="0" u="none" strike="noStrike" kern="0" cap="none" spc="0" normalizeH="0" noProof="0" dirty="0" smtClean="0">
                <a:ln>
                  <a:noFill/>
                </a:ln>
                <a:solidFill>
                  <a:schemeClr val="bg2"/>
                </a:solidFill>
                <a:effectLst/>
                <a:uLnTx/>
                <a:uFillTx/>
                <a:latin typeface="+mn-lt"/>
                <a:ea typeface="+mn-ea"/>
                <a:cs typeface="+mn-cs"/>
              </a:rPr>
              <a:t> mostly neutrons, also expect some protons and electrons.  Outer crust of electrons and Fe nuclei (</a:t>
            </a:r>
            <a:r>
              <a:rPr lang="en-US" sz="2000" kern="0" dirty="0" smtClean="0">
                <a:solidFill>
                  <a:schemeClr val="bg2"/>
                </a:solidFill>
                <a:latin typeface="+mn-lt"/>
              </a:rPr>
              <a:t>photodisintegration of Fe wasn’t perfect).  Possibly a core of sub-nuclear particles.</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70451977-6BFC-44ED-BB48-B0E8724AEED7}"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609600" y="152400"/>
            <a:ext cx="7772400" cy="990600"/>
          </a:xfrm>
        </p:spPr>
        <p:txBody>
          <a:bodyPr/>
          <a:lstStyle/>
          <a:p>
            <a:r>
              <a:rPr lang="en-US" dirty="0"/>
              <a:t>More neutron star </a:t>
            </a:r>
            <a:r>
              <a:rPr lang="en-US" dirty="0" smtClean="0"/>
              <a:t>properties</a:t>
            </a:r>
            <a:endParaRPr lang="en-US" dirty="0"/>
          </a:p>
        </p:txBody>
      </p:sp>
      <p:sp>
        <p:nvSpPr>
          <p:cNvPr id="719875" name="Rectangle 3"/>
          <p:cNvSpPr>
            <a:spLocks noGrp="1" noChangeArrowheads="1"/>
          </p:cNvSpPr>
          <p:nvPr>
            <p:ph type="body" idx="1"/>
          </p:nvPr>
        </p:nvSpPr>
        <p:spPr>
          <a:xfrm>
            <a:off x="228600" y="1371600"/>
            <a:ext cx="8686800" cy="2628900"/>
          </a:xfrm>
        </p:spPr>
        <p:txBody>
          <a:bodyPr/>
          <a:lstStyle/>
          <a:p>
            <a:r>
              <a:rPr lang="en-US" sz="2000" dirty="0"/>
              <a:t>Conservation of angular momentum: </a:t>
            </a:r>
            <a:r>
              <a:rPr lang="en-US" sz="2000" dirty="0" smtClean="0"/>
              <a:t>as a spinning object contracts, it speeds </a:t>
            </a:r>
            <a:r>
              <a:rPr lang="en-US" sz="2000" dirty="0" smtClean="0"/>
              <a:t>up.  If </a:t>
            </a:r>
            <a:r>
              <a:rPr lang="en-US" sz="2000" i="1" dirty="0">
                <a:latin typeface="Times New Roman" pitchFamily="18" charset="0"/>
                <a:cs typeface="Times New Roman" pitchFamily="18" charset="0"/>
              </a:rPr>
              <a:t>L </a:t>
            </a:r>
            <a:r>
              <a:rPr lang="en-US" sz="2000" dirty="0" smtClean="0"/>
              <a:t> is angular momentum, </a:t>
            </a:r>
            <a:r>
              <a:rPr lang="en-US" sz="2000" i="1" dirty="0">
                <a:latin typeface="Times New Roman" pitchFamily="18" charset="0"/>
                <a:cs typeface="Times New Roman" pitchFamily="18" charset="0"/>
              </a:rPr>
              <a:t>I </a:t>
            </a:r>
            <a:r>
              <a:rPr lang="en-US" sz="2000" dirty="0" smtClean="0"/>
              <a:t> is “moment of inertia” and </a:t>
            </a:r>
            <a:r>
              <a:rPr lang="el-GR" sz="2000" i="1" dirty="0">
                <a:latin typeface="Times New Roman" pitchFamily="18" charset="0"/>
                <a:cs typeface="Times New Roman" pitchFamily="18" charset="0"/>
              </a:rPr>
              <a:t>Ω</a:t>
            </a:r>
            <a:r>
              <a:rPr lang="en-US" sz="2000" dirty="0" smtClean="0"/>
              <a:t> is angular velocity </a:t>
            </a:r>
            <a:r>
              <a:rPr lang="en-US" sz="2000" dirty="0" smtClean="0"/>
              <a:t>– </a:t>
            </a:r>
          </a:p>
          <a:p>
            <a:pPr marL="0" indent="0">
              <a:buNone/>
            </a:pPr>
            <a:r>
              <a:rPr lang="en-US" sz="2000" i="1" dirty="0"/>
              <a:t>	</a:t>
            </a:r>
            <a:r>
              <a:rPr lang="en-US" sz="2000" i="1" dirty="0" smtClean="0"/>
              <a:t>	</a:t>
            </a:r>
            <a:r>
              <a:rPr lang="en-US" sz="2000" i="1" dirty="0"/>
              <a:t> </a:t>
            </a:r>
            <a:r>
              <a:rPr lang="en-US" sz="2000" i="1" dirty="0" smtClean="0"/>
              <a:t>     </a:t>
            </a:r>
            <a:r>
              <a:rPr lang="en-US" sz="3200" i="1" dirty="0" smtClean="0">
                <a:latin typeface="Times New Roman" pitchFamily="18" charset="0"/>
                <a:cs typeface="Times New Roman" pitchFamily="18" charset="0"/>
              </a:rPr>
              <a:t>L = I</a:t>
            </a:r>
            <a:r>
              <a:rPr lang="el-GR" sz="3200" i="1" dirty="0" smtClean="0">
                <a:latin typeface="Times New Roman" pitchFamily="18" charset="0"/>
                <a:cs typeface="Times New Roman" pitchFamily="18" charset="0"/>
              </a:rPr>
              <a:t>Ω</a:t>
            </a:r>
            <a:r>
              <a:rPr lang="en-US" sz="3200" i="1"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 α</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MR</a:t>
            </a:r>
            <a:r>
              <a:rPr lang="en-US" sz="3200" baseline="30000" dirty="0" smtClean="0">
                <a:latin typeface="Times New Roman" pitchFamily="18" charset="0"/>
                <a:cs typeface="Times New Roman" pitchFamily="18" charset="0"/>
              </a:rPr>
              <a:t>2</a:t>
            </a:r>
            <a:r>
              <a:rPr lang="el-GR" sz="3200" i="1" dirty="0" smtClean="0">
                <a:latin typeface="Times New Roman" pitchFamily="18" charset="0"/>
                <a:cs typeface="Times New Roman" pitchFamily="18" charset="0"/>
              </a:rPr>
              <a:t>Ω</a:t>
            </a:r>
            <a:r>
              <a:rPr lang="el-GR" sz="3200" dirty="0" smtClean="0">
                <a:latin typeface="Times New Roman"/>
                <a:cs typeface="Times New Roman"/>
              </a:rPr>
              <a:t> </a:t>
            </a:r>
            <a:r>
              <a:rPr lang="en-US" sz="3200" dirty="0" smtClean="0"/>
              <a:t> </a:t>
            </a:r>
            <a:endParaRPr lang="en-US" sz="2000" dirty="0" smtClean="0"/>
          </a:p>
          <a:p>
            <a:endParaRPr lang="en-US" sz="2000" dirty="0"/>
          </a:p>
          <a:p>
            <a:pPr marL="0" indent="0">
              <a:buNone/>
            </a:pPr>
            <a:r>
              <a:rPr lang="en-US" sz="2000" dirty="0" smtClean="0"/>
              <a:t>      is conserved = &gt; the </a:t>
            </a:r>
            <a:r>
              <a:rPr lang="en-US" sz="2000" dirty="0"/>
              <a:t>body spins </a:t>
            </a:r>
            <a:r>
              <a:rPr lang="en-US" sz="2000" dirty="0" smtClean="0"/>
              <a:t>very fast: observed periods </a:t>
            </a:r>
            <a:r>
              <a:rPr lang="en-US" sz="2000" dirty="0" err="1" smtClean="0"/>
              <a:t>msec</a:t>
            </a:r>
            <a:r>
              <a:rPr lang="en-US" sz="2000" dirty="0" smtClean="0"/>
              <a:t> – sec</a:t>
            </a:r>
          </a:p>
          <a:p>
            <a:pPr marL="0" indent="0">
              <a:buNone/>
            </a:pPr>
            <a:r>
              <a:rPr lang="en-US" sz="2000" dirty="0"/>
              <a:t> </a:t>
            </a:r>
            <a:r>
              <a:rPr lang="en-US" sz="2000" dirty="0" smtClean="0"/>
              <a:t>    (</a:t>
            </a:r>
            <a:r>
              <a:rPr lang="en-US" sz="2000" dirty="0" err="1" smtClean="0"/>
              <a:t>cf</a:t>
            </a:r>
            <a:r>
              <a:rPr lang="en-US" sz="2000" dirty="0" smtClean="0"/>
              <a:t> Sun: about 1 month).</a:t>
            </a:r>
            <a:endParaRPr lang="en-US" sz="2000" dirty="0"/>
          </a:p>
          <a:p>
            <a:pPr>
              <a:buNone/>
            </a:pPr>
            <a:endParaRPr lang="en-US" sz="2000" dirty="0"/>
          </a:p>
        </p:txBody>
      </p:sp>
      <p:sp>
        <p:nvSpPr>
          <p:cNvPr id="5" name="Rectangle 3"/>
          <p:cNvSpPr txBox="1">
            <a:spLocks noChangeArrowheads="1"/>
          </p:cNvSpPr>
          <p:nvPr/>
        </p:nvSpPr>
        <p:spPr bwMode="auto">
          <a:xfrm>
            <a:off x="228600" y="4000500"/>
            <a:ext cx="8001000" cy="1028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Gravitational</a:t>
            </a:r>
            <a:r>
              <a:rPr kumimoji="0" lang="en-US" sz="2000" b="0" i="0" u="none" strike="noStrike" kern="0" cap="none" spc="0" normalizeH="0" noProof="0" dirty="0" smtClean="0">
                <a:ln>
                  <a:noFill/>
                </a:ln>
                <a:solidFill>
                  <a:schemeClr val="bg2"/>
                </a:solidFill>
                <a:effectLst/>
                <a:uLnTx/>
                <a:uFillTx/>
                <a:latin typeface="+mn-lt"/>
                <a:ea typeface="+mn-ea"/>
                <a:cs typeface="+mn-cs"/>
              </a:rPr>
              <a:t> a</a:t>
            </a:r>
            <a:r>
              <a:rPr kumimoji="0" lang="en-US" sz="2000" b="0" i="0" u="none" strike="noStrike" kern="0" cap="none" spc="0" normalizeH="0" baseline="0" noProof="0" dirty="0" smtClean="0">
                <a:ln>
                  <a:noFill/>
                </a:ln>
                <a:solidFill>
                  <a:schemeClr val="bg2"/>
                </a:solidFill>
                <a:effectLst/>
                <a:uLnTx/>
                <a:uFillTx/>
                <a:latin typeface="+mn-lt"/>
                <a:ea typeface="+mn-ea"/>
                <a:cs typeface="+mn-cs"/>
              </a:rPr>
              <a:t>cceleration 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11</a:t>
            </a:r>
            <a:r>
              <a:rPr kumimoji="0" lang="en-US" sz="2000" b="0" i="0" u="none" strike="noStrike" kern="0" cap="none" spc="0" normalizeH="0" baseline="0" noProof="0" dirty="0" smtClean="0">
                <a:ln>
                  <a:noFill/>
                </a:ln>
                <a:solidFill>
                  <a:schemeClr val="bg2"/>
                </a:solidFill>
                <a:effectLst/>
                <a:uLnTx/>
                <a:uFillTx/>
                <a:latin typeface="+mn-lt"/>
                <a:ea typeface="+mn-ea"/>
                <a:cs typeface="+mn-cs"/>
              </a:rPr>
              <a:t> times that on Earth: anything falling onto the surface would be ripped apart and smeared to an atom-thick layer on the surface.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70451977-6BFC-44ED-BB48-B0E8724AEED7}"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body" idx="1"/>
          </p:nvPr>
        </p:nvSpPr>
        <p:spPr>
          <a:xfrm>
            <a:off x="457200" y="685800"/>
            <a:ext cx="8534400" cy="3810000"/>
          </a:xfrm>
        </p:spPr>
        <p:txBody>
          <a:bodyPr/>
          <a:lstStyle/>
          <a:p>
            <a:pPr>
              <a:lnSpc>
                <a:spcPct val="90000"/>
              </a:lnSpc>
            </a:pPr>
            <a:r>
              <a:rPr lang="en-US" sz="2000" dirty="0" smtClean="0"/>
              <a:t>Magnetic fields should be enormous too. </a:t>
            </a:r>
            <a:r>
              <a:rPr lang="en-US" sz="2000" dirty="0"/>
              <a:t>Why?</a:t>
            </a:r>
          </a:p>
          <a:p>
            <a:pPr>
              <a:lnSpc>
                <a:spcPct val="90000"/>
              </a:lnSpc>
            </a:pPr>
            <a:endParaRPr lang="en-US" sz="2000" dirty="0"/>
          </a:p>
          <a:p>
            <a:pPr>
              <a:lnSpc>
                <a:spcPct val="90000"/>
              </a:lnSpc>
            </a:pPr>
            <a:r>
              <a:rPr lang="en-US" sz="2000" dirty="0"/>
              <a:t>The </a:t>
            </a:r>
            <a:r>
              <a:rPr lang="en-US" sz="2000" dirty="0" smtClean="0"/>
              <a:t>magnetic field </a:t>
            </a:r>
            <a:r>
              <a:rPr lang="en-US" sz="2000" dirty="0"/>
              <a:t>of the star becomes concentrated as star collapses: </a:t>
            </a:r>
            <a:r>
              <a:rPr lang="en-US" sz="2000" dirty="0" smtClean="0"/>
              <a:t> magnetic flux (= </a:t>
            </a:r>
            <a:r>
              <a:rPr lang="en-US" sz="2000" i="1" dirty="0" smtClean="0"/>
              <a:t>magnetic </a:t>
            </a:r>
            <a:r>
              <a:rPr lang="en-US" sz="2000" i="1" dirty="0"/>
              <a:t>field strength at </a:t>
            </a:r>
            <a:r>
              <a:rPr lang="en-US" sz="2000" i="1" dirty="0" smtClean="0"/>
              <a:t>surface  </a:t>
            </a:r>
            <a:r>
              <a:rPr lang="en-US" sz="2000" dirty="0" smtClean="0"/>
              <a:t>x</a:t>
            </a:r>
            <a:r>
              <a:rPr lang="en-US" sz="2000" i="1" dirty="0"/>
              <a:t> </a:t>
            </a:r>
            <a:r>
              <a:rPr lang="en-US" sz="2000" i="1" dirty="0" smtClean="0"/>
              <a:t>surface area)</a:t>
            </a:r>
            <a:r>
              <a:rPr lang="en-US" sz="2000" dirty="0" smtClean="0"/>
              <a:t> </a:t>
            </a:r>
            <a:r>
              <a:rPr lang="en-US" sz="2000" dirty="0"/>
              <a:t>is conserved as star shrinks.</a:t>
            </a:r>
            <a:endParaRPr lang="en-US" sz="2000" i="1" dirty="0"/>
          </a:p>
          <a:p>
            <a:pPr>
              <a:lnSpc>
                <a:spcPct val="90000"/>
              </a:lnSpc>
            </a:pPr>
            <a:endParaRPr lang="en-US" sz="2000" i="1" dirty="0"/>
          </a:p>
          <a:p>
            <a:pPr>
              <a:lnSpc>
                <a:spcPct val="90000"/>
              </a:lnSpc>
              <a:buFontTx/>
              <a:buNone/>
            </a:pPr>
            <a:endParaRPr lang="en-US" sz="2000" i="1" dirty="0"/>
          </a:p>
          <a:p>
            <a:pPr>
              <a:lnSpc>
                <a:spcPct val="90000"/>
              </a:lnSpc>
            </a:pPr>
            <a:endParaRPr lang="en-US" sz="2000" i="1" dirty="0"/>
          </a:p>
          <a:p>
            <a:pPr>
              <a:lnSpc>
                <a:spcPct val="90000"/>
              </a:lnSpc>
              <a:buNone/>
            </a:pPr>
            <a:endParaRPr lang="en-US" sz="2000" i="1" dirty="0"/>
          </a:p>
          <a:p>
            <a:pPr>
              <a:lnSpc>
                <a:spcPct val="90000"/>
              </a:lnSpc>
            </a:pPr>
            <a:r>
              <a:rPr lang="en-US" sz="2000" dirty="0"/>
              <a:t>S</a:t>
            </a:r>
            <a:r>
              <a:rPr lang="en-US" sz="2000" dirty="0" smtClean="0"/>
              <a:t>urface </a:t>
            </a:r>
            <a:r>
              <a:rPr lang="en-US" sz="2000" dirty="0"/>
              <a:t>area drops by </a:t>
            </a:r>
            <a:r>
              <a:rPr lang="en-US" sz="2000" dirty="0" smtClean="0">
                <a:cs typeface="Times New Roman" pitchFamily="18" charset="0"/>
              </a:rPr>
              <a:t>~10</a:t>
            </a:r>
            <a:r>
              <a:rPr lang="en-US" sz="2000" baseline="30000" dirty="0" smtClean="0">
                <a:cs typeface="Times New Roman" pitchFamily="18" charset="0"/>
              </a:rPr>
              <a:t>12</a:t>
            </a:r>
            <a:r>
              <a:rPr lang="en-US" sz="2000" dirty="0" smtClean="0">
                <a:cs typeface="Times New Roman" pitchFamily="18" charset="0"/>
              </a:rPr>
              <a:t>, </a:t>
            </a:r>
            <a:r>
              <a:rPr lang="en-US" sz="2000" dirty="0">
                <a:cs typeface="Times New Roman" pitchFamily="18" charset="0"/>
              </a:rPr>
              <a:t>so magnetic field strength increases by factor of </a:t>
            </a:r>
            <a:r>
              <a:rPr lang="en-US" sz="2000" dirty="0" smtClean="0">
                <a:cs typeface="Times New Roman" pitchFamily="18" charset="0"/>
              </a:rPr>
              <a:t>10</a:t>
            </a:r>
            <a:r>
              <a:rPr lang="en-US" sz="2000" baseline="30000" dirty="0" smtClean="0">
                <a:cs typeface="Times New Roman" pitchFamily="18" charset="0"/>
              </a:rPr>
              <a:t>12</a:t>
            </a:r>
            <a:r>
              <a:rPr lang="en-US" sz="2000" dirty="0" smtClean="0">
                <a:cs typeface="Times New Roman" pitchFamily="18" charset="0"/>
              </a:rPr>
              <a:t>!  Should be 10</a:t>
            </a:r>
            <a:r>
              <a:rPr lang="en-US" sz="2000" baseline="30000" dirty="0" smtClean="0">
                <a:cs typeface="Times New Roman" pitchFamily="18" charset="0"/>
              </a:rPr>
              <a:t>8</a:t>
            </a:r>
            <a:r>
              <a:rPr lang="en-US" sz="2000" dirty="0" smtClean="0">
                <a:cs typeface="Times New Roman" pitchFamily="18" charset="0"/>
              </a:rPr>
              <a:t> T (10</a:t>
            </a:r>
            <a:r>
              <a:rPr lang="en-US" sz="2000" baseline="30000" dirty="0" smtClean="0">
                <a:cs typeface="Times New Roman" pitchFamily="18" charset="0"/>
              </a:rPr>
              <a:t>12</a:t>
            </a:r>
            <a:r>
              <a:rPr lang="en-US" sz="2000" dirty="0" smtClean="0">
                <a:cs typeface="Times New Roman" pitchFamily="18" charset="0"/>
              </a:rPr>
              <a:t> G) or so.</a:t>
            </a:r>
            <a:endParaRPr lang="en-US" sz="2000" dirty="0"/>
          </a:p>
        </p:txBody>
      </p:sp>
      <p:graphicFrame>
        <p:nvGraphicFramePr>
          <p:cNvPr id="727043" name="Object 3"/>
          <p:cNvGraphicFramePr>
            <a:graphicFrameLocks noChangeAspect="1"/>
          </p:cNvGraphicFramePr>
          <p:nvPr/>
        </p:nvGraphicFramePr>
        <p:xfrm>
          <a:off x="2133600" y="2590800"/>
          <a:ext cx="5111750" cy="620713"/>
        </p:xfrm>
        <a:graphic>
          <a:graphicData uri="http://schemas.openxmlformats.org/presentationml/2006/ole">
            <mc:AlternateContent xmlns:mc="http://schemas.openxmlformats.org/markup-compatibility/2006">
              <mc:Choice xmlns:v="urn:schemas-microsoft-com:vml" Requires="v">
                <p:oleObj spid="_x0000_s727123" name="Equation" r:id="rId4" imgW="1790700" imgH="215900" progId="Equation.3">
                  <p:embed/>
                </p:oleObj>
              </mc:Choice>
              <mc:Fallback>
                <p:oleObj name="Equation" r:id="rId4" imgW="1790700" imgH="2159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90800"/>
                        <a:ext cx="5111750" cy="62071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4" name="Rectangle 2"/>
          <p:cNvSpPr txBox="1">
            <a:spLocks noChangeArrowheads="1"/>
          </p:cNvSpPr>
          <p:nvPr/>
        </p:nvSpPr>
        <p:spPr bwMode="auto">
          <a:xfrm>
            <a:off x="457200" y="4724400"/>
            <a:ext cx="83058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About 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8 </a:t>
            </a:r>
            <a:r>
              <a:rPr kumimoji="0" lang="en-US" sz="2000" b="0" i="0" u="none" strike="noStrike" kern="0" cap="none" spc="0" normalizeH="0" baseline="0" noProof="0" dirty="0" smtClean="0">
                <a:ln>
                  <a:noFill/>
                </a:ln>
                <a:solidFill>
                  <a:schemeClr val="bg2"/>
                </a:solidFill>
                <a:effectLst/>
                <a:uLnTx/>
                <a:uFillTx/>
                <a:latin typeface="+mn-lt"/>
                <a:ea typeface="+mn-ea"/>
                <a:cs typeface="+mn-cs"/>
              </a:rPr>
              <a:t>estimated to exist in our galaxy (from IMF, estimate of initial mass necessary to form one, and estimate of star formation history).  We have detected over 25</a:t>
            </a:r>
            <a:r>
              <a:rPr lang="en-US" sz="2000" kern="0" dirty="0" smtClean="0">
                <a:solidFill>
                  <a:schemeClr val="bg2"/>
                </a:solidFill>
                <a:latin typeface="+mn-lt"/>
              </a:rPr>
              <a:t>00</a:t>
            </a:r>
            <a:r>
              <a:rPr kumimoji="0" lang="en-US" sz="2000" b="0" i="0" u="none" strike="noStrike" kern="0" cap="none" spc="0" normalizeH="0" baseline="0" noProof="0" dirty="0" smtClean="0">
                <a:ln>
                  <a:noFill/>
                </a:ln>
                <a:solidFill>
                  <a:schemeClr val="bg2"/>
                </a:solidFill>
                <a:effectLst/>
                <a:uLnTx/>
                <a:uFillTx/>
                <a:latin typeface="+mn-lt"/>
                <a:ea typeface="+mn-ea"/>
                <a:cs typeface="+mn-cs"/>
              </a:rPr>
              <a:t> of them.  How?</a:t>
            </a:r>
          </a:p>
        </p:txBody>
      </p:sp>
      <p:sp>
        <p:nvSpPr>
          <p:cNvPr id="5" name="Slide Number Placeholder 4"/>
          <p:cNvSpPr>
            <a:spLocks noGrp="1"/>
          </p:cNvSpPr>
          <p:nvPr>
            <p:ph type="sldNum" sz="quarter" idx="12"/>
          </p:nvPr>
        </p:nvSpPr>
        <p:spPr/>
        <p:txBody>
          <a:bodyPr/>
          <a:lstStyle/>
          <a:p>
            <a:fld id="{70451977-6BFC-44ED-BB48-B0E8724AEED7}"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 y="152400"/>
            <a:ext cx="7772400" cy="914400"/>
          </a:xfrm>
        </p:spPr>
        <p:txBody>
          <a:bodyPr/>
          <a:lstStyle/>
          <a:p>
            <a:r>
              <a:rPr lang="en-US"/>
              <a:t>Pulsars</a:t>
            </a:r>
          </a:p>
        </p:txBody>
      </p:sp>
      <p:sp>
        <p:nvSpPr>
          <p:cNvPr id="724995" name="Rectangle 3"/>
          <p:cNvSpPr>
            <a:spLocks noGrp="1" noChangeArrowheads="1"/>
          </p:cNvSpPr>
          <p:nvPr>
            <p:ph type="body" idx="1"/>
          </p:nvPr>
        </p:nvSpPr>
        <p:spPr>
          <a:xfrm>
            <a:off x="533400" y="1066800"/>
            <a:ext cx="7772400" cy="4114800"/>
          </a:xfrm>
        </p:spPr>
        <p:txBody>
          <a:bodyPr/>
          <a:lstStyle/>
          <a:p>
            <a:r>
              <a:rPr lang="en-US" dirty="0"/>
              <a:t>Neutron stars </a:t>
            </a:r>
            <a:r>
              <a:rPr lang="en-US" dirty="0" smtClean="0"/>
              <a:t>were </a:t>
            </a:r>
            <a:r>
              <a:rPr lang="en-US" dirty="0"/>
              <a:t>first proved to exist with the discovery of pulsars by Jocelyn Bell </a:t>
            </a:r>
            <a:r>
              <a:rPr lang="en-US" dirty="0" err="1"/>
              <a:t>Burnell</a:t>
            </a:r>
            <a:r>
              <a:rPr lang="en-US" dirty="0"/>
              <a:t> in 1967.  She found some radio sources that “pulsed</a:t>
            </a:r>
            <a:r>
              <a:rPr lang="en-US" dirty="0" smtClean="0"/>
              <a:t>”.  Her advisor, Tony Hewish, got Nobel Prize in 1974 (what?).</a:t>
            </a:r>
          </a:p>
          <a:p>
            <a:pPr>
              <a:buNone/>
            </a:pPr>
            <a:endParaRPr lang="en-US" dirty="0"/>
          </a:p>
          <a:p>
            <a:endParaRPr lang="en-US" dirty="0"/>
          </a:p>
        </p:txBody>
      </p:sp>
      <p:pic>
        <p:nvPicPr>
          <p:cNvPr id="724996" name="Picture 4" descr="burnell3"/>
          <p:cNvPicPr>
            <a:picLocks noChangeAspect="1" noChangeArrowheads="1"/>
          </p:cNvPicPr>
          <p:nvPr/>
        </p:nvPicPr>
        <p:blipFill>
          <a:blip r:embed="rId3" cstate="print"/>
          <a:srcRect/>
          <a:stretch>
            <a:fillRect/>
          </a:stretch>
        </p:blipFill>
        <p:spPr bwMode="auto">
          <a:xfrm>
            <a:off x="425450" y="2286000"/>
            <a:ext cx="2012950" cy="2971800"/>
          </a:xfrm>
          <a:prstGeom prst="rect">
            <a:avLst/>
          </a:prstGeom>
          <a:noFill/>
        </p:spPr>
      </p:pic>
      <p:pic>
        <p:nvPicPr>
          <p:cNvPr id="724997" name="Picture 5" descr="figure 23-02"/>
          <p:cNvPicPr>
            <a:picLocks noChangeAspect="1" noChangeArrowheads="1"/>
          </p:cNvPicPr>
          <p:nvPr/>
        </p:nvPicPr>
        <p:blipFill>
          <a:blip r:embed="rId4" cstate="print"/>
          <a:srcRect/>
          <a:stretch>
            <a:fillRect/>
          </a:stretch>
        </p:blipFill>
        <p:spPr bwMode="auto">
          <a:xfrm>
            <a:off x="2514600" y="2286000"/>
            <a:ext cx="6308725" cy="2365375"/>
          </a:xfrm>
          <a:prstGeom prst="rect">
            <a:avLst/>
          </a:prstGeom>
          <a:noFill/>
        </p:spPr>
      </p:pic>
      <p:sp>
        <p:nvSpPr>
          <p:cNvPr id="7" name="Rectangle 6"/>
          <p:cNvSpPr/>
          <p:nvPr/>
        </p:nvSpPr>
        <p:spPr>
          <a:xfrm>
            <a:off x="609600" y="5657469"/>
            <a:ext cx="7924800" cy="590931"/>
          </a:xfrm>
          <a:prstGeom prst="rect">
            <a:avLst/>
          </a:prstGeom>
        </p:spPr>
        <p:txBody>
          <a:bodyPr wrap="square">
            <a:spAutoFit/>
          </a:bodyPr>
          <a:lstStyle/>
          <a:p>
            <a:pPr>
              <a:lnSpc>
                <a:spcPct val="90000"/>
              </a:lnSpc>
              <a:buFont typeface="Arial" pitchFamily="34" charset="0"/>
              <a:buChar char="•"/>
            </a:pPr>
            <a:r>
              <a:rPr lang="en-US" sz="1800" dirty="0" smtClean="0"/>
              <a:t>   Only natural phenomenon that could account for regular time variations    with such short periods (down to 10</a:t>
            </a:r>
            <a:r>
              <a:rPr lang="en-US" sz="1800" baseline="30000" dirty="0" smtClean="0"/>
              <a:t>-3</a:t>
            </a:r>
            <a:r>
              <a:rPr lang="en-US" sz="1800" dirty="0" smtClean="0"/>
              <a:t> seconds) were </a:t>
            </a:r>
            <a:r>
              <a:rPr lang="en-US" sz="1800" i="1" dirty="0" smtClean="0"/>
              <a:t>rotating neutron stars.</a:t>
            </a:r>
            <a:endParaRPr lang="en-US" sz="1800" i="1" dirty="0"/>
          </a:p>
        </p:txBody>
      </p:sp>
      <p:sp>
        <p:nvSpPr>
          <p:cNvPr id="8" name="Slide Number Placeholder 7"/>
          <p:cNvSpPr>
            <a:spLocks noGrp="1"/>
          </p:cNvSpPr>
          <p:nvPr>
            <p:ph type="sldNum" sz="quarter" idx="12"/>
          </p:nvPr>
        </p:nvSpPr>
        <p:spPr>
          <a:xfrm>
            <a:off x="6858000" y="6248400"/>
            <a:ext cx="1905000" cy="457200"/>
          </a:xfrm>
        </p:spPr>
        <p:txBody>
          <a:bodyPr/>
          <a:lstStyle/>
          <a:p>
            <a:fld id="{70451977-6BFC-44ED-BB48-B0E8724AEED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685800" y="152400"/>
            <a:ext cx="7772400" cy="990600"/>
          </a:xfrm>
        </p:spPr>
        <p:txBody>
          <a:bodyPr/>
          <a:lstStyle/>
          <a:p>
            <a:r>
              <a:rPr lang="en-US" dirty="0" smtClean="0"/>
              <a:t>Lighthouse </a:t>
            </a:r>
            <a:r>
              <a:rPr lang="en-US" dirty="0"/>
              <a:t>model for pulsars</a:t>
            </a:r>
          </a:p>
        </p:txBody>
      </p:sp>
      <p:sp>
        <p:nvSpPr>
          <p:cNvPr id="728067" name="Rectangle 3"/>
          <p:cNvSpPr>
            <a:spLocks noGrp="1" noChangeArrowheads="1"/>
          </p:cNvSpPr>
          <p:nvPr>
            <p:ph type="body" idx="1"/>
          </p:nvPr>
        </p:nvSpPr>
        <p:spPr>
          <a:xfrm>
            <a:off x="609600" y="1066800"/>
            <a:ext cx="8229600" cy="4114800"/>
          </a:xfrm>
        </p:spPr>
        <p:txBody>
          <a:bodyPr/>
          <a:lstStyle/>
          <a:p>
            <a:r>
              <a:rPr lang="en-US" sz="2000" dirty="0"/>
              <a:t>Key point: </a:t>
            </a:r>
            <a:r>
              <a:rPr lang="en-US" sz="2000" dirty="0" smtClean="0"/>
              <a:t>(</a:t>
            </a:r>
            <a:r>
              <a:rPr lang="en-US" sz="2000" dirty="0" smtClean="0"/>
              <a:t>like planets) axis </a:t>
            </a:r>
            <a:r>
              <a:rPr lang="en-US" sz="2000" dirty="0"/>
              <a:t>of rotation is NOT aligned with the magnetic </a:t>
            </a:r>
            <a:r>
              <a:rPr lang="en-US" sz="2000" dirty="0" smtClean="0"/>
              <a:t>axis.  Strong electric fields are associated with strong magnetic fields and fast rotation.  These pull charged particles off the </a:t>
            </a:r>
            <a:r>
              <a:rPr lang="en-US" sz="2000" dirty="0" smtClean="0"/>
              <a:t>surface near the magnetic poles </a:t>
            </a:r>
            <a:r>
              <a:rPr lang="en-US" sz="2000" dirty="0" smtClean="0"/>
              <a:t>at speeds close to </a:t>
            </a:r>
            <a:r>
              <a:rPr lang="en-US" sz="2000" i="1" dirty="0" smtClean="0"/>
              <a:t>c</a:t>
            </a:r>
            <a:r>
              <a:rPr lang="en-US" sz="2000" dirty="0" smtClean="0"/>
              <a:t>.  Charged </a:t>
            </a:r>
            <a:r>
              <a:rPr lang="en-US" sz="2000" dirty="0"/>
              <a:t>particles spiraling in magnetic </a:t>
            </a:r>
            <a:r>
              <a:rPr lang="en-US" sz="2000" dirty="0" smtClean="0"/>
              <a:t>field </a:t>
            </a:r>
            <a:r>
              <a:rPr lang="en-US" sz="2000" dirty="0" smtClean="0"/>
              <a:t>emit synchrotron radiation.</a:t>
            </a:r>
            <a:endParaRPr lang="en-US" sz="2000" dirty="0"/>
          </a:p>
          <a:p>
            <a:pPr>
              <a:spcBef>
                <a:spcPct val="0"/>
              </a:spcBef>
              <a:buFontTx/>
              <a:buNone/>
            </a:pPr>
            <a:endParaRPr lang="en-US" sz="2000" dirty="0"/>
          </a:p>
        </p:txBody>
      </p:sp>
      <p:pic>
        <p:nvPicPr>
          <p:cNvPr id="728068" name="Picture 4" descr="figure 23-03"/>
          <p:cNvPicPr>
            <a:picLocks noChangeAspect="1" noChangeArrowheads="1"/>
          </p:cNvPicPr>
          <p:nvPr/>
        </p:nvPicPr>
        <p:blipFill>
          <a:blip r:embed="rId4" cstate="print"/>
          <a:srcRect l="14897" r="9931"/>
          <a:stretch>
            <a:fillRect/>
          </a:stretch>
        </p:blipFill>
        <p:spPr bwMode="auto">
          <a:xfrm>
            <a:off x="152400" y="3048000"/>
            <a:ext cx="3837800" cy="3651250"/>
          </a:xfrm>
          <a:prstGeom prst="rect">
            <a:avLst/>
          </a:prstGeom>
          <a:noFill/>
        </p:spPr>
      </p:pic>
      <p:pic>
        <p:nvPicPr>
          <p:cNvPr id="6" name="synch-anim3.gif" descr="Macintosh HD:Users:ylva:UNM:TEACHING:Astro271_08:Lectures:FigsFromWeb:synch-anim3.gif">
            <a:hlinkClick r:id="" action="ppaction://media"/>
          </p:cNvPr>
          <p:cNvPicPr>
            <a:picLocks noRot="1" noChangeAspect="1" noChangeArrowheads="1"/>
          </p:cNvPicPr>
          <p:nvPr>
            <a:videoFile r:link="rId1"/>
          </p:nvPr>
        </p:nvPicPr>
        <p:blipFill>
          <a:blip r:embed="rId5" cstate="print"/>
          <a:srcRect l="4324" t="24202" r="4324" b="24202"/>
          <a:stretch>
            <a:fillRect/>
          </a:stretch>
        </p:blipFill>
        <p:spPr bwMode="auto">
          <a:xfrm>
            <a:off x="4343400" y="2895600"/>
            <a:ext cx="4042123" cy="1223431"/>
          </a:xfrm>
          <a:prstGeom prst="rect">
            <a:avLst/>
          </a:prstGeom>
          <a:noFill/>
        </p:spPr>
      </p:pic>
      <p:sp>
        <p:nvSpPr>
          <p:cNvPr id="7" name="Rectangle 6"/>
          <p:cNvSpPr/>
          <p:nvPr/>
        </p:nvSpPr>
        <p:spPr>
          <a:xfrm>
            <a:off x="4267200" y="4114800"/>
            <a:ext cx="3886200" cy="1323439"/>
          </a:xfrm>
          <a:prstGeom prst="rect">
            <a:avLst/>
          </a:prstGeom>
        </p:spPr>
        <p:txBody>
          <a:bodyPr wrap="square">
            <a:spAutoFit/>
          </a:bodyPr>
          <a:lstStyle/>
          <a:p>
            <a:r>
              <a:rPr lang="en-US" sz="2000" kern="0" dirty="0" smtClean="0">
                <a:latin typeface="Helvetica"/>
              </a:rPr>
              <a:t>Continuous spectrum, usually emission in radio regime</a:t>
            </a:r>
            <a:r>
              <a:rPr lang="en-US" sz="2000" kern="0" dirty="0" smtClean="0">
                <a:latin typeface="Helvetica"/>
              </a:rPr>
              <a:t>.  If electrons very energetic, can get emission at shorter wavelengths.</a:t>
            </a:r>
            <a:endParaRPr lang="en-US" dirty="0"/>
          </a:p>
        </p:txBody>
      </p:sp>
      <p:sp>
        <p:nvSpPr>
          <p:cNvPr id="8" name="TextBox 7"/>
          <p:cNvSpPr txBox="1"/>
          <p:nvPr/>
        </p:nvSpPr>
        <p:spPr>
          <a:xfrm>
            <a:off x="4267200" y="5638800"/>
            <a:ext cx="5195672" cy="1015663"/>
          </a:xfrm>
          <a:prstGeom prst="rect">
            <a:avLst/>
          </a:prstGeom>
          <a:noFill/>
        </p:spPr>
        <p:txBody>
          <a:bodyPr wrap="square" rtlCol="0">
            <a:spAutoFit/>
          </a:bodyPr>
          <a:lstStyle/>
          <a:p>
            <a:r>
              <a:rPr lang="en-US" sz="2000" dirty="0" smtClean="0"/>
              <a:t>Emission beamed in direction of motion.  Consequently, we only see a fraction of pulsars – 20%(?).</a:t>
            </a:r>
            <a:endParaRPr lang="en-US" sz="2000" dirty="0"/>
          </a:p>
        </p:txBody>
      </p:sp>
      <p:sp>
        <p:nvSpPr>
          <p:cNvPr id="9" name="Slide Number Placeholder 8"/>
          <p:cNvSpPr>
            <a:spLocks noGrp="1"/>
          </p:cNvSpPr>
          <p:nvPr>
            <p:ph type="sldNum" sz="quarter" idx="12"/>
          </p:nvPr>
        </p:nvSpPr>
        <p:spPr>
          <a:xfrm>
            <a:off x="6934200" y="6400800"/>
            <a:ext cx="1905000" cy="457200"/>
          </a:xfrm>
        </p:spPr>
        <p:txBody>
          <a:bodyPr/>
          <a:lstStyle/>
          <a:p>
            <a:fld id="{70451977-6BFC-44ED-BB48-B0E8724AEED7}" type="slidenum">
              <a:rPr lang="en-US" smtClean="0"/>
              <a:pPr/>
              <a:t>6</a:t>
            </a:fld>
            <a:endParaRPr lang="en-US" dirty="0"/>
          </a:p>
        </p:txBody>
      </p:sp>
    </p:spTree>
  </p:cSld>
  <p:clrMapOvr>
    <a:masterClrMapping/>
  </p:clrMapOvr>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4" name="Picture 2" descr="crabpulsarlc"/>
          <p:cNvPicPr>
            <a:picLocks noChangeAspect="1" noChangeArrowheads="1"/>
          </p:cNvPicPr>
          <p:nvPr/>
        </p:nvPicPr>
        <p:blipFill>
          <a:blip r:embed="rId3" cstate="print"/>
          <a:srcRect l="50688"/>
          <a:stretch>
            <a:fillRect/>
          </a:stretch>
        </p:blipFill>
        <p:spPr bwMode="auto">
          <a:xfrm>
            <a:off x="152400" y="3573079"/>
            <a:ext cx="3907882" cy="3263900"/>
          </a:xfrm>
          <a:prstGeom prst="rect">
            <a:avLst/>
          </a:prstGeom>
          <a:noFill/>
        </p:spPr>
      </p:pic>
      <p:pic>
        <p:nvPicPr>
          <p:cNvPr id="730116" name="Picture 4" descr="figure 23-04a"/>
          <p:cNvPicPr>
            <a:picLocks noChangeAspect="1" noChangeArrowheads="1"/>
          </p:cNvPicPr>
          <p:nvPr/>
        </p:nvPicPr>
        <p:blipFill>
          <a:blip r:embed="rId4" cstate="print"/>
          <a:srcRect/>
          <a:stretch>
            <a:fillRect/>
          </a:stretch>
        </p:blipFill>
        <p:spPr bwMode="auto">
          <a:xfrm>
            <a:off x="304800" y="121444"/>
            <a:ext cx="3962400" cy="3262312"/>
          </a:xfrm>
          <a:prstGeom prst="rect">
            <a:avLst/>
          </a:prstGeom>
          <a:noFill/>
        </p:spPr>
      </p:pic>
      <p:sp>
        <p:nvSpPr>
          <p:cNvPr id="7" name="Rectangle 2"/>
          <p:cNvSpPr txBox="1">
            <a:spLocks noChangeArrowheads="1"/>
          </p:cNvSpPr>
          <p:nvPr/>
        </p:nvSpPr>
        <p:spPr bwMode="auto">
          <a:xfrm>
            <a:off x="4419600" y="304800"/>
            <a:ext cx="4648200" cy="685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rPr>
              <a:t>The Crab nebula contains a pulsar</a:t>
            </a:r>
            <a:r>
              <a:rPr kumimoji="0" lang="en-US" sz="2000" b="0" i="0" u="none" strike="noStrike" kern="0" cap="none" spc="0" normalizeH="0" noProof="0" dirty="0" smtClean="0">
                <a:ln>
                  <a:noFill/>
                </a:ln>
                <a:solidFill>
                  <a:schemeClr val="bg2"/>
                </a:solidFill>
                <a:effectLst/>
                <a:uLnTx/>
                <a:uFillTx/>
                <a:latin typeface="+mn-lt"/>
                <a:ea typeface="+mn-ea"/>
                <a:cs typeface="+mn-cs"/>
              </a:rPr>
              <a:t> with a 33 </a:t>
            </a:r>
            <a:r>
              <a:rPr kumimoji="0" lang="en-US" sz="2000" b="0" i="0" u="none" strike="noStrike" kern="0" cap="none" spc="0" normalizeH="0" noProof="0" dirty="0" err="1" smtClean="0">
                <a:ln>
                  <a:noFill/>
                </a:ln>
                <a:solidFill>
                  <a:schemeClr val="bg2"/>
                </a:solidFill>
                <a:effectLst/>
                <a:uLnTx/>
                <a:uFillTx/>
                <a:latin typeface="+mn-lt"/>
                <a:ea typeface="+mn-ea"/>
                <a:cs typeface="+mn-cs"/>
              </a:rPr>
              <a:t>msec</a:t>
            </a:r>
            <a:r>
              <a:rPr kumimoji="0" lang="en-US" sz="2000" b="0" i="0" u="none" strike="noStrike" kern="0" cap="none" spc="0" normalizeH="0" noProof="0" dirty="0" smtClean="0">
                <a:ln>
                  <a:noFill/>
                </a:ln>
                <a:solidFill>
                  <a:schemeClr val="bg2"/>
                </a:solidFill>
                <a:effectLst/>
                <a:uLnTx/>
                <a:uFillTx/>
                <a:latin typeface="+mn-lt"/>
                <a:ea typeface="+mn-ea"/>
                <a:cs typeface="+mn-cs"/>
              </a:rPr>
              <a:t> period</a:t>
            </a:r>
            <a:r>
              <a:rPr kumimoji="0" lang="en-US" sz="2000" b="0" i="0" u="none" strike="noStrike" kern="0" cap="none" spc="0" normalizeH="0" baseline="0" noProof="0" dirty="0" smtClean="0">
                <a:ln>
                  <a:noFill/>
                </a:ln>
                <a:solidFill>
                  <a:schemeClr val="bg2"/>
                </a:solidFill>
                <a:effectLst/>
                <a:uLnTx/>
                <a:uFillTx/>
                <a:latin typeface="+mn-lt"/>
                <a:ea typeface="+mn-ea"/>
                <a:cs typeface="+mn-cs"/>
              </a:rPr>
              <a:t>.</a:t>
            </a: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en-US" sz="2000" kern="0" dirty="0">
              <a:solidFill>
                <a:schemeClr val="bg2"/>
              </a:solidFill>
              <a:latin typeface="+mn-lt"/>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	Pulsars</a:t>
            </a:r>
            <a:r>
              <a:rPr kumimoji="0" lang="en-US" sz="2000" b="0" i="0" u="none" strike="noStrike" kern="0" cap="none" spc="0" normalizeH="0" noProof="0" dirty="0" smtClean="0">
                <a:ln>
                  <a:noFill/>
                </a:ln>
                <a:solidFill>
                  <a:schemeClr val="bg2"/>
                </a:solidFill>
                <a:effectLst/>
                <a:uLnTx/>
                <a:uFillTx/>
                <a:latin typeface="+mn-lt"/>
                <a:ea typeface="+mn-ea"/>
                <a:cs typeface="+mn-cs"/>
              </a:rPr>
              <a:t> </a:t>
            </a:r>
            <a:r>
              <a:rPr kumimoji="0" lang="en-US" sz="2000" b="0" i="0" u="none" strike="noStrike" kern="0" cap="none" spc="0" normalizeH="0" noProof="0" dirty="0" smtClean="0">
                <a:ln>
                  <a:noFill/>
                </a:ln>
                <a:solidFill>
                  <a:schemeClr val="bg2"/>
                </a:solidFill>
                <a:effectLst/>
                <a:uLnTx/>
                <a:uFillTx/>
                <a:latin typeface="+mn-lt"/>
                <a:ea typeface="+mn-ea"/>
                <a:cs typeface="+mn-cs"/>
              </a:rPr>
              <a:t>slow down (</a:t>
            </a:r>
            <a:r>
              <a:rPr lang="en-US" sz="2000" kern="0" dirty="0" smtClean="0">
                <a:solidFill>
                  <a:schemeClr val="bg2"/>
                </a:solidFill>
                <a:latin typeface="+mn-lt"/>
              </a:rPr>
              <a:t>Crab p</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ulsar</a:t>
            </a:r>
            <a:r>
              <a:rPr kumimoji="0" lang="en-US" sz="2000" b="0" i="0" u="none" strike="noStrike" kern="0" cap="none" spc="0" normalizeH="0" baseline="0" noProof="0" dirty="0" smtClean="0">
                <a:ln>
                  <a:noFill/>
                </a:ln>
                <a:solidFill>
                  <a:schemeClr val="bg2"/>
                </a:solidFill>
                <a:effectLst/>
                <a:uLnTx/>
                <a:uFillTx/>
                <a:latin typeface="+mn-lt"/>
                <a:ea typeface="+mn-ea"/>
                <a:cs typeface="+mn-cs"/>
              </a:rPr>
              <a:t>  slows down 3x10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-8 </a:t>
            </a:r>
            <a:r>
              <a:rPr kumimoji="0" lang="en-US" sz="2000" b="0" i="0" u="none" strike="noStrike" kern="0" cap="none" spc="0" normalizeH="0" baseline="0" noProof="0" dirty="0" smtClean="0">
                <a:ln>
                  <a:noFill/>
                </a:ln>
                <a:solidFill>
                  <a:schemeClr val="bg2"/>
                </a:solidFill>
                <a:effectLst/>
                <a:uLnTx/>
                <a:uFillTx/>
                <a:latin typeface="+mn-lt"/>
                <a:ea typeface="+mn-ea"/>
                <a:cs typeface="+mn-cs"/>
              </a:rPr>
              <a:t>s/day). </a:t>
            </a: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en-US" sz="2000" kern="0" dirty="0">
              <a:solidFill>
                <a:schemeClr val="bg2"/>
              </a:solidFill>
              <a:latin typeface="+mn-lt"/>
            </a:endParaRPr>
          </a:p>
          <a:p>
            <a:pPr marL="342900" indent="-342900">
              <a:spcBef>
                <a:spcPct val="20000"/>
              </a:spcBef>
              <a:defRPr/>
            </a:pPr>
            <a:r>
              <a:rPr lang="en-US" sz="2000" dirty="0" smtClean="0"/>
              <a:t>	Many </a:t>
            </a:r>
            <a:r>
              <a:rPr lang="en-US" sz="2000" dirty="0" smtClean="0"/>
              <a:t>other fast-spinning </a:t>
            </a:r>
            <a:r>
              <a:rPr lang="en-US" sz="2000" dirty="0"/>
              <a:t>pulsars are associated with </a:t>
            </a:r>
            <a:r>
              <a:rPr lang="en-US" sz="2000" dirty="0" smtClean="0"/>
              <a:t>SNRs.  </a:t>
            </a:r>
            <a:r>
              <a:rPr lang="en-US" sz="2000" dirty="0"/>
              <a:t>Further evidence for our formation theory.  Remnant disperses (in only 100,000 </a:t>
            </a:r>
            <a:r>
              <a:rPr lang="en-US" sz="2000" dirty="0" err="1"/>
              <a:t>yrs</a:t>
            </a:r>
            <a:r>
              <a:rPr lang="en-US" sz="2000" dirty="0"/>
              <a:t> or so) and pulsar is left</a:t>
            </a:r>
            <a:r>
              <a:rPr lang="en-US" sz="2000" dirty="0" smtClean="0"/>
              <a:t>.</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en-US" sz="2000" kern="0" dirty="0">
              <a:solidFill>
                <a:schemeClr val="bg2"/>
              </a:solidFill>
              <a:latin typeface="+mn-lt"/>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	Longest periods observed are a few seconds – beyond</a:t>
            </a:r>
            <a:r>
              <a:rPr kumimoji="0" lang="en-US" sz="2000" b="0" i="0" u="none" strike="noStrike" kern="0" cap="none" spc="0" normalizeH="0" noProof="0" dirty="0" smtClean="0">
                <a:ln>
                  <a:noFill/>
                </a:ln>
                <a:solidFill>
                  <a:schemeClr val="bg2"/>
                </a:solidFill>
                <a:effectLst/>
                <a:uLnTx/>
                <a:uFillTx/>
                <a:latin typeface="+mn-lt"/>
                <a:ea typeface="+mn-ea"/>
                <a:cs typeface="+mn-cs"/>
              </a:rPr>
              <a:t> this the neutron star has </a:t>
            </a:r>
            <a:r>
              <a:rPr kumimoji="0" lang="en-US" sz="2000" b="0" i="0" u="none" strike="noStrike" kern="0" cap="none" spc="0" normalizeH="0" baseline="0" noProof="0" dirty="0" smtClean="0">
                <a:ln>
                  <a:noFill/>
                </a:ln>
                <a:solidFill>
                  <a:schemeClr val="bg2"/>
                </a:solidFill>
                <a:effectLst/>
                <a:uLnTx/>
                <a:uFillTx/>
                <a:latin typeface="+mn-lt"/>
                <a:ea typeface="+mn-ea"/>
                <a:cs typeface="+mn-cs"/>
              </a:rPr>
              <a:t>probably lost so much rotational</a:t>
            </a:r>
            <a:r>
              <a:rPr kumimoji="0" lang="en-US" sz="2000" b="0" i="0" u="none" strike="noStrike" kern="0" cap="none" spc="0" normalizeH="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rPr>
              <a:t>energy that they cannot radiate further.  </a:t>
            </a:r>
            <a:r>
              <a:rPr lang="en-US" sz="2000" kern="0" dirty="0" smtClean="0">
                <a:solidFill>
                  <a:schemeClr val="bg2"/>
                </a:solidFill>
                <a:latin typeface="+mn-lt"/>
              </a:rPr>
              <a:t>Most pulsars probably die when period reaches 1-2 sec.  </a:t>
            </a:r>
            <a:r>
              <a:rPr kumimoji="0" lang="en-US" sz="2000" b="0" i="0" u="none" strike="noStrike" kern="0" cap="none" spc="0" normalizeH="0" baseline="0" noProof="0" dirty="0" smtClean="0">
                <a:ln>
                  <a:noFill/>
                </a:ln>
                <a:solidFill>
                  <a:schemeClr val="bg2"/>
                </a:solidFill>
                <a:effectLst/>
                <a:uLnTx/>
                <a:uFillTx/>
                <a:latin typeface="+mn-lt"/>
                <a:ea typeface="+mn-ea"/>
                <a:cs typeface="+mn-cs"/>
              </a:rPr>
              <a:t>Given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spindown</a:t>
            </a:r>
            <a:r>
              <a:rPr kumimoji="0" lang="en-US" sz="2000" b="0" i="0" u="none" strike="noStrike" kern="0" cap="none" spc="0" normalizeH="0" noProof="0" dirty="0" smtClean="0">
                <a:ln>
                  <a:noFill/>
                </a:ln>
                <a:solidFill>
                  <a:schemeClr val="bg2"/>
                </a:solidFill>
                <a:effectLst/>
                <a:uLnTx/>
                <a:uFillTx/>
                <a:latin typeface="+mn-lt"/>
                <a:ea typeface="+mn-ea"/>
                <a:cs typeface="+mn-cs"/>
              </a:rPr>
              <a:t> rates, takes </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a:rPr>
              <a:t> 10</a:t>
            </a:r>
            <a:r>
              <a:rPr lang="en-US" sz="2000" kern="0" baseline="30000" noProof="0" dirty="0">
                <a:solidFill>
                  <a:schemeClr val="bg2"/>
                </a:solidFill>
                <a:latin typeface="+mn-lt"/>
                <a:sym typeface="Symbol"/>
              </a:rPr>
              <a:t>7</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a:rPr>
              <a:t> </a:t>
            </a:r>
            <a:r>
              <a:rPr kumimoji="0" lang="en-US" sz="2000" b="0" i="0" u="none" strike="noStrike" kern="0" cap="none" spc="0" normalizeH="0" noProof="0" dirty="0" err="1" smtClean="0">
                <a:ln>
                  <a:noFill/>
                </a:ln>
                <a:solidFill>
                  <a:schemeClr val="bg2"/>
                </a:solidFill>
                <a:effectLst/>
                <a:uLnTx/>
                <a:uFillTx/>
                <a:latin typeface="+mn-lt"/>
                <a:ea typeface="+mn-ea"/>
                <a:cs typeface="+mn-cs"/>
                <a:sym typeface="Symbol"/>
              </a:rPr>
              <a:t>yr</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a:rPr>
              <a:t> to slow down to 1-2 sec. </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a:xfrm>
            <a:off x="7010400" y="6477000"/>
            <a:ext cx="1905000" cy="457200"/>
          </a:xfrm>
        </p:spPr>
        <p:txBody>
          <a:bodyPr/>
          <a:lstStyle/>
          <a:p>
            <a:fld id="{70451977-6BFC-44ED-BB48-B0E8724AEED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933719" y="421965"/>
            <a:ext cx="7143481" cy="492443"/>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3200" dirty="0">
                <a:solidFill>
                  <a:schemeClr val="bg2"/>
                </a:solidFill>
                <a:cs typeface="Times New Roman" pitchFamily="18" charset="0"/>
              </a:rPr>
              <a:t>Pulsars are incredibly accurate clocks!</a:t>
            </a:r>
          </a:p>
        </p:txBody>
      </p:sp>
      <p:sp>
        <p:nvSpPr>
          <p:cNvPr id="8194" name="Text Box 2"/>
          <p:cNvSpPr txBox="1">
            <a:spLocks noChangeArrowheads="1"/>
          </p:cNvSpPr>
          <p:nvPr/>
        </p:nvSpPr>
        <p:spPr bwMode="auto">
          <a:xfrm>
            <a:off x="527040" y="1561124"/>
            <a:ext cx="7224480" cy="923330"/>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Example:  period of the first discovered "millisecond pulsar" is:</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                 P = 0.00155780644887275  sec</a:t>
            </a:r>
          </a:p>
        </p:txBody>
      </p:sp>
      <p:sp>
        <p:nvSpPr>
          <p:cNvPr id="8196" name="Text Box 4"/>
          <p:cNvSpPr txBox="1">
            <a:spLocks noChangeArrowheads="1"/>
          </p:cNvSpPr>
          <p:nvPr/>
        </p:nvSpPr>
        <p:spPr bwMode="auto">
          <a:xfrm>
            <a:off x="527040" y="4232605"/>
            <a:ext cx="7224480" cy="923330"/>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The </a:t>
            </a:r>
            <a:r>
              <a:rPr lang="en-GB" sz="2000" dirty="0" err="1" smtClean="0">
                <a:solidFill>
                  <a:schemeClr val="bg2"/>
                </a:solidFill>
                <a:cs typeface="Times New Roman" pitchFamily="18" charset="0"/>
              </a:rPr>
              <a:t>spindown</a:t>
            </a:r>
            <a:r>
              <a:rPr lang="en-GB" sz="2000" dirty="0" smtClean="0">
                <a:solidFill>
                  <a:schemeClr val="bg2"/>
                </a:solidFill>
                <a:cs typeface="Times New Roman" pitchFamily="18" charset="0"/>
              </a:rPr>
              <a:t> rate is slowing down </a:t>
            </a:r>
            <a:r>
              <a:rPr lang="en-GB" sz="2000" dirty="0">
                <a:solidFill>
                  <a:schemeClr val="bg2"/>
                </a:solidFill>
                <a:cs typeface="Times New Roman" pitchFamily="18" charset="0"/>
              </a:rPr>
              <a:t>at a rate of:</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                       0.98 x 10 </a:t>
            </a:r>
            <a:r>
              <a:rPr lang="en-GB" sz="2000" baseline="33000" dirty="0">
                <a:solidFill>
                  <a:schemeClr val="bg2"/>
                </a:solidFill>
                <a:cs typeface="Times New Roman" pitchFamily="18" charset="0"/>
              </a:rPr>
              <a:t>-31</a:t>
            </a:r>
            <a:r>
              <a:rPr lang="en-GB" sz="2000" dirty="0">
                <a:solidFill>
                  <a:schemeClr val="bg2"/>
                </a:solidFill>
                <a:cs typeface="Times New Roman" pitchFamily="18" charset="0"/>
              </a:rPr>
              <a:t>  /sec</a:t>
            </a:r>
          </a:p>
        </p:txBody>
      </p:sp>
      <p:sp>
        <p:nvSpPr>
          <p:cNvPr id="8197" name="Text Box 5"/>
          <p:cNvSpPr txBox="1">
            <a:spLocks noChangeArrowheads="1"/>
          </p:cNvSpPr>
          <p:nvPr/>
        </p:nvSpPr>
        <p:spPr bwMode="auto">
          <a:xfrm>
            <a:off x="527040" y="2945110"/>
            <a:ext cx="7224480" cy="923330"/>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It is </a:t>
            </a:r>
            <a:r>
              <a:rPr lang="en-GB" sz="2000" dirty="0" smtClean="0">
                <a:solidFill>
                  <a:schemeClr val="bg2"/>
                </a:solidFill>
                <a:cs typeface="Times New Roman" pitchFamily="18" charset="0"/>
              </a:rPr>
              <a:t>spinning down </a:t>
            </a:r>
            <a:r>
              <a:rPr lang="en-GB" sz="2000" dirty="0">
                <a:solidFill>
                  <a:schemeClr val="bg2"/>
                </a:solidFill>
                <a:cs typeface="Times New Roman" pitchFamily="18" charset="0"/>
              </a:rPr>
              <a:t>at a rate of</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bg2"/>
                </a:solidFill>
                <a:cs typeface="Times New Roman" pitchFamily="18" charset="0"/>
              </a:rPr>
              <a:t>                       1.051054 x 10 </a:t>
            </a:r>
            <a:r>
              <a:rPr lang="en-GB" sz="2000" baseline="33000" dirty="0">
                <a:solidFill>
                  <a:schemeClr val="bg2"/>
                </a:solidFill>
                <a:cs typeface="Times New Roman" pitchFamily="18" charset="0"/>
              </a:rPr>
              <a:t>-19</a:t>
            </a:r>
            <a:r>
              <a:rPr lang="en-GB" sz="2000" dirty="0">
                <a:solidFill>
                  <a:schemeClr val="bg2"/>
                </a:solidFill>
                <a:cs typeface="Times New Roman" pitchFamily="18" charset="0"/>
              </a:rPr>
              <a:t> sec/sec</a:t>
            </a:r>
          </a:p>
        </p:txBody>
      </p:sp>
      <p:sp>
        <p:nvSpPr>
          <p:cNvPr id="6" name="Slide Number Placeholder 5"/>
          <p:cNvSpPr>
            <a:spLocks noGrp="1"/>
          </p:cNvSpPr>
          <p:nvPr>
            <p:ph type="sldNum" sz="quarter" idx="12"/>
          </p:nvPr>
        </p:nvSpPr>
        <p:spPr/>
        <p:txBody>
          <a:bodyPr/>
          <a:lstStyle/>
          <a:p>
            <a:fld id="{835B02F3-42DF-4A8B-A6C8-474C12494430}" type="slidenum">
              <a:rPr lang="en-US" smtClean="0">
                <a:solidFill>
                  <a:schemeClr val="bg2"/>
                </a:solidFill>
              </a:rPr>
              <a:pPr/>
              <a:t>8</a:t>
            </a:fld>
            <a:endParaRPr 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narypulsar.jpg"/>
          <p:cNvPicPr>
            <a:picLocks noChangeAspect="1"/>
          </p:cNvPicPr>
          <p:nvPr/>
        </p:nvPicPr>
        <p:blipFill>
          <a:blip r:embed="rId3" cstate="print">
            <a:lum/>
          </a:blip>
          <a:srcRect l="18824" t="17273" r="9412" b="23636"/>
          <a:stretch>
            <a:fillRect/>
          </a:stretch>
        </p:blipFill>
        <p:spPr>
          <a:xfrm>
            <a:off x="5341133" y="2743200"/>
            <a:ext cx="3802867" cy="4052379"/>
          </a:xfrm>
          <a:prstGeom prst="rect">
            <a:avLst/>
          </a:prstGeom>
        </p:spPr>
      </p:pic>
      <p:sp>
        <p:nvSpPr>
          <p:cNvPr id="9217" name="Text Box 1"/>
          <p:cNvSpPr txBox="1">
            <a:spLocks noChangeArrowheads="1"/>
          </p:cNvSpPr>
          <p:nvPr/>
        </p:nvSpPr>
        <p:spPr bwMode="auto">
          <a:xfrm>
            <a:off x="1465920" y="381000"/>
            <a:ext cx="6292800" cy="430887"/>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2800" dirty="0">
                <a:solidFill>
                  <a:schemeClr val="bg2"/>
                </a:solidFill>
                <a:cs typeface="Times New Roman" pitchFamily="18" charset="0"/>
              </a:rPr>
              <a:t>Pulsar Exotica</a:t>
            </a:r>
          </a:p>
        </p:txBody>
      </p:sp>
      <p:sp>
        <p:nvSpPr>
          <p:cNvPr id="9218" name="Text Box 2"/>
          <p:cNvSpPr txBox="1">
            <a:spLocks noChangeArrowheads="1"/>
          </p:cNvSpPr>
          <p:nvPr/>
        </p:nvSpPr>
        <p:spPr bwMode="auto">
          <a:xfrm>
            <a:off x="228600" y="1828800"/>
            <a:ext cx="4816800" cy="4924425"/>
          </a:xfrm>
          <a:prstGeom prst="rect">
            <a:avLst/>
          </a:prstGeom>
          <a:noFill/>
          <a:ln w="9525">
            <a:noFill/>
            <a:miter lim="800000"/>
            <a:headEnd/>
            <a:tailEnd/>
          </a:ln>
        </p:spPr>
        <p:txBody>
          <a:bodyPr lIns="0" tIns="0" rIns="0" bIns="0">
            <a:spAutoFit/>
          </a:bodyPr>
          <a:lstStyle/>
          <a:p>
            <a:pPr>
              <a:buClr>
                <a:srgbClr val="000000"/>
              </a:buClr>
              <a:buSzPct val="100000"/>
              <a:buFont typeface="Arial" pitchFamily="34" charset="0"/>
              <a:buChar char="•"/>
              <a:tabLst>
                <a:tab pos="656650" algn="l"/>
                <a:tab pos="1313299" algn="l"/>
                <a:tab pos="1969949" algn="l"/>
                <a:tab pos="2626599" algn="l"/>
                <a:tab pos="3283248" algn="l"/>
                <a:tab pos="3939898" algn="l"/>
                <a:tab pos="4596548" algn="l"/>
              </a:tabLst>
            </a:pPr>
            <a:r>
              <a:rPr lang="en-GB" sz="2000" dirty="0" smtClean="0">
                <a:solidFill>
                  <a:schemeClr val="bg2"/>
                </a:solidFill>
                <a:cs typeface="Times New Roman" pitchFamily="18" charset="0"/>
              </a:rPr>
              <a:t>  </a:t>
            </a:r>
            <a:r>
              <a:rPr lang="en-GB" sz="2000" u="sng" dirty="0" smtClean="0">
                <a:solidFill>
                  <a:schemeClr val="bg2"/>
                </a:solidFill>
                <a:cs typeface="Times New Roman" pitchFamily="18" charset="0"/>
              </a:rPr>
              <a:t>Binary </a:t>
            </a:r>
            <a:r>
              <a:rPr lang="en-GB" sz="2000" u="sng" dirty="0">
                <a:solidFill>
                  <a:schemeClr val="bg2"/>
                </a:solidFill>
                <a:cs typeface="Times New Roman" pitchFamily="18" charset="0"/>
              </a:rPr>
              <a:t>pulsars</a:t>
            </a:r>
            <a:r>
              <a:rPr lang="en-GB" sz="2000" dirty="0">
                <a:solidFill>
                  <a:schemeClr val="bg2"/>
                </a:solidFill>
                <a:cs typeface="Times New Roman" pitchFamily="18" charset="0"/>
              </a:rPr>
              <a:t>:  two </a:t>
            </a:r>
            <a:r>
              <a:rPr lang="en-GB" sz="2000" dirty="0" smtClean="0">
                <a:solidFill>
                  <a:schemeClr val="bg2"/>
                </a:solidFill>
                <a:cs typeface="Times New Roman" pitchFamily="18" charset="0"/>
              </a:rPr>
              <a:t>neutron stars </a:t>
            </a:r>
            <a:r>
              <a:rPr lang="en-GB" sz="2000" dirty="0">
                <a:solidFill>
                  <a:schemeClr val="bg2"/>
                </a:solidFill>
                <a:cs typeface="Times New Roman" pitchFamily="18" charset="0"/>
              </a:rPr>
              <a:t>in orbit around each </a:t>
            </a:r>
            <a:r>
              <a:rPr lang="en-GB" sz="2000" dirty="0" smtClean="0">
                <a:solidFill>
                  <a:schemeClr val="bg2"/>
                </a:solidFill>
                <a:cs typeface="Times New Roman" pitchFamily="18" charset="0"/>
              </a:rPr>
              <a:t>other, at least one of which is a pulsar.  Several known.</a:t>
            </a:r>
          </a:p>
          <a:p>
            <a:pPr>
              <a:buClr>
                <a:srgbClr val="000000"/>
              </a:buClr>
              <a:buSzPct val="45000"/>
              <a:buFont typeface="Arial" pitchFamily="34" charset="0"/>
              <a:buChar char="•"/>
              <a:tabLst>
                <a:tab pos="656650" algn="l"/>
                <a:tab pos="1313299" algn="l"/>
                <a:tab pos="1969949" algn="l"/>
                <a:tab pos="2626599" algn="l"/>
                <a:tab pos="3283248" algn="l"/>
                <a:tab pos="3939898" algn="l"/>
                <a:tab pos="4596548" algn="l"/>
              </a:tabLst>
            </a:pPr>
            <a:endParaRPr lang="en-GB" sz="20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Lst>
            </a:pPr>
            <a:r>
              <a:rPr lang="en-GB" sz="2000" dirty="0" smtClean="0">
                <a:solidFill>
                  <a:schemeClr val="bg2"/>
                </a:solidFill>
                <a:cs typeface="Times New Roman" pitchFamily="18" charset="0"/>
              </a:rPr>
              <a:t>Einstein </a:t>
            </a:r>
            <a:r>
              <a:rPr lang="en-GB" sz="2000" dirty="0">
                <a:solidFill>
                  <a:schemeClr val="bg2"/>
                </a:solidFill>
                <a:cs typeface="Times New Roman" pitchFamily="18" charset="0"/>
              </a:rPr>
              <a:t>predicted that binary orbits should </a:t>
            </a:r>
            <a:r>
              <a:rPr lang="en-GB" sz="2000" dirty="0" smtClean="0">
                <a:solidFill>
                  <a:schemeClr val="bg2"/>
                </a:solidFill>
                <a:cs typeface="Times New Roman" pitchFamily="18" charset="0"/>
              </a:rPr>
              <a:t>decay, </a:t>
            </a:r>
            <a:r>
              <a:rPr lang="en-GB" sz="2000" dirty="0">
                <a:solidFill>
                  <a:schemeClr val="bg2"/>
                </a:solidFill>
                <a:cs typeface="Times New Roman" pitchFamily="18" charset="0"/>
              </a:rPr>
              <a:t>i.e. the masses would spiral in towards each other, losing energy through </a:t>
            </a:r>
            <a:r>
              <a:rPr lang="en-GB" sz="2000" dirty="0" smtClean="0">
                <a:solidFill>
                  <a:schemeClr val="bg2"/>
                </a:solidFill>
                <a:cs typeface="Times New Roman" pitchFamily="18" charset="0"/>
              </a:rPr>
              <a:t>gravitational radiation.  </a:t>
            </a:r>
            <a:r>
              <a:rPr lang="en-GB" sz="2000" dirty="0">
                <a:solidFill>
                  <a:schemeClr val="bg2"/>
                </a:solidFill>
                <a:cs typeface="Times New Roman" pitchFamily="18" charset="0"/>
              </a:rPr>
              <a:t>Confirmed by </a:t>
            </a:r>
            <a:r>
              <a:rPr lang="en-GB" sz="2000" dirty="0" smtClean="0">
                <a:solidFill>
                  <a:schemeClr val="bg2"/>
                </a:solidFill>
                <a:cs typeface="Times New Roman" pitchFamily="18" charset="0"/>
              </a:rPr>
              <a:t>the first binary pulsar, PSR 1913+16, found in 1974 by </a:t>
            </a:r>
            <a:r>
              <a:rPr lang="en-GB" sz="2000" dirty="0" err="1" smtClean="0">
                <a:solidFill>
                  <a:schemeClr val="bg2"/>
                </a:solidFill>
                <a:cs typeface="Times New Roman" pitchFamily="18" charset="0"/>
              </a:rPr>
              <a:t>Hulse</a:t>
            </a:r>
            <a:r>
              <a:rPr lang="en-GB" sz="2000" dirty="0" smtClean="0">
                <a:solidFill>
                  <a:schemeClr val="bg2"/>
                </a:solidFill>
                <a:cs typeface="Times New Roman" pitchFamily="18" charset="0"/>
              </a:rPr>
              <a:t> and Taylor (Nobel Prize in 1993).</a:t>
            </a:r>
          </a:p>
          <a:p>
            <a:pPr>
              <a:buClr>
                <a:srgbClr val="000000"/>
              </a:buClr>
              <a:buSzPct val="45000"/>
              <a:tabLst>
                <a:tab pos="656650" algn="l"/>
                <a:tab pos="1313299" algn="l"/>
                <a:tab pos="1969949" algn="l"/>
                <a:tab pos="2626599" algn="l"/>
                <a:tab pos="3283248" algn="l"/>
                <a:tab pos="3939898" algn="l"/>
                <a:tab pos="4596548" algn="l"/>
              </a:tabLst>
            </a:pPr>
            <a:endParaRPr lang="en-GB" sz="2000" dirty="0" smtClean="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Lst>
            </a:pPr>
            <a:r>
              <a:rPr lang="en-GB" sz="2000" dirty="0" smtClean="0">
                <a:solidFill>
                  <a:schemeClr val="bg2"/>
                </a:solidFill>
                <a:cs typeface="Times New Roman" pitchFamily="18" charset="0"/>
              </a:rPr>
              <a:t>Can also determine accurate masses by measuring other effects of Einstein’s General Relativity: 1.4398 and 1.3886</a:t>
            </a:r>
          </a:p>
          <a:p>
            <a:pPr>
              <a:buClr>
                <a:srgbClr val="000000"/>
              </a:buClr>
              <a:buSzPct val="45000"/>
              <a:tabLst>
                <a:tab pos="656650" algn="l"/>
                <a:tab pos="1313299" algn="l"/>
                <a:tab pos="1969949" algn="l"/>
                <a:tab pos="2626599" algn="l"/>
                <a:tab pos="3283248" algn="l"/>
                <a:tab pos="3939898" algn="l"/>
                <a:tab pos="4596548" algn="l"/>
              </a:tabLst>
            </a:pPr>
            <a:r>
              <a:rPr lang="en-GB" sz="2000" dirty="0" smtClean="0">
                <a:solidFill>
                  <a:schemeClr val="bg2"/>
                </a:solidFill>
                <a:cs typeface="Times New Roman" pitchFamily="18" charset="0"/>
              </a:rPr>
              <a:t>+/- 0.0002  M</a:t>
            </a:r>
            <a:r>
              <a:rPr lang="en-US" sz="2000" baseline="-25000" dirty="0" smtClean="0">
                <a:cs typeface="Times New Roman" pitchFamily="18" charset="0"/>
                <a:sym typeface="Wingdings 2" pitchFamily="18" charset="2"/>
              </a:rPr>
              <a:t></a:t>
            </a:r>
            <a:r>
              <a:rPr lang="en-US" sz="2000" dirty="0" smtClean="0">
                <a:cs typeface="Times New Roman" pitchFamily="18" charset="0"/>
                <a:sym typeface="Wingdings 2" pitchFamily="18" charset="2"/>
              </a:rPr>
              <a:t>.</a:t>
            </a:r>
            <a:endParaRPr lang="en-GB" sz="2000" dirty="0">
              <a:solidFill>
                <a:schemeClr val="bg2"/>
              </a:solidFill>
              <a:cs typeface="Times New Roman" pitchFamily="18" charset="0"/>
            </a:endParaRPr>
          </a:p>
        </p:txBody>
      </p:sp>
      <p:sp>
        <p:nvSpPr>
          <p:cNvPr id="9221" name="Text Box 5"/>
          <p:cNvSpPr txBox="1">
            <a:spLocks noChangeArrowheads="1"/>
          </p:cNvSpPr>
          <p:nvPr/>
        </p:nvSpPr>
        <p:spPr bwMode="auto">
          <a:xfrm>
            <a:off x="5845320" y="5597604"/>
            <a:ext cx="2155680" cy="1107996"/>
          </a:xfrm>
          <a:prstGeom prst="rect">
            <a:avLst/>
          </a:prstGeom>
          <a:noFill/>
          <a:ln w="9525">
            <a:noFill/>
            <a:miter lim="800000"/>
            <a:headEnd/>
            <a:tailEnd/>
          </a:ln>
        </p:spPr>
        <p:txBody>
          <a:bodyPr lIns="0" tIns="0" rIns="0" bIns="0">
            <a:spAutoFit/>
          </a:bodyPr>
          <a:lstStyle/>
          <a:p>
            <a:pPr>
              <a:buClr>
                <a:srgbClr val="000000"/>
              </a:buClr>
              <a:buSzPct val="54000"/>
              <a:tabLst>
                <a:tab pos="656650" algn="l"/>
                <a:tab pos="1313299" algn="l"/>
                <a:tab pos="1969949" algn="l"/>
              </a:tabLst>
            </a:pPr>
            <a:r>
              <a:rPr lang="en-GB" sz="1800" dirty="0">
                <a:solidFill>
                  <a:srgbClr val="FF0000"/>
                </a:solidFill>
                <a:latin typeface="Times" pitchFamily="16" charset="0"/>
              </a:rPr>
              <a:t>Curve: prediction of decaying orbit.  Points: measurements.  </a:t>
            </a:r>
          </a:p>
        </p:txBody>
      </p:sp>
      <p:pic>
        <p:nvPicPr>
          <p:cNvPr id="817154" name="Picture 2" descr="http://www.ieec.fcr.es/english/recerca/lisa/imatges/binarypulsar.jpg"/>
          <p:cNvPicPr>
            <a:picLocks noChangeAspect="1" noChangeArrowheads="1"/>
          </p:cNvPicPr>
          <p:nvPr/>
        </p:nvPicPr>
        <p:blipFill>
          <a:blip r:embed="rId4" cstate="print"/>
          <a:srcRect/>
          <a:stretch>
            <a:fillRect/>
          </a:stretch>
        </p:blipFill>
        <p:spPr bwMode="auto">
          <a:xfrm>
            <a:off x="5202674" y="838200"/>
            <a:ext cx="3798452" cy="1905000"/>
          </a:xfrm>
          <a:prstGeom prst="rect">
            <a:avLst/>
          </a:prstGeom>
          <a:noFill/>
        </p:spPr>
      </p:pic>
      <p:sp>
        <p:nvSpPr>
          <p:cNvPr id="9" name="Slide Number Placeholder 8"/>
          <p:cNvSpPr>
            <a:spLocks noGrp="1"/>
          </p:cNvSpPr>
          <p:nvPr>
            <p:ph type="sldNum" sz="quarter" idx="12"/>
          </p:nvPr>
        </p:nvSpPr>
        <p:spPr>
          <a:xfrm>
            <a:off x="7239000" y="6553200"/>
            <a:ext cx="1905000" cy="457200"/>
          </a:xfrm>
        </p:spPr>
        <p:txBody>
          <a:bodyPr/>
          <a:lstStyle/>
          <a:p>
            <a:fld id="{835B02F3-42DF-4A8B-A6C8-474C12494430}" type="slidenum">
              <a:rPr lang="en-US" smtClean="0">
                <a:solidFill>
                  <a:schemeClr val="bg2"/>
                </a:solidFill>
              </a:rPr>
              <a:pPr/>
              <a:t>9</a:t>
            </a:fld>
            <a:endParaRPr lang="en-US" dirty="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64342</TotalTime>
  <Words>1097</Words>
  <Application>Microsoft Office PowerPoint</Application>
  <PresentationFormat>On-screen Show (4:3)</PresentationFormat>
  <Paragraphs>124</Paragraphs>
  <Slides>18</Slides>
  <Notes>17</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Helvetica</vt:lpstr>
      <vt:lpstr>Symbol</vt:lpstr>
      <vt:lpstr>Times</vt:lpstr>
      <vt:lpstr>Times New Roman</vt:lpstr>
      <vt:lpstr>Wingdings 2</vt:lpstr>
      <vt:lpstr>Default Design</vt:lpstr>
      <vt:lpstr>Equation</vt:lpstr>
      <vt:lpstr>Neutron stars - Chapter 20.11</vt:lpstr>
      <vt:lpstr>Neutron stars</vt:lpstr>
      <vt:lpstr>More neutron star properties</vt:lpstr>
      <vt:lpstr>PowerPoint Presentation</vt:lpstr>
      <vt:lpstr>Pulsars</vt:lpstr>
      <vt:lpstr>Lighthouse model for pulsars</vt:lpstr>
      <vt:lpstr>PowerPoint Presentation</vt:lpstr>
      <vt:lpstr>PowerPoint Presentation</vt:lpstr>
      <vt:lpstr>PowerPoint Presentation</vt:lpstr>
      <vt:lpstr>PowerPoint Presentation</vt:lpstr>
      <vt:lpstr>PowerPoint Presentation</vt:lpstr>
      <vt:lpstr>Mass limit to neutron stars</vt:lpstr>
      <vt:lpstr>PowerPoint Presentation</vt:lpstr>
      <vt:lpstr>PowerPoint Presentation</vt:lpstr>
      <vt:lpstr>Novae</vt:lpstr>
      <vt:lpstr>PowerPoint Presentation</vt:lpstr>
      <vt:lpstr>Pulsars</vt:lpstr>
      <vt:lpstr>PowerPoint Presentation</vt:lpstr>
    </vt:vector>
  </TitlesOfParts>
  <Manager/>
  <Company>UNM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Stars</dc:title>
  <dc:subject/>
  <dc:creator>Pihlstrom</dc:creator>
  <cp:keywords/>
  <dc:description/>
  <cp:lastModifiedBy>Rich</cp:lastModifiedBy>
  <cp:revision>404</cp:revision>
  <cp:lastPrinted>2017-03-08T18:39:04Z</cp:lastPrinted>
  <dcterms:created xsi:type="dcterms:W3CDTF">2002-01-16T17:09:16Z</dcterms:created>
  <dcterms:modified xsi:type="dcterms:W3CDTF">2017-03-08T20:24:59Z</dcterms:modified>
  <cp:category/>
</cp:coreProperties>
</file>