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1" r:id="rId2"/>
    <p:sldId id="401" r:id="rId3"/>
    <p:sldId id="431" r:id="rId4"/>
    <p:sldId id="432" r:id="rId5"/>
    <p:sldId id="433" r:id="rId6"/>
    <p:sldId id="327" r:id="rId7"/>
    <p:sldId id="434" r:id="rId8"/>
    <p:sldId id="404" r:id="rId9"/>
    <p:sldId id="421" r:id="rId10"/>
    <p:sldId id="413" r:id="rId11"/>
    <p:sldId id="405" r:id="rId12"/>
    <p:sldId id="332" r:id="rId13"/>
    <p:sldId id="422" r:id="rId14"/>
    <p:sldId id="333" r:id="rId15"/>
    <p:sldId id="427" r:id="rId16"/>
    <p:sldId id="334" r:id="rId17"/>
    <p:sldId id="336" r:id="rId18"/>
    <p:sldId id="423" r:id="rId19"/>
    <p:sldId id="339" r:id="rId20"/>
    <p:sldId id="340" r:id="rId21"/>
    <p:sldId id="342" r:id="rId22"/>
    <p:sldId id="435" r:id="rId23"/>
    <p:sldId id="343" r:id="rId24"/>
    <p:sldId id="344" r:id="rId25"/>
    <p:sldId id="345" r:id="rId26"/>
    <p:sldId id="346" r:id="rId27"/>
    <p:sldId id="347" r:id="rId28"/>
    <p:sldId id="348" r:id="rId29"/>
    <p:sldId id="412" r:id="rId30"/>
    <p:sldId id="426" r:id="rId31"/>
    <p:sldId id="352" r:id="rId32"/>
    <p:sldId id="383" r:id="rId33"/>
    <p:sldId id="384" r:id="rId34"/>
    <p:sldId id="430" r:id="rId35"/>
    <p:sldId id="428" r:id="rId36"/>
    <p:sldId id="429" r:id="rId37"/>
    <p:sldId id="414" r:id="rId38"/>
    <p:sldId id="358" r:id="rId39"/>
    <p:sldId id="361" r:id="rId40"/>
    <p:sldId id="415" r:id="rId41"/>
    <p:sldId id="362" r:id="rId42"/>
    <p:sldId id="363" r:id="rId43"/>
    <p:sldId id="365" r:id="rId44"/>
    <p:sldId id="366" r:id="rId45"/>
    <p:sldId id="368" r:id="rId46"/>
    <p:sldId id="369" r:id="rId47"/>
    <p:sldId id="372" r:id="rId48"/>
    <p:sldId id="367" r:id="rId49"/>
    <p:sldId id="417" r:id="rId50"/>
    <p:sldId id="416" r:id="rId51"/>
    <p:sldId id="387" r:id="rId52"/>
    <p:sldId id="371" r:id="rId53"/>
    <p:sldId id="385" r:id="rId54"/>
    <p:sldId id="386" r:id="rId55"/>
    <p:sldId id="375" r:id="rId56"/>
    <p:sldId id="373" r:id="rId57"/>
    <p:sldId id="437" r:id="rId58"/>
    <p:sldId id="436" r:id="rId5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66"/>
    <a:srgbClr val="EFEFED"/>
    <a:srgbClr val="F4F4F4"/>
    <a:srgbClr val="FFCC66"/>
    <a:srgbClr val="004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1537" autoAdjust="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1" y="5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1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406B5DB1-CAEB-4C44-B8A0-F2D1E4084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4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1" y="5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1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8F57BB27-CB57-4E69-88E6-044A0A287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24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see around you? Not objects but LIGHT that has interacted with the objects. Via intuition and experience you interpret </a:t>
            </a:r>
            <a:r>
              <a:rPr lang="en-US" dirty="0" smtClean="0"/>
              <a:t>colors</a:t>
            </a:r>
            <a:r>
              <a:rPr lang="en-US" baseline="0" dirty="0" smtClean="0"/>
              <a:t> a</a:t>
            </a:r>
            <a:r>
              <a:rPr lang="en-US" dirty="0" smtClean="0"/>
              <a:t>nd </a:t>
            </a:r>
            <a:r>
              <a:rPr lang="en-US" dirty="0"/>
              <a:t>patterns of light =&gt; turn that into information.</a:t>
            </a:r>
          </a:p>
        </p:txBody>
      </p:sp>
    </p:spTree>
    <p:extLst>
      <p:ext uri="{BB962C8B-B14F-4D97-AF65-F5344CB8AC3E}">
        <p14:creationId xmlns:p14="http://schemas.microsoft.com/office/powerpoint/2010/main" val="82802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86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3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7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Developed by Lord Kelvin in the 19th century. The nice thing with the Kelvin temperature scale is that if you double the temperature, you double the internal energy.</a:t>
            </a:r>
          </a:p>
        </p:txBody>
      </p:sp>
    </p:spTree>
    <p:extLst>
      <p:ext uri="{BB962C8B-B14F-4D97-AF65-F5344CB8AC3E}">
        <p14:creationId xmlns:p14="http://schemas.microsoft.com/office/powerpoint/2010/main" val="3780841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Particles colliding all the time.  Some gain energy, some lose, so speeds change.</a:t>
            </a:r>
          </a:p>
        </p:txBody>
      </p:sp>
    </p:spTree>
    <p:extLst>
      <p:ext uri="{BB962C8B-B14F-4D97-AF65-F5344CB8AC3E}">
        <p14:creationId xmlns:p14="http://schemas.microsoft.com/office/powerpoint/2010/main" val="196587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9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 book calls E=</a:t>
            </a:r>
            <a:r>
              <a:rPr lang="en-US" dirty="0" err="1"/>
              <a:t>hv</a:t>
            </a:r>
            <a:r>
              <a:rPr lang="en-US" dirty="0"/>
              <a:t> Planck's law - wrong! He used these as assumptions to derive the law, so they are part of his law, but the expression here IS Planck's law.</a:t>
            </a:r>
          </a:p>
        </p:txBody>
      </p:sp>
    </p:spTree>
    <p:extLst>
      <p:ext uri="{BB962C8B-B14F-4D97-AF65-F5344CB8AC3E}">
        <p14:creationId xmlns:p14="http://schemas.microsoft.com/office/powerpoint/2010/main" val="118198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6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9917" indent="-27231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848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445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6043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9383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2721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60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399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14F1A1-8D39-409F-9879-4F892B3920B1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55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Lamda inversely proportional to T, so half T means double wavelength (1000nm). 2nd: 250nm.</a:t>
            </a:r>
          </a:p>
          <a:p>
            <a:r>
              <a:rPr lang="en-US"/>
              <a:t>Long wavelength: reddish, short wavelength bluish.</a:t>
            </a:r>
          </a:p>
        </p:txBody>
      </p:sp>
    </p:spTree>
    <p:extLst>
      <p:ext uri="{BB962C8B-B14F-4D97-AF65-F5344CB8AC3E}">
        <p14:creationId xmlns:p14="http://schemas.microsoft.com/office/powerpoint/2010/main" val="2978215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2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Energy is all that Is under the surface of this graph.</a:t>
            </a:r>
          </a:p>
        </p:txBody>
      </p:sp>
    </p:spTree>
    <p:extLst>
      <p:ext uri="{BB962C8B-B14F-4D97-AF65-F5344CB8AC3E}">
        <p14:creationId xmlns:p14="http://schemas.microsoft.com/office/powerpoint/2010/main" val="209103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79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9917" indent="-27231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848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445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6043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9383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2721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60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399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DABF3B-8D57-4B82-8FF9-4C2F510C432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43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4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Absorption line spectrum.</a:t>
            </a:r>
          </a:p>
        </p:txBody>
      </p:sp>
    </p:spTree>
    <p:extLst>
      <p:ext uri="{BB962C8B-B14F-4D97-AF65-F5344CB8AC3E}">
        <p14:creationId xmlns:p14="http://schemas.microsoft.com/office/powerpoint/2010/main" val="1586972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1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6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8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24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Note: book calls this “Planck’s Law”.  Planck’s Law is the blackbody spectral shape.</a:t>
            </a:r>
          </a:p>
        </p:txBody>
      </p:sp>
    </p:spTree>
    <p:extLst>
      <p:ext uri="{BB962C8B-B14F-4D97-AF65-F5344CB8AC3E}">
        <p14:creationId xmlns:p14="http://schemas.microsoft.com/office/powerpoint/2010/main" val="223646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4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27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9917" indent="-27231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848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445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6043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9383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2721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60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399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A43954-FE84-4492-8094-D3C610CBB5C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Periodic changes: pressure waves - sound, water waves, changes is height of water surface. A wave is a traveling disturbance.</a:t>
            </a:r>
          </a:p>
        </p:txBody>
      </p:sp>
    </p:spTree>
    <p:extLst>
      <p:ext uri="{BB962C8B-B14F-4D97-AF65-F5344CB8AC3E}">
        <p14:creationId xmlns:p14="http://schemas.microsoft.com/office/powerpoint/2010/main" val="1615167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5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4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87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70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59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6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75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78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733425"/>
            <a:ext cx="3340100" cy="2506663"/>
          </a:xfrm>
          <a:ln/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6860" y="3481011"/>
            <a:ext cx="6673751" cy="278311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86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9917" indent="-27231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848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445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6043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9383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2721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60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399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94089D-63FE-4475-9036-2F70E7E1BEA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For a wave, the energy carried is proportional to the amplitude squared, (e.g Watts for radio station).</a:t>
            </a:r>
          </a:p>
        </p:txBody>
      </p:sp>
    </p:spTree>
    <p:extLst>
      <p:ext uri="{BB962C8B-B14F-4D97-AF65-F5344CB8AC3E}">
        <p14:creationId xmlns:p14="http://schemas.microsoft.com/office/powerpoint/2010/main" val="3083728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04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31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1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0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25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03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3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46100"/>
            <a:ext cx="3656012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8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9917" indent="-27231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0848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445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6043" indent="-217225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9383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2721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60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399" indent="-21722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B8D9F4-6197-4453-A0DA-02FC7EF2BEB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ROY G BIV = 50nm difference.</a:t>
            </a:r>
          </a:p>
        </p:txBody>
      </p:sp>
    </p:spTree>
    <p:extLst>
      <p:ext uri="{BB962C8B-B14F-4D97-AF65-F5344CB8AC3E}">
        <p14:creationId xmlns:p14="http://schemas.microsoft.com/office/powerpoint/2010/main" val="391322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Presumed to be limited by the size of the universe, and the smallest scale (a </a:t>
            </a:r>
            <a:r>
              <a:rPr lang="en-US" dirty="0" err="1"/>
              <a:t>planck</a:t>
            </a:r>
            <a:r>
              <a:rPr lang="en-US" dirty="0"/>
              <a:t> length) we know. 10^{-35}  (10-20 of a proton). The </a:t>
            </a:r>
            <a:r>
              <a:rPr lang="en-US" dirty="0" err="1"/>
              <a:t>planck</a:t>
            </a:r>
            <a:r>
              <a:rPr lang="en-US" dirty="0"/>
              <a:t> length is the scale when classical ideas of gravity and space-time no longer are valid, and quantum effects take over. </a:t>
            </a:r>
          </a:p>
        </p:txBody>
      </p:sp>
    </p:spTree>
    <p:extLst>
      <p:ext uri="{BB962C8B-B14F-4D97-AF65-F5344CB8AC3E}">
        <p14:creationId xmlns:p14="http://schemas.microsoft.com/office/powerpoint/2010/main" val="3859893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N180B in the Large </a:t>
            </a:r>
            <a:r>
              <a:rPr lang="en-US" dirty="0" err="1" smtClean="0">
                <a:latin typeface="Times New Roman" pitchFamily="18" charset="0"/>
              </a:rPr>
              <a:t>Magellanic</a:t>
            </a:r>
            <a:r>
              <a:rPr lang="en-US" dirty="0" smtClean="0">
                <a:latin typeface="Times New Roman" pitchFamily="18" charset="0"/>
              </a:rPr>
              <a:t> cloud, it is a prominent HII region - gas that has been ionized around a young star.  It gives off light just like the galaxies, but cause and properties are much different.</a:t>
            </a:r>
          </a:p>
        </p:txBody>
      </p:sp>
    </p:spTree>
    <p:extLst>
      <p:ext uri="{BB962C8B-B14F-4D97-AF65-F5344CB8AC3E}">
        <p14:creationId xmlns:p14="http://schemas.microsoft.com/office/powerpoint/2010/main" val="272482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72AFA-6082-43E7-86F3-354DB83A3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99AE-CE7B-408F-AA0B-0FA191D6D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DF9E-9180-4D9B-81E8-4D5215E6F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D4E93-4384-41C8-B003-3109E7D22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2BC9F-010D-4502-8FD2-654249354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0AC6-DBC6-4FCD-9ADF-B650CD1B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27E5-CE97-41D7-8414-9C6C56B41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CB89F-0677-4144-BFEF-C49B3622B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1C1A-13EE-4B0E-9151-946B3911E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E2B1-3214-47F6-8CC7-6C3D62AC3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98890-8B4E-47A8-AA04-655F906C0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080">
                <a:gamma/>
                <a:shade val="46275"/>
                <a:invGamma/>
              </a:srgbClr>
            </a:gs>
            <a:gs pos="100000">
              <a:srgbClr val="004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FD1DFE0-AD1E-44C4-9156-437156EF19D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10" Type="http://schemas.openxmlformats.org/officeDocument/2006/relationships/image" Target="../media/image21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172200" cy="1752600"/>
          </a:xfrm>
        </p:spPr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Electromagnetic Radiation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Chapter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819400"/>
            <a:ext cx="37529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Concepts: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Electromagnetic waves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Types of spectra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Blackbody radiation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Dual nature of radiation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Atomic structure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Interaction of light and matter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Emission and absorption lines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Doppler shift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4" descr="sfregionhubble"/>
          <p:cNvPicPr>
            <a:picLocks noChangeAspect="1" noChangeArrowheads="1"/>
          </p:cNvPicPr>
          <p:nvPr/>
        </p:nvPicPr>
        <p:blipFill>
          <a:blip r:embed="rId3" cstate="print"/>
          <a:srcRect t="9000" b="14999"/>
          <a:stretch>
            <a:fillRect/>
          </a:stretch>
        </p:blipFill>
        <p:spPr bwMode="auto">
          <a:xfrm>
            <a:off x="4419600" y="3830637"/>
            <a:ext cx="3186502" cy="302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H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2895600" cy="297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13500" t="4800" r="16200" b="2400"/>
          <a:stretch>
            <a:fillRect/>
          </a:stretch>
        </p:blipFill>
        <p:spPr bwMode="auto">
          <a:xfrm>
            <a:off x="1953074" y="951380"/>
            <a:ext cx="5003743" cy="46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9107" y="5987534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Apparent Brightness  </a:t>
            </a:r>
            <a:r>
              <a:rPr lang="el-GR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GB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8381" y="5867400"/>
            <a:ext cx="6266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d</a:t>
            </a:r>
            <a:r>
              <a:rPr lang="en-GB" baseline="25000" dirty="0" smtClean="0">
                <a:solidFill>
                  <a:srgbClr val="FFFFFF"/>
                </a:solidFill>
                <a:cs typeface="Times New Roman" pitchFamily="18" charset="0"/>
              </a:rPr>
              <a:t>2</a:t>
            </a:r>
            <a:endParaRPr lang="en-GB" baseline="25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86149" y="5820489"/>
            <a:ext cx="36864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d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is the distance between source and observer.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3581400"/>
            <a:ext cx="1765929" cy="492443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FFFF00"/>
                </a:solidFill>
              </a:rPr>
              <a:t>Each square gets 1/4 of the light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0" y="61722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46447"/>
            <a:ext cx="9067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dirty="0">
                <a:solidFill>
                  <a:srgbClr val="CCFF66"/>
                </a:solidFill>
                <a:cs typeface="Times New Roman" pitchFamily="18" charset="0"/>
              </a:rPr>
              <a:t>The "Inverse-Square" </a:t>
            </a:r>
            <a:r>
              <a:rPr lang="en-GB" sz="4000" dirty="0" smtClean="0">
                <a:solidFill>
                  <a:srgbClr val="CCFF66"/>
                </a:solidFill>
                <a:cs typeface="Times New Roman" pitchFamily="18" charset="0"/>
              </a:rPr>
              <a:t>Law for Radiation</a:t>
            </a:r>
            <a:endParaRPr lang="en-GB" sz="4000" dirty="0">
              <a:solidFill>
                <a:srgbClr val="CCFF66"/>
              </a:solidFill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56817" y="6254353"/>
            <a:ext cx="1905000" cy="457200"/>
          </a:xfrm>
        </p:spPr>
        <p:txBody>
          <a:bodyPr/>
          <a:lstStyle/>
          <a:p>
            <a:fld id="{97181C1A-13EE-4B0E-9151-946B3911E1E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71600" y="4343400"/>
            <a:ext cx="1765929" cy="492443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FFFF00"/>
                </a:solidFill>
              </a:rPr>
              <a:t>Each square gets </a:t>
            </a:r>
            <a:r>
              <a:rPr lang="en-GB" sz="1600" dirty="0" smtClean="0">
                <a:solidFill>
                  <a:srgbClr val="FFFF00"/>
                </a:solidFill>
              </a:rPr>
              <a:t>1/9 of </a:t>
            </a:r>
            <a:r>
              <a:rPr lang="en-GB" sz="1600" dirty="0">
                <a:solidFill>
                  <a:srgbClr val="FFFF00"/>
                </a:solidFill>
              </a:rPr>
              <a:t>the light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3827621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4958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/>
              <a:t>How do </a:t>
            </a:r>
            <a:r>
              <a:rPr lang="en-US" dirty="0" smtClean="0"/>
              <a:t>radiation </a:t>
            </a:r>
            <a:r>
              <a:rPr lang="en-US" dirty="0"/>
              <a:t>and matter interact?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5105400"/>
          </a:xfrm>
        </p:spPr>
        <p:txBody>
          <a:bodyPr/>
          <a:lstStyle/>
          <a:p>
            <a:r>
              <a:rPr lang="en-US" sz="2000" u="sng" dirty="0"/>
              <a:t>Emission</a:t>
            </a:r>
            <a:r>
              <a:rPr lang="en-US" sz="2000" dirty="0"/>
              <a:t>  - light bulb, star</a:t>
            </a:r>
          </a:p>
          <a:p>
            <a:endParaRPr lang="en-US" sz="2000" dirty="0"/>
          </a:p>
          <a:p>
            <a:r>
              <a:rPr lang="en-US" sz="2000" u="sng" dirty="0"/>
              <a:t>Absorption</a:t>
            </a:r>
            <a:r>
              <a:rPr lang="en-US" sz="2000" dirty="0"/>
              <a:t> - your skin can absorb light, in turn the absorbed energy heats your </a:t>
            </a:r>
            <a:r>
              <a:rPr lang="en-US" sz="2000" dirty="0" smtClean="0"/>
              <a:t>skin.  Dust grains in space behave similarly.  Atoms also absorb radiation.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Transmission</a:t>
            </a:r>
            <a:r>
              <a:rPr lang="en-US" sz="2000" dirty="0"/>
              <a:t> - glass and air lets </a:t>
            </a:r>
            <a:r>
              <a:rPr lang="en-US" sz="2000" dirty="0" smtClean="0"/>
              <a:t>light </a:t>
            </a:r>
            <a:r>
              <a:rPr lang="en-US" sz="2000" dirty="0"/>
              <a:t>pass </a:t>
            </a:r>
            <a:r>
              <a:rPr lang="en-US" sz="2000" dirty="0" smtClean="0"/>
              <a:t>through (with refraction and diffraction possible)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Reflection and scattering</a:t>
            </a:r>
            <a:r>
              <a:rPr lang="en-US" sz="2000" dirty="0"/>
              <a:t> - light can bounce off matter leading to reflection </a:t>
            </a:r>
            <a:r>
              <a:rPr lang="en-US" sz="2000" dirty="0" smtClean="0"/>
              <a:t>(in one direction) </a:t>
            </a:r>
            <a:r>
              <a:rPr lang="en-US" sz="2000" dirty="0"/>
              <a:t>or scattering </a:t>
            </a:r>
            <a:r>
              <a:rPr lang="en-US" sz="2000" dirty="0" smtClean="0"/>
              <a:t>(in many directions).  Dust grains also scatter light.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228600" y="191869"/>
            <a:ext cx="8984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CFF66"/>
                </a:solidFill>
              </a:rPr>
              <a:t>Three types of spectra and Kirchhoff's </a:t>
            </a:r>
            <a:r>
              <a:rPr lang="en-US" sz="3600" dirty="0">
                <a:solidFill>
                  <a:srgbClr val="CCFF66"/>
                </a:solidFill>
              </a:rPr>
              <a:t>laws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819400" y="990600"/>
            <a:ext cx="4430712" cy="40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2819400" y="5029200"/>
            <a:ext cx="4449698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9144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Kirchhoff's laws of spectroscopy (1859):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000" kern="0" dirty="0" smtClean="0">
              <a:latin typeface="+mn-lt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hot, opaque body, or a hot, dense gas produces a continuous spectrum.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hot, transparent gas produces an emission line spectrum.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cool, transparent gas in front of a source of a continuous spectrum produces an absorption line spectrum.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kirchhoff"/>
          <p:cNvPicPr>
            <a:picLocks noChangeAspect="1" noChangeArrowheads="1"/>
          </p:cNvPicPr>
          <p:nvPr/>
        </p:nvPicPr>
        <p:blipFill>
          <a:blip r:embed="rId5" cstate="print"/>
          <a:srcRect l="2115" r="2115" b="74254"/>
          <a:stretch>
            <a:fillRect/>
          </a:stretch>
        </p:blipFill>
        <p:spPr bwMode="auto">
          <a:xfrm>
            <a:off x="6897464" y="990600"/>
            <a:ext cx="2246536" cy="19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kirchhoff"/>
          <p:cNvPicPr>
            <a:picLocks noChangeAspect="1" noChangeArrowheads="1"/>
          </p:cNvPicPr>
          <p:nvPr/>
        </p:nvPicPr>
        <p:blipFill>
          <a:blip r:embed="rId5" cstate="print"/>
          <a:srcRect l="2115" t="31823" b="41105"/>
          <a:stretch>
            <a:fillRect/>
          </a:stretch>
        </p:blipFill>
        <p:spPr bwMode="auto">
          <a:xfrm>
            <a:off x="6934200" y="2971800"/>
            <a:ext cx="2190588" cy="19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kirchhoff"/>
          <p:cNvPicPr>
            <a:picLocks noChangeAspect="1" noChangeArrowheads="1"/>
          </p:cNvPicPr>
          <p:nvPr/>
        </p:nvPicPr>
        <p:blipFill>
          <a:blip r:embed="rId5" cstate="print"/>
          <a:srcRect l="2115" t="64972" r="2115" b="7956"/>
          <a:stretch>
            <a:fillRect/>
          </a:stretch>
        </p:blipFill>
        <p:spPr bwMode="auto">
          <a:xfrm>
            <a:off x="7029466" y="4953000"/>
            <a:ext cx="21145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286" y="6437086"/>
            <a:ext cx="428706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06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08769"/>
            <a:ext cx="4343400" cy="32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752641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Note: two ways to show a spectrum:</a:t>
            </a:r>
          </a:p>
          <a:p>
            <a:pPr>
              <a:defRPr/>
            </a:pPr>
            <a:endParaRPr lang="en-US" sz="2400" dirty="0"/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/>
              <a:t>as an image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400" dirty="0" smtClean="0"/>
              <a:t>(more usefully) as </a:t>
            </a:r>
            <a:r>
              <a:rPr lang="en-US" sz="2400" dirty="0"/>
              <a:t>a plot of intensity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wavelength</a:t>
            </a:r>
          </a:p>
          <a:p>
            <a:pPr marL="457200" indent="-457200">
              <a:defRPr/>
            </a:pPr>
            <a:r>
              <a:rPr lang="en-US" sz="2400" dirty="0" smtClean="0"/>
              <a:t>     </a:t>
            </a:r>
            <a:r>
              <a:rPr lang="en-US" sz="2400" dirty="0"/>
              <a:t>(or frequency)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772400" cy="541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Each element has unique spectral lines.  For a gas of a given element, absorption and emission lines occur at same wavelengths.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Understood after development of quantum mechanics in early 1900’s.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6000"/>
          </a:blip>
          <a:srcRect t="4500" r="3243"/>
          <a:stretch>
            <a:fillRect/>
          </a:stretch>
        </p:blipFill>
        <p:spPr bwMode="auto">
          <a:xfrm>
            <a:off x="1219200" y="2341408"/>
            <a:ext cx="6934200" cy="27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182880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5257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 </a:t>
            </a:r>
            <a:r>
              <a:rPr lang="en-US" dirty="0" smtClean="0"/>
              <a:t>Astronomical</a:t>
            </a:r>
            <a:r>
              <a:rPr lang="en-US" sz="2000" dirty="0" smtClean="0"/>
              <a:t> </a:t>
            </a:r>
            <a:r>
              <a:rPr lang="en-US" dirty="0" smtClean="0"/>
              <a:t>and other examples: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Continuous:  incandescent lights, “the universe”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Emission line:  neon lights, hot interstellar gas --  “HII regions”, “supernova remnants”.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Absorption line: stars (relatively cool atmospheres overlying hot interiors). </a:t>
            </a:r>
          </a:p>
        </p:txBody>
      </p:sp>
      <p:pic>
        <p:nvPicPr>
          <p:cNvPr id="18436" name="Picture 3" descr="sdssstellsp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638" y="4724400"/>
            <a:ext cx="264636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www.eso.org/gallery/d/25039-4/phot-04e-03-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62225"/>
            <a:ext cx="2667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754063"/>
            <a:ext cx="26670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86" y="6380163"/>
            <a:ext cx="3810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4038" y="6080705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Two important concepts for understanding spectra: </a:t>
            </a:r>
            <a:r>
              <a:rPr lang="en-US" i="1" dirty="0"/>
              <a:t>temperature and </a:t>
            </a:r>
            <a:r>
              <a:rPr lang="en-US" i="1" dirty="0" smtClean="0"/>
              <a:t>“blackbody radiation”…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2" y="1371600"/>
            <a:ext cx="7843838" cy="4621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measurement of the internal energy content of an object.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Solids: </a:t>
            </a:r>
            <a:r>
              <a:rPr lang="en-US" dirty="0" smtClean="0"/>
              <a:t>higher </a:t>
            </a:r>
            <a:r>
              <a:rPr lang="en-US" dirty="0"/>
              <a:t>temperature means higher average vibrational energy per atom or molecule.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Gases: </a:t>
            </a:r>
            <a:r>
              <a:rPr lang="en-US" dirty="0" smtClean="0"/>
              <a:t>higher </a:t>
            </a:r>
            <a:r>
              <a:rPr lang="en-US" dirty="0"/>
              <a:t>temperature means more average kinetic energy (faster speeds) per atom or molecule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If it gets cold enough, all motion will stop. How cold is that?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Corresponds to a temperature of -273° C (-459° F) - </a:t>
            </a:r>
            <a:r>
              <a:rPr lang="en-US" altLang="en-US" i="1" dirty="0"/>
              <a:t>absolute zero.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Kelvin temperature scale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r>
              <a:rPr lang="en-US" sz="2000" dirty="0" smtClean="0"/>
              <a:t>An absolute temperature scale </a:t>
            </a:r>
            <a:r>
              <a:rPr lang="en-US" sz="2000" dirty="0"/>
              <a:t>in which the temperature is directly proportional to the internal </a:t>
            </a:r>
            <a:r>
              <a:rPr lang="en-US" sz="2000" dirty="0" smtClean="0"/>
              <a:t>energy of the object.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 lvl="1"/>
            <a:r>
              <a:rPr lang="en-US" dirty="0" smtClean="0"/>
              <a:t>Related to Celsius scale, </a:t>
            </a:r>
            <a:r>
              <a:rPr lang="en-US" dirty="0"/>
              <a:t>but a different zero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T(K) = T(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C) + 273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C</a:t>
            </a:r>
            <a:endParaRPr lang="en-US" dirty="0"/>
          </a:p>
          <a:p>
            <a:pPr lvl="1"/>
            <a:r>
              <a:rPr lang="en-US" dirty="0"/>
              <a:t>0 K: absolute </a:t>
            </a:r>
            <a:r>
              <a:rPr lang="en-US" dirty="0" smtClean="0"/>
              <a:t>zero – all motion stops</a:t>
            </a:r>
            <a:endParaRPr lang="en-US" dirty="0"/>
          </a:p>
          <a:p>
            <a:pPr lvl="1"/>
            <a:r>
              <a:rPr lang="en-US" dirty="0"/>
              <a:t>273 K: freezing point of water</a:t>
            </a:r>
          </a:p>
          <a:p>
            <a:pPr lvl="1"/>
            <a:r>
              <a:rPr lang="en-US" dirty="0"/>
              <a:t>373 K: </a:t>
            </a:r>
            <a:r>
              <a:rPr lang="en-US" dirty="0" smtClean="0"/>
              <a:t>boiling point of water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See box 5.1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257800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</a:t>
            </a:r>
            <a:r>
              <a:rPr lang="en-US" dirty="0" smtClean="0">
                <a:latin typeface="+mn-lt"/>
              </a:rPr>
              <a:t>temperature</a:t>
            </a:r>
            <a:r>
              <a:rPr lang="en-US" dirty="0" smtClean="0"/>
              <a:t> and energy relate?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7924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Consider an atom or a molecule in a gas: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For gas at temperature T (in K),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average KE is: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14400" y="914400"/>
          <a:ext cx="1524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61" name="Equation" r:id="rId4" imgW="825500" imgH="368300" progId="Equation.3">
                  <p:embed/>
                </p:oleObj>
              </mc:Choice>
              <mc:Fallback>
                <p:oleObj name="Equation" r:id="rId4" imgW="8255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524000" cy="679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438400" y="2209800"/>
          <a:ext cx="1187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62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1187450" cy="666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1676400" y="4468812"/>
          <a:ext cx="36401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63" name="Equation" r:id="rId8" imgW="1866600" imgH="444240" progId="Equation.3">
                  <p:embed/>
                </p:oleObj>
              </mc:Choice>
              <mc:Fallback>
                <p:oleObj name="Equation" r:id="rId8" imgW="186660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68812"/>
                        <a:ext cx="3640138" cy="865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04800" y="4352925"/>
            <a:ext cx="7848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r>
              <a:rPr lang="en-US" sz="2000" dirty="0"/>
              <a:t>At a given T, </a:t>
            </a:r>
            <a:r>
              <a:rPr lang="en-US" sz="2000" dirty="0" smtClean="0"/>
              <a:t>there is </a:t>
            </a:r>
            <a:r>
              <a:rPr lang="en-US" dirty="0" smtClean="0"/>
              <a:t>an average KE for </a:t>
            </a:r>
            <a:r>
              <a:rPr lang="en-US" sz="2000" dirty="0" smtClean="0"/>
              <a:t>all the atoms </a:t>
            </a:r>
            <a:r>
              <a:rPr lang="en-US" dirty="0" smtClean="0"/>
              <a:t>or</a:t>
            </a:r>
            <a:r>
              <a:rPr lang="en-US" sz="2000" dirty="0" smtClean="0"/>
              <a:t> </a:t>
            </a:r>
            <a:r>
              <a:rPr lang="en-US" sz="2000" dirty="0"/>
              <a:t>molecules </a:t>
            </a:r>
            <a:r>
              <a:rPr lang="en-US" sz="2000" dirty="0" smtClean="0"/>
              <a:t>in a gas, </a:t>
            </a:r>
            <a:r>
              <a:rPr lang="en-US" sz="2000" dirty="0"/>
              <a:t>but their </a:t>
            </a:r>
            <a:r>
              <a:rPr lang="en-US" sz="2000" dirty="0" smtClean="0"/>
              <a:t>average speed </a:t>
            </a:r>
            <a:r>
              <a:rPr lang="en-US" sz="2000" dirty="0"/>
              <a:t>will depend on their </a:t>
            </a:r>
            <a:r>
              <a:rPr lang="en-US" sz="2000" dirty="0" smtClean="0"/>
              <a:t>mass.  </a:t>
            </a:r>
            <a:r>
              <a:rPr lang="en-US" sz="2000" dirty="0"/>
              <a:t>Even for each mass, this </a:t>
            </a:r>
            <a:r>
              <a:rPr lang="en-US" sz="2000" i="1" dirty="0"/>
              <a:t>V</a:t>
            </a:r>
            <a:r>
              <a:rPr lang="en-US" sz="2000" dirty="0"/>
              <a:t> is only an average.  Particles have a spread of speeds around the average.</a:t>
            </a:r>
          </a:p>
        </p:txBody>
      </p:sp>
      <p:sp>
        <p:nvSpPr>
          <p:cNvPr id="12" name="Comment 3"/>
          <p:cNvSpPr>
            <a:spLocks noChangeArrowheads="1"/>
          </p:cNvSpPr>
          <p:nvPr/>
        </p:nvSpPr>
        <p:spPr bwMode="auto">
          <a:xfrm>
            <a:off x="5876237" y="4363811"/>
            <a:ext cx="2667000" cy="107721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Average (strictly “root-mean-square”) speed of particles of mass </a:t>
            </a:r>
            <a:r>
              <a:rPr lang="en-US" sz="1600" b="1" i="1" dirty="0" smtClean="0">
                <a:solidFill>
                  <a:srgbClr val="000000"/>
                </a:solidFill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</a:rPr>
              <a:t> in a gas of temperature </a:t>
            </a:r>
            <a:r>
              <a:rPr lang="en-US" sz="1600" b="1" i="1" dirty="0" smtClean="0">
                <a:solidFill>
                  <a:srgbClr val="000000"/>
                </a:solidFill>
              </a:rPr>
              <a:t>T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7366" y="2895600"/>
            <a:ext cx="47580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 is Boltzmann’s constant, </a:t>
            </a:r>
          </a:p>
          <a:p>
            <a:r>
              <a:rPr lang="en-US" dirty="0"/>
              <a:t>and has value 1.38 x 10</a:t>
            </a:r>
            <a:r>
              <a:rPr lang="en-US" baseline="30000" dirty="0"/>
              <a:t>-23</a:t>
            </a:r>
            <a:r>
              <a:rPr lang="en-US" dirty="0"/>
              <a:t> </a:t>
            </a:r>
            <a:r>
              <a:rPr lang="en-US" dirty="0" smtClean="0"/>
              <a:t>kg m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, </a:t>
            </a:r>
          </a:p>
          <a:p>
            <a:r>
              <a:rPr lang="en-US" dirty="0"/>
              <a:t>(or Joules K</a:t>
            </a:r>
            <a:r>
              <a:rPr lang="en-US" baseline="30000" dirty="0"/>
              <a:t>-1</a:t>
            </a:r>
            <a:r>
              <a:rPr lang="en-US" dirty="0"/>
              <a:t>).  </a:t>
            </a:r>
            <a:r>
              <a:rPr lang="en-US" dirty="0" smtClean="0"/>
              <a:t>For particles of mass m,</a:t>
            </a:r>
          </a:p>
          <a:p>
            <a:r>
              <a:rPr lang="en-US" dirty="0"/>
              <a:t>e</a:t>
            </a:r>
            <a:r>
              <a:rPr lang="en-US" dirty="0" smtClean="0"/>
              <a:t>quate: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 descr="random_motion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7874" y="381000"/>
            <a:ext cx="35637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752600" y="4572000"/>
            <a:ext cx="6858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Blackbody (thermal) radiation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 blackbody is an </a:t>
            </a:r>
            <a:r>
              <a:rPr lang="en-US" sz="2000" dirty="0" smtClean="0"/>
              <a:t>ideal object </a:t>
            </a:r>
            <a:r>
              <a:rPr lang="en-US" sz="2000" dirty="0"/>
              <a:t>that absorbs all </a:t>
            </a:r>
            <a:r>
              <a:rPr lang="en-US" sz="2000" dirty="0" smtClean="0"/>
              <a:t>radiation at </a:t>
            </a:r>
            <a:r>
              <a:rPr lang="en-US" sz="2000" dirty="0"/>
              <a:t>all wavelengths: perfect absorber. Charcoal is a decent example.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reflected </a:t>
            </a:r>
            <a:r>
              <a:rPr lang="en-US" dirty="0" smtClean="0"/>
              <a:t>light, no transparency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But it re-emits </a:t>
            </a:r>
            <a:r>
              <a:rPr lang="en-US" sz="2000" dirty="0"/>
              <a:t>radiation with a continuous spectrum of characteristic </a:t>
            </a:r>
            <a:r>
              <a:rPr lang="en-US" sz="2000" dirty="0" smtClean="0"/>
              <a:t>shape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more radiation an object absorbs and re-emits, the higher the temperature.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spectrum of its radiation has no contribution from reflected light.  It’s all re-emitted radiation, and spectrum depends on its temperature only (not on , e.g., composition). 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Hot, dense objects, like light bulb filaments or </a:t>
            </a:r>
            <a:r>
              <a:rPr lang="en-US" sz="2000" u="sng" dirty="0" smtClean="0"/>
              <a:t>stars</a:t>
            </a:r>
            <a:r>
              <a:rPr lang="en-US" sz="2000" dirty="0" smtClean="0"/>
              <a:t>, shine with a spectrum that is approximately that of a blackbody, despite their temperature being due to </a:t>
            </a:r>
            <a:r>
              <a:rPr lang="en-US" sz="2000" u="sng" dirty="0" smtClean="0"/>
              <a:t>internally</a:t>
            </a:r>
            <a:r>
              <a:rPr lang="en-US" sz="2000" dirty="0" smtClean="0"/>
              <a:t> generated energy.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3600" dirty="0" smtClean="0"/>
              <a:t>Radiation </a:t>
            </a:r>
            <a:r>
              <a:rPr lang="en-US" sz="3600" dirty="0"/>
              <a:t>carries </a:t>
            </a:r>
            <a:r>
              <a:rPr lang="en-US" sz="3600" dirty="0" smtClean="0"/>
              <a:t>information</a:t>
            </a: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667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hot is the Sun?</a:t>
            </a:r>
          </a:p>
          <a:p>
            <a:r>
              <a:rPr lang="en-US" dirty="0"/>
              <a:t>How does it compare to other stars?</a:t>
            </a:r>
          </a:p>
          <a:p>
            <a:r>
              <a:rPr lang="en-US" dirty="0"/>
              <a:t>What is </a:t>
            </a:r>
            <a:r>
              <a:rPr lang="en-US" dirty="0" smtClean="0"/>
              <a:t>the chemical composition of stars?</a:t>
            </a:r>
            <a:endParaRPr lang="en-US" dirty="0"/>
          </a:p>
          <a:p>
            <a:pPr>
              <a:buFont typeface="Times" pitchFamily="16" charset="0"/>
              <a:buChar char="•"/>
            </a:pPr>
            <a:r>
              <a:rPr lang="en-US" dirty="0" smtClean="0"/>
              <a:t>What is the nature of gas clouds </a:t>
            </a:r>
            <a:r>
              <a:rPr lang="en-US" dirty="0"/>
              <a:t>between the stars? </a:t>
            </a:r>
            <a:endParaRPr lang="en-US" dirty="0" smtClean="0"/>
          </a:p>
          <a:p>
            <a:pPr>
              <a:buFont typeface="Times" pitchFamily="16" charset="0"/>
              <a:buChar char="•"/>
            </a:pPr>
            <a:r>
              <a:rPr lang="en-US" dirty="0" smtClean="0"/>
              <a:t>How do stars and gas clouds orbit in </a:t>
            </a:r>
            <a:r>
              <a:rPr lang="en-US" dirty="0"/>
              <a:t>galaxies?</a:t>
            </a:r>
          </a:p>
          <a:p>
            <a:pPr>
              <a:buFont typeface="Times" pitchFamily="16" charset="0"/>
              <a:buChar char="•"/>
            </a:pPr>
            <a:r>
              <a:rPr lang="en-US" dirty="0"/>
              <a:t>How do we know that the Universe is </a:t>
            </a:r>
            <a:r>
              <a:rPr lang="en-US" dirty="0" smtClean="0"/>
              <a:t>expanding?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461301"/>
            <a:ext cx="774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Radiation – light, radio waves, infrared, etc. – travels as</a:t>
            </a:r>
          </a:p>
          <a:p>
            <a:r>
              <a:rPr lang="en-US" sz="2400" u="sng" dirty="0" smtClean="0"/>
              <a:t>electromagnetic waves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105400"/>
          </a:xfrm>
        </p:spPr>
        <p:txBody>
          <a:bodyPr/>
          <a:lstStyle/>
          <a:p>
            <a:pPr marL="0">
              <a:buFontTx/>
              <a:buNone/>
            </a:pPr>
            <a:r>
              <a:rPr lang="en-US" sz="2000" dirty="0" smtClean="0"/>
              <a:t>Intensity</a:t>
            </a:r>
            <a:r>
              <a:rPr lang="en-US" sz="2000" dirty="0"/>
              <a:t>, or brightness, as a function of frequency (or wavelength) is 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given </a:t>
            </a:r>
            <a:r>
              <a:rPr lang="en-US" sz="2000" dirty="0"/>
              <a:t>by </a:t>
            </a:r>
            <a:r>
              <a:rPr lang="en-US" sz="2000" dirty="0" smtClean="0"/>
              <a:t>the “Planck formula”: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>
              <a:sym typeface="Symbol" charset="2"/>
            </a:endParaRPr>
          </a:p>
          <a:p>
            <a:pPr lvl="1">
              <a:buFontTx/>
              <a:buNone/>
            </a:pPr>
            <a:endParaRPr lang="en-US" dirty="0">
              <a:sym typeface="Symbol" charset="2"/>
            </a:endParaRPr>
          </a:p>
          <a:p>
            <a:pPr lvl="1">
              <a:buFontTx/>
              <a:buNone/>
            </a:pPr>
            <a:endParaRPr lang="en-US" dirty="0">
              <a:sym typeface="Symbol" charset="2"/>
            </a:endParaRPr>
          </a:p>
          <a:p>
            <a:pPr marL="0" lvl="1">
              <a:buFontTx/>
              <a:buNone/>
            </a:pPr>
            <a:r>
              <a:rPr lang="en-US" dirty="0" smtClean="0">
                <a:sym typeface="Symbol" charset="2"/>
              </a:rPr>
              <a:t>where h is Planck’s constant</a:t>
            </a:r>
          </a:p>
          <a:p>
            <a:pPr marL="0" lvl="1">
              <a:buFontTx/>
              <a:buNone/>
            </a:pPr>
            <a:r>
              <a:rPr lang="en-US" dirty="0" smtClean="0">
                <a:sym typeface="Symbol" charset="2"/>
              </a:rPr>
              <a:t>(h=6.6 x 10</a:t>
            </a:r>
            <a:r>
              <a:rPr lang="en-US" baseline="30000" dirty="0" smtClean="0">
                <a:sym typeface="Symbol" charset="2"/>
              </a:rPr>
              <a:t>-34</a:t>
            </a:r>
            <a:r>
              <a:rPr lang="en-US" dirty="0" smtClean="0">
                <a:sym typeface="Symbol" charset="2"/>
              </a:rPr>
              <a:t> J s), k is</a:t>
            </a:r>
          </a:p>
          <a:p>
            <a:pPr marL="0" lvl="1">
              <a:buFontTx/>
              <a:buNone/>
            </a:pPr>
            <a:r>
              <a:rPr lang="en-US" dirty="0" smtClean="0">
                <a:sym typeface="Symbol" charset="2"/>
              </a:rPr>
              <a:t>Boltzmann’s constant, and c is</a:t>
            </a:r>
          </a:p>
          <a:p>
            <a:pPr marL="0" lvl="1">
              <a:buFontTx/>
              <a:buNone/>
            </a:pPr>
            <a:r>
              <a:rPr lang="en-US" dirty="0" smtClean="0">
                <a:sym typeface="Symbol" charset="2"/>
              </a:rPr>
              <a:t>the speed of light.</a:t>
            </a:r>
          </a:p>
          <a:p>
            <a:pPr marL="0" lvl="1">
              <a:buFontTx/>
              <a:buNone/>
            </a:pPr>
            <a:endParaRPr lang="en-US" dirty="0">
              <a:sym typeface="Symbol" charset="2"/>
            </a:endParaRPr>
          </a:p>
          <a:p>
            <a:pPr marL="0" lvl="1">
              <a:buFontTx/>
              <a:buNone/>
            </a:pPr>
            <a:r>
              <a:rPr lang="en-US" dirty="0" smtClean="0">
                <a:sym typeface="Symbol" charset="2"/>
              </a:rPr>
              <a:t>Units of </a:t>
            </a:r>
            <a:r>
              <a:rPr lang="en-US" i="1" dirty="0" smtClean="0">
                <a:sym typeface="Symbol" charset="2"/>
              </a:rPr>
              <a:t>I</a:t>
            </a:r>
            <a:r>
              <a:rPr lang="el-GR" i="1" baseline="-25000" dirty="0" smtClean="0">
                <a:latin typeface="Times New Roman"/>
                <a:cs typeface="Times New Roman"/>
                <a:sym typeface="Symbol" charset="2"/>
              </a:rPr>
              <a:t>ν</a:t>
            </a:r>
            <a:r>
              <a:rPr lang="en-US" dirty="0" smtClean="0">
                <a:sym typeface="Symbol" charset="2"/>
              </a:rPr>
              <a:t>: </a:t>
            </a:r>
            <a:r>
              <a:rPr lang="en-US" dirty="0">
                <a:sym typeface="Symbol" charset="2"/>
              </a:rPr>
              <a:t>J s</a:t>
            </a:r>
            <a:r>
              <a:rPr lang="en-US" baseline="30000" dirty="0">
                <a:sym typeface="Symbol" charset="2"/>
              </a:rPr>
              <a:t>-1 </a:t>
            </a:r>
            <a:r>
              <a:rPr lang="en-US" dirty="0">
                <a:sym typeface="Symbol" charset="2"/>
              </a:rPr>
              <a:t>m</a:t>
            </a:r>
            <a:r>
              <a:rPr lang="en-US" baseline="30000" dirty="0">
                <a:sym typeface="Symbol" charset="2"/>
              </a:rPr>
              <a:t>-2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ster</a:t>
            </a:r>
            <a:r>
              <a:rPr lang="en-US" dirty="0">
                <a:sym typeface="Symbol" charset="2"/>
              </a:rPr>
              <a:t> </a:t>
            </a:r>
            <a:r>
              <a:rPr lang="en-US" baseline="30000" dirty="0">
                <a:sym typeface="Symbol" charset="2"/>
              </a:rPr>
              <a:t>-1</a:t>
            </a:r>
            <a:r>
              <a:rPr lang="en-US" dirty="0">
                <a:sym typeface="Symbol" charset="2"/>
              </a:rPr>
              <a:t> Hz</a:t>
            </a:r>
            <a:r>
              <a:rPr lang="en-US" baseline="30000" dirty="0">
                <a:sym typeface="Symbol" charset="2"/>
              </a:rPr>
              <a:t>-1</a:t>
            </a:r>
            <a:endParaRPr lang="en-US" dirty="0">
              <a:sym typeface="Symbol" charset="2"/>
            </a:endParaRPr>
          </a:p>
        </p:txBody>
      </p:sp>
      <p:graphicFrame>
        <p:nvGraphicFramePr>
          <p:cNvPr id="367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95181"/>
              </p:ext>
            </p:extLst>
          </p:nvPr>
        </p:nvGraphicFramePr>
        <p:xfrm>
          <a:off x="366712" y="1524000"/>
          <a:ext cx="359568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17" name="Equation" r:id="rId4" imgW="1371600" imgH="444240" progId="Equation.3">
                  <p:embed/>
                </p:oleObj>
              </mc:Choice>
              <mc:Fallback>
                <p:oleObj name="Equation" r:id="rId4" imgW="13716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" y="1524000"/>
                        <a:ext cx="3595688" cy="1166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gure 05-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581" y="1295400"/>
            <a:ext cx="4673419" cy="4114800"/>
          </a:xfrm>
          <a:prstGeom prst="rect">
            <a:avLst/>
          </a:prstGeom>
          <a:noFill/>
        </p:spPr>
      </p:pic>
      <p:sp>
        <p:nvSpPr>
          <p:cNvPr id="7" name="Comment 3"/>
          <p:cNvSpPr>
            <a:spLocks noChangeArrowheads="1"/>
          </p:cNvSpPr>
          <p:nvPr/>
        </p:nvSpPr>
        <p:spPr bwMode="auto">
          <a:xfrm>
            <a:off x="5257800" y="5791200"/>
            <a:ext cx="3733800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Example: 3 blackbody (Planck curves) for 3 different </a:t>
            </a:r>
            <a:r>
              <a:rPr lang="en-US" sz="1600" b="1" dirty="0" smtClean="0">
                <a:solidFill>
                  <a:srgbClr val="000000"/>
                </a:solidFill>
              </a:rPr>
              <a:t>temperatures typical of star atmospheres.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479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explanation of Kirchhoff’s first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93597"/>
            <a:ext cx="4572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Wien's law for a blackbody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ym typeface="Symbol" charset="2"/>
              </a:rPr>
              <a:t></a:t>
            </a:r>
            <a:r>
              <a:rPr lang="en-US" baseline="-25000" dirty="0">
                <a:sym typeface="Symbol" charset="2"/>
              </a:rPr>
              <a:t>max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 = 0.0029 (m K) / T</a:t>
            </a:r>
            <a:endParaRPr lang="en-US" dirty="0">
              <a:sym typeface="Symbol" charset="2"/>
            </a:endParaRPr>
          </a:p>
          <a:p>
            <a:pPr>
              <a:buFontTx/>
              <a:buNone/>
            </a:pPr>
            <a:endParaRPr lang="en-US" dirty="0">
              <a:sym typeface="Symbol" charset="2"/>
            </a:endParaRPr>
          </a:p>
          <a:p>
            <a:pPr lvl="0">
              <a:buNone/>
            </a:pPr>
            <a:r>
              <a:rPr lang="en-US" dirty="0">
                <a:sym typeface="Symbol" charset="2"/>
              </a:rPr>
              <a:t>	</a:t>
            </a:r>
            <a:r>
              <a:rPr lang="en-US" sz="2000" dirty="0">
                <a:sym typeface="Symbol" charset="2"/>
              </a:rPr>
              <a:t>where </a:t>
            </a:r>
            <a:r>
              <a:rPr lang="en-US" sz="2000" baseline="-25000" dirty="0">
                <a:sym typeface="Symbol" charset="2"/>
              </a:rPr>
              <a:t>max</a:t>
            </a:r>
            <a:r>
              <a:rPr lang="en-US" sz="2000" dirty="0">
                <a:sym typeface="Symbol" charset="2"/>
              </a:rPr>
              <a:t> is the wavelength of maximum emission of the </a:t>
            </a:r>
            <a:r>
              <a:rPr lang="en-US" sz="2000" dirty="0" smtClean="0">
                <a:sym typeface="Symbol" charset="2"/>
              </a:rPr>
              <a:t>object in m and </a:t>
            </a:r>
            <a:r>
              <a:rPr lang="en-US" sz="2000" dirty="0">
                <a:sym typeface="Symbol" charset="2"/>
              </a:rPr>
              <a:t>T is the </a:t>
            </a:r>
            <a:r>
              <a:rPr lang="en-US" sz="2000" dirty="0" smtClean="0">
                <a:sym typeface="Symbol" charset="2"/>
              </a:rPr>
              <a:t>temperature in K.   The constant has units of m K.</a:t>
            </a:r>
          </a:p>
          <a:p>
            <a:pPr>
              <a:buFontTx/>
              <a:buNone/>
            </a:pPr>
            <a:endParaRPr lang="en-US" sz="2000" dirty="0">
              <a:sym typeface="Symbol" charset="2"/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i="1" dirty="0">
                <a:solidFill>
                  <a:srgbClr val="FF3300"/>
                </a:solidFill>
                <a:sym typeface="Symbol" charset="2"/>
              </a:rPr>
              <a:t>	</a:t>
            </a:r>
            <a:r>
              <a:rPr lang="en-US" sz="2000" b="1" i="1" dirty="0">
                <a:sym typeface="Symbol" charset="2"/>
              </a:rPr>
              <a:t>=&gt;  </a:t>
            </a:r>
            <a:r>
              <a:rPr lang="en-US" sz="2000" dirty="0">
                <a:sym typeface="Symbol" charset="2"/>
              </a:rPr>
              <a:t>The hotter </a:t>
            </a:r>
            <a:r>
              <a:rPr lang="en-US" sz="2000" dirty="0" smtClean="0">
                <a:sym typeface="Symbol" charset="2"/>
              </a:rPr>
              <a:t>the </a:t>
            </a:r>
            <a:r>
              <a:rPr lang="en-US" sz="2000" dirty="0">
                <a:sym typeface="Symbol" charset="2"/>
              </a:rPr>
              <a:t>blackbody, the shorter the wavelength of </a:t>
            </a:r>
            <a:r>
              <a:rPr lang="en-US" sz="2000" dirty="0" smtClean="0">
                <a:sym typeface="Symbol" charset="2"/>
              </a:rPr>
              <a:t>maximum </a:t>
            </a:r>
            <a:r>
              <a:rPr lang="en-US" sz="2000" dirty="0">
                <a:sym typeface="Symbol" charset="2"/>
              </a:rPr>
              <a:t>emission</a:t>
            </a:r>
          </a:p>
          <a:p>
            <a:pPr>
              <a:buFontTx/>
              <a:buNone/>
            </a:pPr>
            <a:endParaRPr lang="en-US" sz="2000" b="1" dirty="0">
              <a:sym typeface="Symbol" charset="2"/>
            </a:endParaRPr>
          </a:p>
          <a:p>
            <a:pPr>
              <a:buFontTx/>
              <a:buNone/>
            </a:pPr>
            <a:r>
              <a:rPr lang="en-US" sz="2000" dirty="0" smtClean="0">
                <a:sym typeface="Symbol" charset="2"/>
              </a:rPr>
              <a:t>     Hotter </a:t>
            </a:r>
            <a:r>
              <a:rPr lang="en-US" sz="2000" dirty="0">
                <a:sym typeface="Symbol" charset="2"/>
              </a:rPr>
              <a:t>objects are bluer, cooler objects are redder</a:t>
            </a:r>
            <a:r>
              <a:rPr lang="en-US" sz="2000" dirty="0" smtClean="0">
                <a:sym typeface="Symbol" charset="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8674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5534055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92C6C-FB28-401A-BBD0-DD26CD6C5F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57347" name="Picture 3" descr="figure 05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943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Comment 4"/>
          <p:cNvSpPr>
            <a:spLocks noChangeArrowheads="1"/>
          </p:cNvSpPr>
          <p:nvPr/>
        </p:nvSpPr>
        <p:spPr bwMode="auto">
          <a:xfrm>
            <a:off x="609600" y="457200"/>
            <a:ext cx="3581400" cy="5842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Wavelengths of peaks of the curve illustrate Wien’s Law.</a:t>
            </a:r>
          </a:p>
        </p:txBody>
      </p:sp>
    </p:spTree>
    <p:extLst>
      <p:ext uri="{BB962C8B-B14F-4D97-AF65-F5344CB8AC3E}">
        <p14:creationId xmlns:p14="http://schemas.microsoft.com/office/powerpoint/2010/main" val="872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Comment 3"/>
          <p:cNvSpPr>
            <a:spLocks noChangeArrowheads="1"/>
          </p:cNvSpPr>
          <p:nvPr/>
        </p:nvSpPr>
        <p:spPr bwMode="auto">
          <a:xfrm>
            <a:off x="4114800" y="533400"/>
            <a:ext cx="35814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The spectrum of the Sun is </a:t>
            </a:r>
            <a:r>
              <a:rPr lang="en-US" sz="1600" b="1" i="1" dirty="0">
                <a:solidFill>
                  <a:srgbClr val="000000"/>
                </a:solidFill>
              </a:rPr>
              <a:t>almost </a:t>
            </a:r>
            <a:r>
              <a:rPr lang="en-US" sz="1600" b="1" dirty="0">
                <a:solidFill>
                  <a:srgbClr val="000000"/>
                </a:solidFill>
              </a:rPr>
              <a:t>a blackbody curve.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20194" name="Picture 2" descr="http://i.stack.imgur.com/Qkf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95399"/>
            <a:ext cx="6743700" cy="52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"/>
            <a:ext cx="7620000" cy="5029200"/>
          </a:xfrm>
        </p:spPr>
        <p:txBody>
          <a:bodyPr/>
          <a:lstStyle/>
          <a:p>
            <a:pPr algn="l"/>
            <a:r>
              <a:rPr lang="en-US" u="sng" dirty="0">
                <a:sym typeface="Symbol" charset="2"/>
              </a:rPr>
              <a:t>Example 1:</a:t>
            </a:r>
            <a:r>
              <a:rPr lang="en-US" dirty="0">
                <a:sym typeface="Symbol" charset="2"/>
              </a:rPr>
              <a:t>   How hot is the </a:t>
            </a:r>
            <a:r>
              <a:rPr lang="en-US" dirty="0" smtClean="0">
                <a:sym typeface="Symbol" charset="2"/>
              </a:rPr>
              <a:t>Sun at the “surface”?</a:t>
            </a:r>
            <a:endParaRPr lang="en-US" dirty="0">
              <a:sym typeface="Symbol" charset="2"/>
            </a:endParaRPr>
          </a:p>
          <a:p>
            <a:pPr algn="l"/>
            <a:endParaRPr lang="en-US" sz="1200" dirty="0">
              <a:sym typeface="Symbol" charset="2"/>
            </a:endParaRPr>
          </a:p>
          <a:p>
            <a:pPr algn="l"/>
            <a:r>
              <a:rPr lang="en-US" sz="2000" dirty="0">
                <a:sym typeface="Symbol" charset="2"/>
              </a:rPr>
              <a:t>		</a:t>
            </a:r>
            <a:r>
              <a:rPr lang="en-US" dirty="0">
                <a:sym typeface="Symbol" charset="2"/>
              </a:rPr>
              <a:t>Measure </a:t>
            </a:r>
            <a:r>
              <a:rPr lang="en-US" baseline="-25000" dirty="0">
                <a:sym typeface="Symbol" charset="2"/>
              </a:rPr>
              <a:t>max</a:t>
            </a:r>
            <a:r>
              <a:rPr lang="en-US" dirty="0">
                <a:sym typeface="Symbol" charset="2"/>
              </a:rPr>
              <a:t> to be about 500 nm, so</a:t>
            </a:r>
          </a:p>
          <a:p>
            <a:pPr algn="l"/>
            <a:r>
              <a:rPr lang="en-US" dirty="0">
                <a:sym typeface="Symbol" charset="2"/>
              </a:rPr>
              <a:t>		</a:t>
            </a:r>
            <a:r>
              <a:rPr lang="en-US" dirty="0" err="1">
                <a:sym typeface="Symbol" charset="2"/>
              </a:rPr>
              <a:t>T</a:t>
            </a:r>
            <a:r>
              <a:rPr lang="en-US" baseline="-25000" dirty="0" err="1">
                <a:sym typeface="Symbol" charset="2"/>
              </a:rPr>
              <a:t>sun</a:t>
            </a:r>
            <a:r>
              <a:rPr lang="en-US" dirty="0">
                <a:sym typeface="Symbol" charset="2"/>
              </a:rPr>
              <a:t> = </a:t>
            </a:r>
            <a:r>
              <a:rPr lang="en-US" dirty="0" smtClean="0">
                <a:sym typeface="Symbol" charset="2"/>
              </a:rPr>
              <a:t>(0.0029 m K) /</a:t>
            </a:r>
            <a:r>
              <a:rPr lang="en-US" dirty="0">
                <a:sym typeface="Symbol" charset="2"/>
              </a:rPr>
              <a:t></a:t>
            </a:r>
            <a:r>
              <a:rPr lang="en-US" baseline="-25000" dirty="0">
                <a:sym typeface="Symbol" charset="2"/>
              </a:rPr>
              <a:t>max</a:t>
            </a:r>
            <a:r>
              <a:rPr lang="en-US" dirty="0">
                <a:sym typeface="Symbol" charset="2"/>
              </a:rPr>
              <a:t> = </a:t>
            </a:r>
            <a:endParaRPr lang="en-US" dirty="0" smtClean="0">
              <a:sym typeface="Symbol" charset="2"/>
            </a:endParaRPr>
          </a:p>
          <a:p>
            <a:pPr algn="l"/>
            <a:r>
              <a:rPr lang="en-US" dirty="0" smtClean="0">
                <a:sym typeface="Symbol" charset="2"/>
              </a:rPr>
              <a:t>		(0.0029 m K) / 5.0x10</a:t>
            </a:r>
            <a:r>
              <a:rPr lang="en-US" baseline="30000" dirty="0" smtClean="0">
                <a:sym typeface="Symbol" charset="2"/>
              </a:rPr>
              <a:t>-7</a:t>
            </a:r>
            <a:r>
              <a:rPr lang="en-US" dirty="0" smtClean="0">
                <a:sym typeface="Symbol" charset="2"/>
              </a:rPr>
              <a:t> m = </a:t>
            </a:r>
            <a:r>
              <a:rPr lang="en-US" dirty="0">
                <a:sym typeface="Symbol" charset="2"/>
              </a:rPr>
              <a:t>5800 K</a:t>
            </a:r>
          </a:p>
          <a:p>
            <a:pPr algn="l"/>
            <a:endParaRPr lang="en-US" dirty="0">
              <a:sym typeface="Symbol" charset="2"/>
            </a:endParaRPr>
          </a:p>
        </p:txBody>
      </p:sp>
      <p:pic>
        <p:nvPicPr>
          <p:cNvPr id="3" name="Picture 2" descr="figure 05-10"/>
          <p:cNvPicPr>
            <a:picLocks noChangeAspect="1" noChangeArrowheads="1"/>
          </p:cNvPicPr>
          <p:nvPr/>
        </p:nvPicPr>
        <p:blipFill>
          <a:blip r:embed="rId3" cstate="print"/>
          <a:srcRect l="2437" t="2143" r="2437" b="2143"/>
          <a:stretch>
            <a:fillRect/>
          </a:stretch>
        </p:blipFill>
        <p:spPr bwMode="auto">
          <a:xfrm>
            <a:off x="0" y="3726180"/>
            <a:ext cx="3457750" cy="306324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19812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Example 2: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   At what wavelength would the spectrum 			peak for a star which is 5800 K / 2 = 			2900 K?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Or a star with T= 5800 K x 2 = 11,600 K?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		What colors would these stars be?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2AFA-6082-43E7-86F3-354DB83A39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o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200025"/>
            <a:ext cx="5121275" cy="6457950"/>
          </a:xfrm>
          <a:prstGeom prst="rect">
            <a:avLst/>
          </a:prstGeom>
          <a:noFill/>
        </p:spPr>
      </p:pic>
      <p:sp>
        <p:nvSpPr>
          <p:cNvPr id="377859" name="Comment 3"/>
          <p:cNvSpPr>
            <a:spLocks noChangeArrowheads="1"/>
          </p:cNvSpPr>
          <p:nvPr/>
        </p:nvSpPr>
        <p:spPr bwMode="auto">
          <a:xfrm>
            <a:off x="5562600" y="685800"/>
            <a:ext cx="26670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Which stars are hotter, and which are cooler?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MCj04260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7" y="3432175"/>
            <a:ext cx="1954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858000" cy="1143000"/>
          </a:xfrm>
        </p:spPr>
        <p:txBody>
          <a:bodyPr/>
          <a:lstStyle/>
          <a:p>
            <a:r>
              <a:rPr lang="en-US" dirty="0"/>
              <a:t>Stefan-Boltzmann law for a blackbody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59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>
                <a:sym typeface="Symbol" charset="2"/>
              </a:rPr>
              <a:t>T</a:t>
            </a:r>
            <a:r>
              <a:rPr lang="en-US" sz="2800" baseline="30000" dirty="0">
                <a:sym typeface="Symbol" charset="2"/>
              </a:rPr>
              <a:t>4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>
              <a:sym typeface="Symbol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Symbol" charset="2"/>
              </a:rPr>
              <a:t>	</a:t>
            </a:r>
            <a:r>
              <a:rPr lang="en-US" sz="2000" dirty="0" smtClean="0">
                <a:sym typeface="Symbol" charset="2"/>
              </a:rPr>
              <a:t>F</a:t>
            </a:r>
            <a:r>
              <a:rPr lang="en-US" sz="2000" baseline="-25000" dirty="0" smtClean="0">
                <a:sym typeface="Symbol" charset="2"/>
              </a:rPr>
              <a:t>e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is the </a:t>
            </a:r>
            <a:r>
              <a:rPr lang="en-US" sz="2000" dirty="0" smtClean="0">
                <a:sym typeface="Symbol" charset="2"/>
              </a:rPr>
              <a:t>emitted or </a:t>
            </a:r>
            <a:r>
              <a:rPr lang="en-US" sz="2000" u="sng" dirty="0" smtClean="0">
                <a:sym typeface="Symbol" charset="2"/>
              </a:rPr>
              <a:t>emergent </a:t>
            </a:r>
            <a:r>
              <a:rPr lang="en-US" sz="2000" dirty="0" smtClean="0">
                <a:sym typeface="Symbol" charset="2"/>
              </a:rPr>
              <a:t>energy </a:t>
            </a:r>
            <a:r>
              <a:rPr lang="en-US" sz="2000" u="sng" dirty="0">
                <a:sym typeface="Symbol" charset="2"/>
              </a:rPr>
              <a:t>flux</a:t>
            </a:r>
            <a:r>
              <a:rPr lang="en-US" sz="2000" dirty="0">
                <a:sym typeface="Symbol" charset="2"/>
              </a:rPr>
              <a:t>, in joules per </a:t>
            </a:r>
            <a:r>
              <a:rPr lang="en-US" sz="2000" dirty="0" smtClean="0">
                <a:sym typeface="Symbol" charset="2"/>
              </a:rPr>
              <a:t>second per square </a:t>
            </a:r>
            <a:r>
              <a:rPr lang="en-US" sz="2000" dirty="0">
                <a:sym typeface="Symbol" charset="2"/>
              </a:rPr>
              <a:t>meter of surface </a:t>
            </a:r>
            <a:r>
              <a:rPr lang="en-US" sz="2000" dirty="0" smtClean="0">
                <a:sym typeface="Symbol" charset="2"/>
              </a:rPr>
              <a:t>(J s</a:t>
            </a:r>
            <a:r>
              <a:rPr lang="en-US" sz="2000" baseline="30000" dirty="0" smtClean="0">
                <a:sym typeface="Symbol" charset="2"/>
              </a:rPr>
              <a:t>-1 </a:t>
            </a:r>
            <a:r>
              <a:rPr lang="en-US" sz="2000" dirty="0" smtClean="0">
                <a:sym typeface="Symbol" charset="2"/>
              </a:rPr>
              <a:t>m</a:t>
            </a:r>
            <a:r>
              <a:rPr lang="en-US" sz="2000" baseline="30000" dirty="0" smtClean="0">
                <a:sym typeface="Symbol" charset="2"/>
              </a:rPr>
              <a:t>-2</a:t>
            </a:r>
            <a:r>
              <a:rPr lang="en-US" sz="2000" dirty="0" smtClean="0">
                <a:sym typeface="Symbol" charset="2"/>
              </a:rPr>
              <a:t>, or W m</a:t>
            </a:r>
            <a:r>
              <a:rPr lang="en-US" sz="2000" baseline="30000" dirty="0" smtClean="0">
                <a:sym typeface="Symbol" charset="2"/>
              </a:rPr>
              <a:t>-2</a:t>
            </a:r>
            <a:r>
              <a:rPr lang="en-US" sz="2000" dirty="0" smtClean="0">
                <a:sym typeface="Symbol" charset="2"/>
              </a:rPr>
              <a:t>)  over </a:t>
            </a:r>
            <a:r>
              <a:rPr lang="en-US" sz="2000" u="sng" dirty="0" smtClean="0">
                <a:sym typeface="Symbol" charset="2"/>
              </a:rPr>
              <a:t>all</a:t>
            </a:r>
            <a:r>
              <a:rPr lang="en-US" sz="2000" dirty="0" smtClean="0">
                <a:sym typeface="Symbol" charset="2"/>
              </a:rPr>
              <a:t> wavelengths</a:t>
            </a:r>
            <a:endParaRPr lang="en-US" sz="2000" dirty="0">
              <a:sym typeface="Symbol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Symbol" charset="2"/>
              </a:rPr>
              <a:t>	</a:t>
            </a:r>
            <a:endParaRPr lang="en-US" sz="2000" dirty="0" smtClean="0">
              <a:sym typeface="Symbol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Symbol" charset="2"/>
              </a:rPr>
              <a:t>     </a:t>
            </a:r>
            <a:r>
              <a:rPr lang="en-US" dirty="0" smtClean="0">
                <a:sym typeface="Symbol" charset="2"/>
              </a:rPr>
              <a:t>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is a constant = 5.67 x 10</a:t>
            </a:r>
            <a:r>
              <a:rPr lang="en-US" sz="2000" baseline="30000" dirty="0">
                <a:sym typeface="Symbol" charset="2"/>
              </a:rPr>
              <a:t>-8</a:t>
            </a:r>
            <a:r>
              <a:rPr lang="en-US" sz="2000" dirty="0">
                <a:sym typeface="Symbol" charset="2"/>
              </a:rPr>
              <a:t> W m</a:t>
            </a:r>
            <a:r>
              <a:rPr lang="en-US" sz="2000" baseline="30000" dirty="0">
                <a:sym typeface="Symbol" charset="2"/>
              </a:rPr>
              <a:t>-2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K</a:t>
            </a:r>
            <a:r>
              <a:rPr lang="en-US" sz="2000" baseline="30000" dirty="0" smtClean="0">
                <a:sym typeface="Symbol" charset="2"/>
              </a:rPr>
              <a:t>-4</a:t>
            </a:r>
            <a:endParaRPr lang="en-US" sz="2000" dirty="0">
              <a:sym typeface="Symbol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Symbol" charset="2"/>
              </a:rPr>
              <a:t>	</a:t>
            </a:r>
            <a:endParaRPr lang="en-US" sz="2000" dirty="0" smtClean="0">
              <a:sym typeface="Symbol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Symbol" charset="2"/>
              </a:rPr>
              <a:t>     </a:t>
            </a:r>
            <a:r>
              <a:rPr lang="en-US" sz="2000" dirty="0" smtClean="0"/>
              <a:t>T </a:t>
            </a:r>
            <a:r>
              <a:rPr lang="en-US" sz="2000" dirty="0"/>
              <a:t>is the object’s temperature (in K).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dirty="0" smtClean="0"/>
              <a:t>The </a:t>
            </a:r>
            <a:r>
              <a:rPr lang="en-US" dirty="0"/>
              <a:t>hotter the </a:t>
            </a:r>
            <a:r>
              <a:rPr lang="en-US" dirty="0" smtClean="0"/>
              <a:t>blackbody, the </a:t>
            </a:r>
            <a:r>
              <a:rPr lang="en-US" dirty="0"/>
              <a:t>more </a:t>
            </a:r>
            <a:endParaRPr lang="en-US" dirty="0" smtClean="0"/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dirty="0" smtClean="0"/>
              <a:t>radiation </a:t>
            </a:r>
            <a:r>
              <a:rPr lang="en-US" dirty="0"/>
              <a:t>it gives </a:t>
            </a:r>
            <a:r>
              <a:rPr lang="en-US" dirty="0" smtClean="0"/>
              <a:t>off per unit area per second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dirty="0" smtClean="0"/>
              <a:t>at </a:t>
            </a:r>
            <a:r>
              <a:rPr lang="en-US" dirty="0"/>
              <a:t>all wavelengths.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010400" y="4267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1 </a:t>
            </a:r>
            <a:r>
              <a:rPr lang="en-US" sz="2000" b="1" dirty="0" smtClean="0">
                <a:solidFill>
                  <a:srgbClr val="000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239000" y="3886200"/>
            <a:ext cx="533400" cy="304800"/>
          </a:xfrm>
          <a:prstGeom prst="parallelogram">
            <a:avLst>
              <a:gd name="adj" fmla="val 43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 flipV="1">
            <a:off x="6705600" y="3429000"/>
            <a:ext cx="762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 flipV="1">
            <a:off x="6934200" y="32766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7162800" y="3276600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figure 05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6096000" cy="5367338"/>
          </a:xfrm>
          <a:prstGeom prst="rect">
            <a:avLst/>
          </a:prstGeom>
          <a:noFill/>
        </p:spPr>
      </p:pic>
      <p:sp>
        <p:nvSpPr>
          <p:cNvPr id="381955" name="Comment 3"/>
          <p:cNvSpPr>
            <a:spLocks noChangeArrowheads="1"/>
          </p:cNvSpPr>
          <p:nvPr/>
        </p:nvSpPr>
        <p:spPr bwMode="auto">
          <a:xfrm>
            <a:off x="5105400" y="704850"/>
            <a:ext cx="35814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At any wavelength, a hotter body radiates more </a:t>
            </a:r>
            <a:r>
              <a:rPr lang="en-US" sz="1600" b="1" dirty="0" smtClean="0">
                <a:solidFill>
                  <a:srgbClr val="000000"/>
                </a:solidFill>
              </a:rPr>
              <a:t>intensely.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4343400"/>
          </a:xfrm>
        </p:spPr>
        <p:txBody>
          <a:bodyPr/>
          <a:lstStyle/>
          <a:p>
            <a:pPr algn="l"/>
            <a:endParaRPr lang="en-US" dirty="0"/>
          </a:p>
          <a:p>
            <a:pPr algn="l">
              <a:buFont typeface="Symbol" charset="2"/>
              <a:buNone/>
            </a:pPr>
            <a:r>
              <a:rPr lang="en-US" u="sng" dirty="0"/>
              <a:t>Example:</a:t>
            </a:r>
            <a:r>
              <a:rPr lang="en-US" dirty="0"/>
              <a:t>  	If the temperature of the Sun were </a:t>
            </a:r>
            <a:r>
              <a:rPr lang="en-US" dirty="0" smtClean="0"/>
              <a:t>ten times </a:t>
            </a:r>
            <a:r>
              <a:rPr lang="en-US" dirty="0"/>
              <a:t>		what it is now, how much more energy 			would </a:t>
            </a:r>
            <a:r>
              <a:rPr lang="en-US" dirty="0" smtClean="0"/>
              <a:t>emerge from a unit area on the </a:t>
            </a:r>
            <a:r>
              <a:rPr lang="en-US" dirty="0"/>
              <a:t>Sun </a:t>
            </a:r>
            <a:r>
              <a:rPr lang="en-US" dirty="0" smtClean="0"/>
              <a:t>		every </a:t>
            </a:r>
            <a:r>
              <a:rPr lang="en-US" dirty="0"/>
              <a:t>second</a:t>
            </a:r>
            <a:r>
              <a:rPr lang="en-US" dirty="0" smtClean="0"/>
              <a:t>?</a:t>
            </a:r>
          </a:p>
          <a:p>
            <a:pPr algn="l">
              <a:buFont typeface="Symbol" charset="2"/>
              <a:buNone/>
            </a:pPr>
            <a:endParaRPr lang="en-US" dirty="0"/>
          </a:p>
          <a:p>
            <a:pPr>
              <a:buFont typeface="Symbol" charset="2"/>
              <a:buNone/>
            </a:pPr>
            <a:r>
              <a:rPr lang="en-US" dirty="0"/>
              <a:t>See box 5-2 for more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2AFA-6082-43E7-86F3-354DB83A39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FF66"/>
                </a:solidFill>
              </a:rPr>
              <a:t>Luminosity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CFF66"/>
                </a:solidFill>
              </a:rPr>
              <a:t>and Blackbody Radiation</a:t>
            </a:r>
            <a:endParaRPr lang="en-US" sz="3200" dirty="0">
              <a:solidFill>
                <a:srgbClr val="CCFF6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200" y="1527175"/>
            <a:ext cx="3581400" cy="3425825"/>
            <a:chOff x="1447800" y="1524000"/>
            <a:chExt cx="3581400" cy="3425825"/>
          </a:xfrm>
        </p:grpSpPr>
        <p:pic>
          <p:nvPicPr>
            <p:cNvPr id="3" name="Picture 18" descr="MCj04260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1828800"/>
              <a:ext cx="1954213" cy="312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 flipV="1">
              <a:off x="1447800" y="2514600"/>
              <a:ext cx="12954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 flipV="1">
              <a:off x="2209800" y="1524000"/>
              <a:ext cx="887413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V="1">
              <a:off x="3581400" y="1600200"/>
              <a:ext cx="6858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3733800" y="2971800"/>
              <a:ext cx="1295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295400"/>
            <a:ext cx="535595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Luminosity is radiation energy emitted</a:t>
            </a:r>
          </a:p>
          <a:p>
            <a:r>
              <a:rPr lang="en-US" sz="2400" dirty="0" smtClean="0"/>
              <a:t>per second from </a:t>
            </a:r>
            <a:r>
              <a:rPr lang="en-US" sz="2400" u="sng" dirty="0" smtClean="0"/>
              <a:t>entire</a:t>
            </a:r>
            <a:r>
              <a:rPr lang="en-US" sz="2400" dirty="0" smtClean="0"/>
              <a:t> surface:</a:t>
            </a:r>
          </a:p>
          <a:p>
            <a:endParaRPr lang="en-US" sz="2400" dirty="0"/>
          </a:p>
          <a:p>
            <a:r>
              <a:rPr lang="en-US" sz="2400" dirty="0" smtClean="0"/>
              <a:t>L = F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x (surface area)</a:t>
            </a:r>
          </a:p>
          <a:p>
            <a:endParaRPr lang="en-US" sz="2400" dirty="0"/>
          </a:p>
          <a:p>
            <a:r>
              <a:rPr lang="en-US" sz="2400" dirty="0" smtClean="0"/>
              <a:t>Units of L are J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or W</a:t>
            </a:r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u="sng" dirty="0" smtClean="0"/>
              <a:t>sphere</a:t>
            </a:r>
            <a:r>
              <a:rPr lang="en-US" sz="2400" dirty="0" smtClean="0"/>
              <a:t> (stars),</a:t>
            </a:r>
          </a:p>
          <a:p>
            <a:endParaRPr lang="en-US" sz="2400" dirty="0"/>
          </a:p>
          <a:p>
            <a:r>
              <a:rPr lang="en-US" sz="2400" dirty="0" smtClean="0"/>
              <a:t>L = 4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F</a:t>
            </a:r>
            <a:r>
              <a:rPr lang="en-US" sz="2400" baseline="-25000" dirty="0" smtClean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276671"/>
            <a:ext cx="65694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spherical </a:t>
            </a:r>
            <a:r>
              <a:rPr lang="en-US" sz="2400" u="sng" dirty="0" smtClean="0"/>
              <a:t>blackbody</a:t>
            </a:r>
            <a:r>
              <a:rPr lang="en-US" sz="2400" dirty="0" smtClean="0"/>
              <a:t> (stars, approximately):</a:t>
            </a:r>
          </a:p>
          <a:p>
            <a:endParaRPr lang="en-US" sz="2400" dirty="0"/>
          </a:p>
          <a:p>
            <a:r>
              <a:rPr lang="en-US" sz="2400" dirty="0" smtClean="0"/>
              <a:t>L = 4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 </a:t>
            </a:r>
            <a:r>
              <a:rPr lang="el-GR" sz="2400" dirty="0" smtClean="0"/>
              <a:t>σ</a:t>
            </a:r>
            <a:r>
              <a:rPr lang="en-US" sz="2400" dirty="0" smtClean="0"/>
              <a:t>T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0198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light?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2238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Light is an example of </a:t>
            </a:r>
            <a:r>
              <a:rPr lang="en-US" altLang="en-US" i="1" smtClean="0"/>
              <a:t>electromagnetic (EM) radiation</a:t>
            </a: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Electromagnetic radiation can be treated either as</a:t>
            </a:r>
          </a:p>
          <a:p>
            <a:pPr lvl="1" eaLnBrk="1" hangingPunct="1"/>
            <a:r>
              <a:rPr lang="en-US" altLang="en-US" smtClean="0"/>
              <a:t>waves</a:t>
            </a:r>
          </a:p>
          <a:p>
            <a:pPr lvl="1" eaLnBrk="1" hangingPunct="1"/>
            <a:r>
              <a:rPr lang="en-US" altLang="en-US" smtClean="0"/>
              <a:t>photons (“particles” of radiation)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Both natures have to be considered to describe all essential properties of radiation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8C5D1E-CD27-41D1-855C-BD2CD538D1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696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5376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FF66"/>
                </a:solidFill>
              </a:rPr>
              <a:t>Luminosity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CFF66"/>
                </a:solidFill>
              </a:rPr>
              <a:t>and Incident Flux</a:t>
            </a:r>
            <a:endParaRPr lang="en-US" sz="3200" dirty="0">
              <a:solidFill>
                <a:srgbClr val="CCFF66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3500" t="9600" r="16200" b="7200"/>
          <a:stretch>
            <a:fillRect/>
          </a:stretch>
        </p:blipFill>
        <p:spPr bwMode="auto">
          <a:xfrm>
            <a:off x="1953074" y="762000"/>
            <a:ext cx="5003743" cy="41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953000"/>
            <a:ext cx="80459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source of luminosity L at a distance d from you, the </a:t>
            </a:r>
            <a:r>
              <a:rPr lang="en-US" u="sng" dirty="0" smtClean="0"/>
              <a:t>incident flux</a:t>
            </a:r>
          </a:p>
          <a:p>
            <a:r>
              <a:rPr lang="en-US" dirty="0" smtClean="0"/>
              <a:t>you measure is:</a:t>
            </a:r>
          </a:p>
          <a:p>
            <a:r>
              <a:rPr lang="en-US" dirty="0" smtClean="0"/>
              <a:t>			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                </a:t>
            </a:r>
            <a:r>
              <a:rPr lang="en-US" dirty="0" smtClean="0"/>
              <a:t>(in W 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370493"/>
            <a:ext cx="886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L</a:t>
            </a:r>
          </a:p>
          <a:p>
            <a:r>
              <a:rPr lang="en-US" sz="2800" dirty="0" smtClean="0"/>
              <a:t>4</a:t>
            </a:r>
            <a:r>
              <a:rPr lang="el-GR" sz="2800" dirty="0" smtClean="0">
                <a:latin typeface="Times New Roman"/>
                <a:cs typeface="Times New Roman"/>
              </a:rPr>
              <a:t>π</a:t>
            </a:r>
            <a:r>
              <a:rPr lang="en-US" sz="2800" dirty="0" smtClean="0"/>
              <a:t>d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endParaRPr lang="en-US" sz="2800" baseline="30000" dirty="0"/>
          </a:p>
        </p:txBody>
      </p:sp>
      <p:cxnSp>
        <p:nvCxnSpPr>
          <p:cNvPr id="9" name="Straight Connector 8"/>
          <p:cNvCxnSpPr>
            <a:stCxn id="7" idx="1"/>
            <a:endCxn id="7" idx="3"/>
          </p:cNvCxnSpPr>
          <p:nvPr/>
        </p:nvCxnSpPr>
        <p:spPr>
          <a:xfrm>
            <a:off x="3657600" y="5847547"/>
            <a:ext cx="88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586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(True for any kind of radiation, not just blackbody).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236913"/>
            <a:ext cx="1905000" cy="615950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</a:rPr>
              <a:t>Each square gets 1/4 of the light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3000" y="3959225"/>
            <a:ext cx="1905000" cy="615950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</a:rPr>
              <a:t>Each square gets 1/9 of the light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35687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1148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Optical spectrum </a:t>
            </a:r>
            <a:r>
              <a:rPr lang="en-US" dirty="0"/>
              <a:t>of the Sun – </a:t>
            </a:r>
            <a:r>
              <a:rPr lang="en-US" dirty="0" smtClean="0"/>
              <a:t>absorption line spectrum.  Broadly a blackbody, but with many absorption lines.</a:t>
            </a:r>
            <a:endParaRPr lang="en-US" dirty="0"/>
          </a:p>
        </p:txBody>
      </p:sp>
      <p:pic>
        <p:nvPicPr>
          <p:cNvPr id="7" name="Picture 5" descr="echelle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832600" cy="46767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dssstellsp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05549"/>
            <a:ext cx="6362700" cy="50799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695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Absorption line spectrum – stars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8600"/>
            <a:ext cx="6324600" cy="609600"/>
          </a:xfrm>
        </p:spPr>
        <p:txBody>
          <a:bodyPr/>
          <a:lstStyle/>
          <a:p>
            <a:r>
              <a:rPr lang="en-US" dirty="0" smtClean="0"/>
              <a:t>Emission line spectrum – an “HII region”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2AFA-6082-43E7-86F3-354DB83A3912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8680" y="860487"/>
            <a:ext cx="7739045" cy="5364100"/>
            <a:chOff x="728680" y="860487"/>
            <a:chExt cx="7739045" cy="5364100"/>
          </a:xfrm>
        </p:grpSpPr>
        <p:pic>
          <p:nvPicPr>
            <p:cNvPr id="520196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80" y="860487"/>
              <a:ext cx="7739045" cy="536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-724853" y="3296544"/>
              <a:ext cx="409759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Relative intensity                    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05270"/>
            <a:ext cx="432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understand absorption and emission lines?</a:t>
            </a:r>
            <a:endParaRPr lang="en-US" dirty="0"/>
          </a:p>
        </p:txBody>
      </p:sp>
      <p:pic>
        <p:nvPicPr>
          <p:cNvPr id="520194" name="Picture 2" descr="http://loke.as.arizona.edu/~ckulesa/research/18.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" b="51909"/>
          <a:stretch/>
        </p:blipFill>
        <p:spPr bwMode="auto">
          <a:xfrm>
            <a:off x="36059" y="947057"/>
            <a:ext cx="9031741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19331" y="762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Emission line spectrum – a molecular cloud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457200"/>
          </a:xfrm>
        </p:spPr>
        <p:txBody>
          <a:bodyPr/>
          <a:lstStyle/>
          <a:p>
            <a:fld id="{2E172AFA-6082-43E7-86F3-354DB83A391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22242" name="Picture 2" descr="File:ALMA array from the 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895600" cy="19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Photoelectric effect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Light hitting a metal will knock out single electrons, but only if the </a:t>
            </a:r>
            <a:r>
              <a:rPr lang="en-US" sz="2400" u="sng" dirty="0" smtClean="0"/>
              <a:t>frequency</a:t>
            </a:r>
            <a:r>
              <a:rPr lang="en-US" sz="2400" dirty="0" smtClean="0"/>
              <a:t> is high enough, not the intensity. </a:t>
            </a:r>
          </a:p>
          <a:p>
            <a:pPr eaLnBrk="1" hangingPunct="1"/>
            <a:r>
              <a:rPr lang="en-US" sz="2400" dirty="0" smtClean="0"/>
              <a:t>Energy of ejected electrons also depends only on incoming light frequency, not on intensity.</a:t>
            </a:r>
          </a:p>
        </p:txBody>
      </p:sp>
      <p:pic>
        <p:nvPicPr>
          <p:cNvPr id="7172" name="Picture 4" descr="pelec"/>
          <p:cNvPicPr>
            <a:picLocks noChangeAspect="1" noChangeArrowheads="1"/>
          </p:cNvPicPr>
          <p:nvPr/>
        </p:nvPicPr>
        <p:blipFill>
          <a:blip r:embed="rId3" cstate="print"/>
          <a:srcRect t="14546" b="12122"/>
          <a:stretch>
            <a:fillRect/>
          </a:stretch>
        </p:blipFill>
        <p:spPr bwMode="auto">
          <a:xfrm>
            <a:off x="0" y="3178175"/>
            <a:ext cx="7696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036" y="304800"/>
            <a:ext cx="8991600" cy="4953000"/>
          </a:xfrm>
        </p:spPr>
        <p:txBody>
          <a:bodyPr/>
          <a:lstStyle/>
          <a:p>
            <a:pPr marL="0" lvl="1" indent="0" eaLnBrk="1" hangingPunct="1"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0" lvl="1" indent="0" eaLnBrk="1" hangingPunct="1"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Explanation (Einstein 1905, Nobel Prize):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on scale of atoms, can consider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light as a stream of </a:t>
            </a:r>
            <a:r>
              <a:rPr lang="en-US" dirty="0" err="1" smtClean="0">
                <a:sym typeface="Symbol" pitchFamily="18" charset="2"/>
              </a:rPr>
              <a:t>massless</a:t>
            </a:r>
            <a:r>
              <a:rPr lang="en-US" dirty="0" smtClean="0">
                <a:sym typeface="Symbol" pitchFamily="18" charset="2"/>
              </a:rPr>
              <a:t> particles 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(</a:t>
            </a:r>
            <a:r>
              <a:rPr lang="en-US" u="sng" dirty="0" smtClean="0">
                <a:sym typeface="Symbol" pitchFamily="18" charset="2"/>
              </a:rPr>
              <a:t>photons</a:t>
            </a:r>
            <a:r>
              <a:rPr lang="en-US" dirty="0" smtClean="0">
                <a:sym typeface="Symbol" pitchFamily="18" charset="2"/>
              </a:rPr>
              <a:t>), with energy dependent on 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u="sng" dirty="0" smtClean="0">
                <a:sym typeface="Symbol" pitchFamily="18" charset="2"/>
              </a:rPr>
              <a:t>frequency</a:t>
            </a:r>
            <a:r>
              <a:rPr lang="en-US" dirty="0" smtClean="0">
                <a:sym typeface="Symbol" pitchFamily="18" charset="2"/>
              </a:rPr>
              <a:t>.  Only photons with sufficient 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energy can liberate electrons from atoms.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Excess energy goes into KE of electrons.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Photons still have well defined </a:t>
            </a:r>
            <a:r>
              <a:rPr lang="en-US" dirty="0" smtClean="0">
                <a:sym typeface="Symbol" charset="2"/>
              </a:rPr>
              <a:t>, .</a:t>
            </a:r>
            <a:endParaRPr lang="en-US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sym typeface="Symbol" pitchFamily="18" charset="2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sym typeface="Symbol" pitchFamily="18" charset="2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E = h</a:t>
            </a:r>
            <a:r>
              <a:rPr lang="en-US" dirty="0" smtClean="0">
                <a:sym typeface="Symbol" pitchFamily="18" charset="2"/>
              </a:rPr>
              <a:t> or equivalently  </a:t>
            </a:r>
            <a:r>
              <a:rPr lang="en-US" dirty="0" smtClean="0">
                <a:solidFill>
                  <a:schemeClr val="tx2"/>
                </a:solidFill>
              </a:rPr>
              <a:t>E = </a:t>
            </a:r>
            <a:r>
              <a:rPr lang="en-US" dirty="0" err="1" smtClean="0">
                <a:solidFill>
                  <a:schemeClr val="tx2"/>
                </a:solidFill>
              </a:rPr>
              <a:t>hc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dirty="0" smtClean="0">
                <a:sym typeface="Symbol" pitchFamily="18" charset="2"/>
              </a:rPr>
              <a:t>   			 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h = 6.6 x 10</a:t>
            </a:r>
            <a:r>
              <a:rPr lang="en-US" baseline="30000" dirty="0" smtClean="0">
                <a:sym typeface="Symbol" pitchFamily="18" charset="2"/>
              </a:rPr>
              <a:t>-34</a:t>
            </a:r>
            <a:r>
              <a:rPr lang="en-US" dirty="0" smtClean="0">
                <a:sym typeface="Symbol" pitchFamily="18" charset="2"/>
              </a:rPr>
              <a:t> J s (Planck's constant again)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h = 4.1 x 10</a:t>
            </a:r>
            <a:r>
              <a:rPr lang="en-US" baseline="30000" dirty="0" smtClean="0">
                <a:sym typeface="Symbol" pitchFamily="18" charset="2"/>
              </a:rPr>
              <a:t>-15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eV</a:t>
            </a:r>
            <a:r>
              <a:rPr lang="en-US" dirty="0" smtClean="0">
                <a:sym typeface="Symbol" pitchFamily="18" charset="2"/>
              </a:rPr>
              <a:t> s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ym typeface="Symbol" pitchFamily="18" charset="2"/>
            </a:endParaRPr>
          </a:p>
          <a:p>
            <a:pPr marL="0" lvl="1" indent="0" eaLnBrk="1" hangingPunct="1"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Question:  which has more energy, a photon of blue light, or of red light?  UV or Radio?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3276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CCFF66"/>
                </a:solidFill>
              </a:rPr>
              <a:t>Photon</a:t>
            </a:r>
            <a:r>
              <a:rPr lang="en-US" sz="3600" dirty="0">
                <a:solidFill>
                  <a:srgbClr val="CCFF66"/>
                </a:solidFill>
              </a:rPr>
              <a:t> energies</a:t>
            </a:r>
          </a:p>
        </p:txBody>
      </p:sp>
      <p:pic>
        <p:nvPicPr>
          <p:cNvPr id="6" name="Picture 19" descr="wavepacket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810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dual nature of radiation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CFF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29400" y="4092575"/>
            <a:ext cx="2514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dirty="0">
                <a:sym typeface="Symbol" pitchFamily="18" charset="2"/>
              </a:rPr>
              <a:t>(1 </a:t>
            </a:r>
            <a:r>
              <a:rPr lang="en-US" dirty="0" err="1">
                <a:sym typeface="Symbol" pitchFamily="18" charset="2"/>
              </a:rPr>
              <a:t>eV</a:t>
            </a:r>
            <a:r>
              <a:rPr lang="en-US" dirty="0">
                <a:sym typeface="Symbol" pitchFamily="18" charset="2"/>
              </a:rPr>
              <a:t> = 1.6 x 10</a:t>
            </a:r>
            <a:r>
              <a:rPr lang="en-US" baseline="30000" dirty="0">
                <a:sym typeface="Symbol" pitchFamily="18" charset="2"/>
              </a:rPr>
              <a:t>-19</a:t>
            </a:r>
            <a:r>
              <a:rPr lang="en-US" dirty="0">
                <a:sym typeface="Symbol" pitchFamily="18" charset="2"/>
              </a:rPr>
              <a:t> J –  energy an electron gains by accelerating through an electric potential of 1 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Atomic structure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739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Nucleus contains </a:t>
            </a:r>
            <a:r>
              <a:rPr lang="en-US" dirty="0" smtClean="0"/>
              <a:t>subatomic particles with most of atom’s mass: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Protons (positively charged)</a:t>
            </a:r>
          </a:p>
          <a:p>
            <a:pPr>
              <a:spcBef>
                <a:spcPct val="50000"/>
              </a:spcBef>
            </a:pPr>
            <a:r>
              <a:rPr lang="en-US" dirty="0"/>
              <a:t>	Neutrons (uncharged)</a:t>
            </a:r>
          </a:p>
          <a:p>
            <a:pPr>
              <a:spcBef>
                <a:spcPct val="50000"/>
              </a:spcBef>
            </a:pPr>
            <a:r>
              <a:rPr lang="en-US" dirty="0"/>
              <a:t>Electrons in a cloud orbiting the nucleus (negatively charged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43200" y="2895600"/>
            <a:ext cx="5410200" cy="3898401"/>
            <a:chOff x="1828800" y="2895600"/>
            <a:chExt cx="5410200" cy="3898401"/>
          </a:xfrm>
        </p:grpSpPr>
        <p:pic>
          <p:nvPicPr>
            <p:cNvPr id="402438" name="Picture 6" descr="3928305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895600"/>
              <a:ext cx="5410200" cy="3898401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4226174" y="548640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</a:schemeClr>
                  </a:solidFill>
                </a:rPr>
                <a:t>-</a:t>
              </a:r>
              <a:endParaRPr lang="en-US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45605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Atoms </a:t>
            </a:r>
            <a:r>
              <a:rPr lang="en-US" dirty="0" smtClean="0"/>
              <a:t>have charge </a:t>
            </a:r>
            <a:r>
              <a:rPr lang="en-US" dirty="0"/>
              <a:t>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Chemical elements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03350"/>
            <a:ext cx="8066087" cy="4694238"/>
          </a:xfrm>
        </p:spPr>
        <p:txBody>
          <a:bodyPr/>
          <a:lstStyle/>
          <a:p>
            <a:r>
              <a:rPr lang="en-US" dirty="0"/>
              <a:t>Atoms are distinguished into</a:t>
            </a:r>
            <a:r>
              <a:rPr lang="en-US" i="1" dirty="0"/>
              <a:t> elements</a:t>
            </a:r>
            <a:r>
              <a:rPr lang="en-US" dirty="0"/>
              <a:t> by the total number of </a:t>
            </a:r>
            <a:r>
              <a:rPr lang="en-US" u="sng" dirty="0"/>
              <a:t>protons</a:t>
            </a:r>
            <a:r>
              <a:rPr lang="en-US" dirty="0"/>
              <a:t> in the nucleus.</a:t>
            </a:r>
          </a:p>
          <a:p>
            <a:endParaRPr lang="en-US" dirty="0"/>
          </a:p>
          <a:p>
            <a:r>
              <a:rPr lang="en-US" dirty="0"/>
              <a:t>This is called the atomic number:</a:t>
            </a:r>
          </a:p>
          <a:p>
            <a:pPr lvl="1"/>
            <a:r>
              <a:rPr lang="en-US" sz="2400" dirty="0"/>
              <a:t>1 proton:  Hydrogen</a:t>
            </a:r>
          </a:p>
          <a:p>
            <a:pPr lvl="1"/>
            <a:r>
              <a:rPr lang="en-US" sz="2400" dirty="0"/>
              <a:t>2 protons: Helium</a:t>
            </a:r>
          </a:p>
          <a:p>
            <a:pPr lvl="1"/>
            <a:r>
              <a:rPr lang="en-US" sz="2400" dirty="0"/>
              <a:t>3 protons: Lithium             </a:t>
            </a:r>
            <a:r>
              <a:rPr lang="en-US" sz="2400" dirty="0" smtClean="0"/>
              <a:t>etc. </a:t>
            </a:r>
            <a:endParaRPr lang="en-US" sz="2400" dirty="0"/>
          </a:p>
        </p:txBody>
      </p:sp>
      <p:pic>
        <p:nvPicPr>
          <p:cNvPr id="6" name="Picture 4" descr="3928305010"/>
          <p:cNvPicPr>
            <a:picLocks noChangeAspect="1" noChangeArrowheads="1"/>
          </p:cNvPicPr>
          <p:nvPr/>
        </p:nvPicPr>
        <p:blipFill>
          <a:blip r:embed="rId3" cstate="print"/>
          <a:srcRect b="45653"/>
          <a:stretch>
            <a:fillRect/>
          </a:stretch>
        </p:blipFill>
        <p:spPr bwMode="auto">
          <a:xfrm>
            <a:off x="4419600" y="3352800"/>
            <a:ext cx="4495800" cy="281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Each element can have </a:t>
            </a:r>
            <a:r>
              <a:rPr lang="en-US" u="sng" dirty="0"/>
              <a:t>isotopes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6248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Same number of protons, but different number of neutrons.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aseline="30000" dirty="0"/>
              <a:t>12</a:t>
            </a:r>
            <a:r>
              <a:rPr lang="en-US" dirty="0"/>
              <a:t>C has 6 protons and 6 neutrons</a:t>
            </a:r>
          </a:p>
          <a:p>
            <a:pPr>
              <a:lnSpc>
                <a:spcPct val="90000"/>
              </a:lnSpc>
            </a:pPr>
            <a:r>
              <a:rPr lang="en-US" baseline="30000" dirty="0"/>
              <a:t>13</a:t>
            </a:r>
            <a:r>
              <a:rPr lang="en-US" dirty="0"/>
              <a:t>C has 6 protons and 7 neutrons</a:t>
            </a:r>
          </a:p>
          <a:p>
            <a:pPr>
              <a:lnSpc>
                <a:spcPct val="90000"/>
              </a:lnSpc>
            </a:pPr>
            <a:r>
              <a:rPr lang="en-US" baseline="30000" dirty="0"/>
              <a:t>14</a:t>
            </a:r>
            <a:r>
              <a:rPr lang="en-US" dirty="0"/>
              <a:t>C has 6 protons and 8 neutrons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Typically one isotope dominates (e.g. </a:t>
            </a:r>
            <a:r>
              <a:rPr lang="en-US" baseline="30000" dirty="0" smtClean="0"/>
              <a:t>12</a:t>
            </a:r>
            <a:r>
              <a:rPr lang="en-US" dirty="0" smtClean="0"/>
              <a:t>C)</a:t>
            </a:r>
            <a:endParaRPr lang="en-US" dirty="0"/>
          </a:p>
        </p:txBody>
      </p:sp>
      <p:pic>
        <p:nvPicPr>
          <p:cNvPr id="410628" name="Picture 4" descr="isoto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971800"/>
            <a:ext cx="2836863" cy="3810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4572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a wave?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wave is the transfer of energy from one point to another, without the transfer of material between the points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A wave is manifested by a periodic change in the properties of a medium that it travels through</a:t>
            </a: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96EDC-ADFD-43F5-B82D-E1FCB9FC40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16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energy stored in atoms?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Atoms </a:t>
            </a:r>
            <a:r>
              <a:rPr lang="en-US" sz="2000" dirty="0"/>
              <a:t>can contain energy in three ways:</a:t>
            </a:r>
          </a:p>
          <a:p>
            <a:endParaRPr lang="en-US" sz="2000" dirty="0"/>
          </a:p>
          <a:p>
            <a:r>
              <a:rPr lang="en-US" sz="2000" dirty="0"/>
              <a:t>Mass energy E=mc</a:t>
            </a:r>
            <a:r>
              <a:rPr lang="en-US" sz="2000" baseline="30000" dirty="0"/>
              <a:t>2</a:t>
            </a:r>
            <a:r>
              <a:rPr lang="en-US" sz="2000" dirty="0"/>
              <a:t> (because of their </a:t>
            </a:r>
            <a:r>
              <a:rPr lang="en-US" sz="2000" dirty="0" smtClean="0"/>
              <a:t>mass, more when we discuss Sun)</a:t>
            </a:r>
            <a:endParaRPr lang="en-US" sz="2000" dirty="0"/>
          </a:p>
          <a:p>
            <a:r>
              <a:rPr lang="en-US" sz="2000" dirty="0"/>
              <a:t>Kinetic energy (because of their motion)</a:t>
            </a:r>
          </a:p>
          <a:p>
            <a:r>
              <a:rPr lang="en-US" sz="2000" dirty="0"/>
              <a:t>Electric potential energy (because of arrangement of electrons</a:t>
            </a:r>
            <a:r>
              <a:rPr lang="en-US" sz="2000" dirty="0" smtClean="0"/>
              <a:t>), important here because it is altered by EM radiation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 understand how the atom reacts to EM radiation (and to interpret the results!) we need to know how atoms gain and release </a:t>
            </a:r>
            <a:r>
              <a:rPr lang="en-US" sz="2000" dirty="0" smtClean="0"/>
              <a:t>electric </a:t>
            </a:r>
            <a:r>
              <a:rPr lang="en-US" sz="2000" dirty="0"/>
              <a:t>potential energy.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Inside the atom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66087" cy="469265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Our understanding comes from the field of Quantum Mechanics: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dirty="0" smtClean="0"/>
              <a:t>For practical purposes we can ignore fuzziness of electrons and consider them as discrete particles.  Consider the “Bohr model” (1913) for H.</a:t>
            </a:r>
          </a:p>
          <a:p>
            <a:endParaRPr lang="en-US" sz="2000" dirty="0" smtClean="0"/>
          </a:p>
          <a:p>
            <a:r>
              <a:rPr lang="en-US" sz="2000" dirty="0" smtClean="0"/>
              <a:t>Proton and orbiting electron attracted.  Takes energy to increase separation.</a:t>
            </a:r>
          </a:p>
          <a:p>
            <a:endParaRPr lang="en-US" sz="2000" dirty="0" smtClean="0"/>
          </a:p>
          <a:p>
            <a:r>
              <a:rPr lang="en-US" sz="2000" dirty="0" smtClean="0"/>
              <a:t>But, only certain </a:t>
            </a:r>
            <a:r>
              <a:rPr lang="en-US" sz="2000" dirty="0"/>
              <a:t>discrete </a:t>
            </a:r>
            <a:r>
              <a:rPr lang="en-US" sz="2000" dirty="0" err="1" smtClean="0"/>
              <a:t>orbitals</a:t>
            </a:r>
            <a:r>
              <a:rPr lang="en-US" sz="2000" dirty="0" smtClean="0"/>
              <a:t>, or </a:t>
            </a:r>
          </a:p>
          <a:p>
            <a:pPr>
              <a:buNone/>
            </a:pPr>
            <a:r>
              <a:rPr lang="en-US" sz="2000" dirty="0" smtClean="0"/>
              <a:t>     energies, allowed</a:t>
            </a:r>
          </a:p>
          <a:p>
            <a:endParaRPr lang="en-US" sz="2000" dirty="0" smtClean="0"/>
          </a:p>
          <a:p>
            <a:r>
              <a:rPr lang="en-US" sz="2000" dirty="0" smtClean="0"/>
              <a:t>Electron in “excited” state quickly</a:t>
            </a:r>
          </a:p>
          <a:p>
            <a:pPr>
              <a:buNone/>
            </a:pPr>
            <a:r>
              <a:rPr lang="en-US" sz="2000" dirty="0" smtClean="0"/>
              <a:t>     decays to lower levels.</a:t>
            </a:r>
          </a:p>
        </p:txBody>
      </p:sp>
      <p:pic>
        <p:nvPicPr>
          <p:cNvPr id="4" name="Picture 2" descr="figure 05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75125"/>
            <a:ext cx="3556930" cy="26828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4572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figure 05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36725"/>
            <a:ext cx="6789738" cy="5121275"/>
          </a:xfrm>
          <a:prstGeom prst="rect">
            <a:avLst/>
          </a:prstGeom>
          <a:noFill/>
        </p:spPr>
      </p:pic>
      <p:sp>
        <p:nvSpPr>
          <p:cNvPr id="414723" name="Comment 3"/>
          <p:cNvSpPr>
            <a:spLocks noChangeArrowheads="1"/>
          </p:cNvSpPr>
          <p:nvPr/>
        </p:nvSpPr>
        <p:spPr bwMode="auto">
          <a:xfrm>
            <a:off x="228600" y="76200"/>
            <a:ext cx="6477000" cy="156966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The simple Bohr model for the hydrogen </a:t>
            </a:r>
            <a:r>
              <a:rPr lang="en-US" sz="1600" b="1" dirty="0" smtClean="0">
                <a:solidFill>
                  <a:srgbClr val="000000"/>
                </a:solidFill>
              </a:rPr>
              <a:t>atom. </a:t>
            </a:r>
          </a:p>
          <a:p>
            <a:pPr eaLnBrk="0" hangingPunct="0"/>
            <a:endParaRPr lang="en-US" sz="16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Allowed electron orbits (energies) </a:t>
            </a:r>
            <a:r>
              <a:rPr lang="en-US" sz="1600" b="1" dirty="0" smtClean="0">
                <a:solidFill>
                  <a:srgbClr val="000000"/>
                </a:solidFill>
              </a:rPr>
              <a:t>shown.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eaLnBrk="0" hangingPunct="0"/>
            <a:endParaRPr lang="en-US" sz="16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First orbital = ground state (n=1). Lowest energy orbital the electron can reside in.  Higher </a:t>
            </a:r>
            <a:r>
              <a:rPr lang="en-US" sz="1600" b="1" dirty="0" err="1" smtClean="0">
                <a:solidFill>
                  <a:srgbClr val="000000"/>
                </a:solidFill>
              </a:rPr>
              <a:t>orbitals</a:t>
            </a:r>
            <a:r>
              <a:rPr lang="en-US" sz="1600" b="1" dirty="0" smtClean="0">
                <a:solidFill>
                  <a:srgbClr val="000000"/>
                </a:solidFill>
              </a:rPr>
              <a:t>: excited states (n=2,3,4…)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14724" name="Comment 4"/>
          <p:cNvSpPr>
            <a:spLocks noChangeArrowheads="1"/>
          </p:cNvSpPr>
          <p:nvPr/>
        </p:nvSpPr>
        <p:spPr bwMode="auto">
          <a:xfrm>
            <a:off x="5562600" y="5410200"/>
            <a:ext cx="3581400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First </a:t>
            </a:r>
            <a:r>
              <a:rPr lang="en-US" sz="1600" b="1" dirty="0" smtClean="0">
                <a:solidFill>
                  <a:srgbClr val="000000"/>
                </a:solidFill>
              </a:rPr>
              <a:t>four orbitals (not to scale, the n=2,3,4 orbits should be 4, 9 and 16 times larger than the n=1 orbit).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56438" y="6553200"/>
            <a:ext cx="1905000" cy="457200"/>
          </a:xfrm>
        </p:spPr>
        <p:txBody>
          <a:bodyPr/>
          <a:lstStyle/>
          <a:p>
            <a:fld id="{97181C1A-13EE-4B0E-9151-946B3911E1E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Emission and Absorption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3429000"/>
          </a:xfrm>
        </p:spPr>
        <p:txBody>
          <a:bodyPr/>
          <a:lstStyle/>
          <a:p>
            <a:r>
              <a:rPr lang="en-US" sz="2000" dirty="0"/>
              <a:t>Electrons can get into excited states by either</a:t>
            </a:r>
          </a:p>
          <a:p>
            <a:pPr lvl="1"/>
            <a:r>
              <a:rPr lang="en-US" dirty="0"/>
              <a:t>Colliding </a:t>
            </a:r>
            <a:r>
              <a:rPr lang="en-US" dirty="0" smtClean="0"/>
              <a:t>(with other </a:t>
            </a:r>
            <a:r>
              <a:rPr lang="en-US" dirty="0"/>
              <a:t>atoms or free electrons)</a:t>
            </a:r>
          </a:p>
          <a:p>
            <a:pPr lvl="1"/>
            <a:r>
              <a:rPr lang="en-US" dirty="0"/>
              <a:t>Absorbing </a:t>
            </a:r>
            <a:r>
              <a:rPr lang="en-US" dirty="0" smtClean="0"/>
              <a:t>photons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r>
              <a:rPr lang="en-US" sz="2000" dirty="0"/>
              <a:t>Absorption: only photons with exact </a:t>
            </a:r>
            <a:r>
              <a:rPr lang="en-US" sz="2000" dirty="0" smtClean="0"/>
              <a:t>energy (or frequency) to cause an excitation are </a:t>
            </a:r>
            <a:r>
              <a:rPr lang="en-US" sz="2000" dirty="0"/>
              <a:t>absorbed, ALL others pass through </a:t>
            </a:r>
            <a:r>
              <a:rPr lang="en-US" sz="2000" dirty="0" smtClean="0"/>
              <a:t>unaffected (exception: ionization, see later).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Electrons </a:t>
            </a:r>
            <a:r>
              <a:rPr lang="en-US" sz="2000" dirty="0"/>
              <a:t>get out of excited states by emitting photons in </a:t>
            </a:r>
            <a:r>
              <a:rPr lang="en-US" sz="2000" u="sng" dirty="0"/>
              <a:t>random</a:t>
            </a:r>
            <a:r>
              <a:rPr lang="en-US" sz="2000" dirty="0"/>
              <a:t> directions.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7852"/>
            <a:ext cx="8077200" cy="2590800"/>
          </a:xfrm>
        </p:spPr>
        <p:txBody>
          <a:bodyPr/>
          <a:lstStyle/>
          <a:p>
            <a:r>
              <a:rPr lang="en-US" sz="2000" dirty="0"/>
              <a:t>An atom can </a:t>
            </a:r>
            <a:r>
              <a:rPr lang="en-US" sz="2000" dirty="0">
                <a:solidFill>
                  <a:srgbClr val="FFCC66"/>
                </a:solidFill>
              </a:rPr>
              <a:t>absorb</a:t>
            </a:r>
            <a:r>
              <a:rPr lang="en-US" sz="2000" dirty="0"/>
              <a:t> a photon, causing electron to jump up to a higher energy </a:t>
            </a:r>
            <a:r>
              <a:rPr lang="en-US" sz="2000" dirty="0" smtClean="0"/>
              <a:t>level, if photon has energy equal to difference of energy levels.</a:t>
            </a:r>
            <a:endParaRPr lang="en-US" sz="2000" dirty="0"/>
          </a:p>
          <a:p>
            <a:r>
              <a:rPr lang="en-US" sz="2000" dirty="0"/>
              <a:t>An atom can </a:t>
            </a:r>
            <a:r>
              <a:rPr lang="en-US" sz="2000" dirty="0">
                <a:solidFill>
                  <a:srgbClr val="FFCC66"/>
                </a:solidFill>
              </a:rPr>
              <a:t>emit</a:t>
            </a:r>
            <a:r>
              <a:rPr lang="en-US" sz="2000" dirty="0"/>
              <a:t> a photon, as an electron falls down to a lower energy level</a:t>
            </a:r>
            <a:r>
              <a:rPr lang="en-US" sz="2000" dirty="0" smtClean="0"/>
              <a:t>.  Photon’s energy equals difference of energy levels.  Emitted photon has no memory of direction of absorbed photon.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May jump more than one level, and fall back down by various paths, emitting multiple photons.</a:t>
            </a:r>
            <a:endParaRPr lang="en-US" dirty="0"/>
          </a:p>
        </p:txBody>
      </p:sp>
      <p:pic>
        <p:nvPicPr>
          <p:cNvPr id="420868" name="Picture 4" descr="figure 05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7" y="2209800"/>
            <a:ext cx="7223125" cy="3886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fig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5029200" cy="2514600"/>
          </a:xfrm>
          <a:prstGeom prst="rect">
            <a:avLst/>
          </a:prstGeom>
          <a:noFill/>
        </p:spPr>
      </p:pic>
      <p:pic>
        <p:nvPicPr>
          <p:cNvPr id="424963" name="Picture 3" descr="figure 05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0"/>
            <a:ext cx="67056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5562600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E = h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 equation gives E’s too.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Energy level diagram for hydrogen:</a:t>
            </a:r>
          </a:p>
        </p:txBody>
      </p:sp>
      <p:pic>
        <p:nvPicPr>
          <p:cNvPr id="427012" name="Picture 4" descr="figure 05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0866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9766" y="5867400"/>
            <a:ext cx="8258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element has its own energy levels!  This is because attraction</a:t>
            </a:r>
          </a:p>
          <a:p>
            <a:r>
              <a:rPr lang="en-US" dirty="0" smtClean="0"/>
              <a:t>of electrons to nucleus changes when the number of particles changes.</a:t>
            </a:r>
          </a:p>
          <a:p>
            <a:r>
              <a:rPr lang="en-US" dirty="0" smtClean="0"/>
              <a:t>Energies </a:t>
            </a:r>
            <a:r>
              <a:rPr lang="en-US" smtClean="0"/>
              <a:t>of typical lines range </a:t>
            </a:r>
            <a:r>
              <a:rPr lang="en-US" dirty="0" smtClean="0"/>
              <a:t>from fractions of an eV to 1000’s of eV.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78433"/>
            <a:ext cx="19050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Ionization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r>
              <a:rPr lang="en-US" sz="2000" dirty="0"/>
              <a:t>If an atom or a molecule absorbs enough energy from a photon or a collision, an electron can escape the </a:t>
            </a:r>
            <a:r>
              <a:rPr lang="en-US" sz="2000" dirty="0" smtClean="0"/>
              <a:t>nuclear attraction </a:t>
            </a:r>
            <a:r>
              <a:rPr lang="en-US" sz="2000" dirty="0"/>
              <a:t>=&gt; positive </a:t>
            </a:r>
            <a:r>
              <a:rPr lang="en-US" sz="2000" dirty="0" smtClean="0"/>
              <a:t>ion.  For H in ground state, takes at least a 13.6 eV photon.  Any extra photon energy goes into KE of electron.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By adding electrons, you can get a negative ion</a:t>
            </a:r>
          </a:p>
          <a:p>
            <a:endParaRPr lang="en-US" sz="2000" dirty="0"/>
          </a:p>
          <a:p>
            <a:r>
              <a:rPr lang="en-US" sz="2000" dirty="0" smtClean="0"/>
              <a:t>Each ion has its own energy levels</a:t>
            </a:r>
          </a:p>
          <a:p>
            <a:endParaRPr lang="en-US" sz="2000" dirty="0" smtClean="0"/>
          </a:p>
          <a:p>
            <a:r>
              <a:rPr lang="en-US" sz="2000" dirty="0" smtClean="0"/>
              <a:t>N II: N with one electron removed, O III: O with two electrons removed, etc.  Takes higher energy photons to remove more electrons (e.g. O II: 13.6 </a:t>
            </a:r>
            <a:r>
              <a:rPr lang="en-US" sz="2000" dirty="0" err="1" smtClean="0"/>
              <a:t>eV</a:t>
            </a:r>
            <a:r>
              <a:rPr lang="en-US" sz="2000" dirty="0" smtClean="0"/>
              <a:t>, O III: 35 </a:t>
            </a:r>
            <a:r>
              <a:rPr lang="en-US" sz="2000" dirty="0" err="1" smtClean="0"/>
              <a:t>eV</a:t>
            </a:r>
            <a:r>
              <a:rPr lang="en-US" sz="2000" dirty="0" smtClean="0"/>
              <a:t>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/>
              <a:t>Emission and absorption line spectra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6248400" cy="5029200"/>
          </a:xfrm>
        </p:spPr>
        <p:txBody>
          <a:bodyPr/>
          <a:lstStyle/>
          <a:p>
            <a:r>
              <a:rPr lang="en-US" sz="2000" dirty="0"/>
              <a:t>Hot, low density </a:t>
            </a:r>
            <a:r>
              <a:rPr lang="en-US" sz="2000" dirty="0" smtClean="0"/>
              <a:t>gas, </a:t>
            </a:r>
            <a:r>
              <a:rPr lang="en-US" sz="2000" dirty="0"/>
              <a:t>where </a:t>
            </a:r>
            <a:r>
              <a:rPr lang="en-US" sz="2000" u="sng" dirty="0" smtClean="0"/>
              <a:t>collisions</a:t>
            </a:r>
            <a:r>
              <a:rPr lang="en-US" sz="2000" dirty="0" smtClean="0"/>
              <a:t> between atoms have sufficient energy to cause electrons to move to higher levels, gives </a:t>
            </a:r>
            <a:r>
              <a:rPr lang="en-US" sz="2000" dirty="0"/>
              <a:t>emission </a:t>
            </a:r>
            <a:r>
              <a:rPr lang="en-US" sz="2000" dirty="0" smtClean="0"/>
              <a:t>lines.</a:t>
            </a:r>
            <a:endParaRPr lang="en-US" dirty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r>
              <a:rPr lang="en-US" sz="2000" dirty="0" smtClean="0"/>
              <a:t>Light </a:t>
            </a:r>
            <a:r>
              <a:rPr lang="en-US" sz="2000" dirty="0"/>
              <a:t>from continuous spectrum through cooler gas </a:t>
            </a:r>
            <a:r>
              <a:rPr lang="en-US" sz="2000" dirty="0" smtClean="0"/>
              <a:t>gives </a:t>
            </a:r>
            <a:r>
              <a:rPr lang="en-US" sz="2000" dirty="0"/>
              <a:t>absorption </a:t>
            </a:r>
            <a:r>
              <a:rPr lang="en-US" sz="2000" dirty="0" smtClean="0"/>
              <a:t>lines, as absorbed photons cause electrons to move to higher levels.  Re-emitted photons are in random direction, so incident light in original direction much reduced.</a:t>
            </a:r>
          </a:p>
        </p:txBody>
      </p:sp>
      <p:pic>
        <p:nvPicPr>
          <p:cNvPr id="4" name="Picture 3" descr="sdssstellsp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766" y="3200400"/>
            <a:ext cx="2863234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46097" y="4953000"/>
            <a:ext cx="4449703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kirchhoff"/>
          <p:cNvPicPr>
            <a:picLocks noChangeAspect="1" noChangeArrowheads="1"/>
          </p:cNvPicPr>
          <p:nvPr/>
        </p:nvPicPr>
        <p:blipFill>
          <a:blip r:embed="rId5" cstate="print"/>
          <a:srcRect l="2115" t="64972" r="2115" b="7956"/>
          <a:stretch>
            <a:fillRect/>
          </a:stretch>
        </p:blipFill>
        <p:spPr bwMode="auto">
          <a:xfrm>
            <a:off x="4210066" y="4876800"/>
            <a:ext cx="21145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66" y="1025822"/>
            <a:ext cx="2863234" cy="23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5490500" y="1977101"/>
            <a:ext cx="19452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Relative intensity   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632160" y="2668601"/>
            <a:ext cx="8087040" cy="778401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19200" y="155537"/>
            <a:ext cx="6946200" cy="369332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2400" dirty="0">
                <a:solidFill>
                  <a:srgbClr val="FFFFFF"/>
                </a:solidFill>
              </a:rPr>
              <a:t>So why do stars have absorption line spectra?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0481" y="3083365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88161" y="2875983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23521" y="3083365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230881" y="3221619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02881" y="2945110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677921" y="3152492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666240" y="2805415"/>
            <a:ext cx="239040" cy="309633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401441" y="3083365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1121" y="2875983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032801" y="2719006"/>
            <a:ext cx="239040" cy="309633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360161" y="3498128"/>
            <a:ext cx="23904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10800000">
            <a:off x="3880800" y="1355183"/>
            <a:ext cx="1238400" cy="1261572"/>
            <a:chOff x="2745" y="3094"/>
            <a:chExt cx="860" cy="876"/>
          </a:xfrm>
        </p:grpSpPr>
        <p:sp>
          <p:nvSpPr>
            <p:cNvPr id="10270" name="Freeform 16"/>
            <p:cNvSpPr>
              <a:spLocks noChangeArrowheads="1"/>
            </p:cNvSpPr>
            <p:nvPr/>
          </p:nvSpPr>
          <p:spPr bwMode="auto">
            <a:xfrm>
              <a:off x="2745" y="3097"/>
              <a:ext cx="148" cy="362"/>
            </a:xfrm>
            <a:custGeom>
              <a:avLst/>
              <a:gdLst>
                <a:gd name="T0" fmla="*/ 305 w 652"/>
                <a:gd name="T1" fmla="*/ 1595 h 1596"/>
                <a:gd name="T2" fmla="*/ 462 w 652"/>
                <a:gd name="T3" fmla="*/ 1216 h 1596"/>
                <a:gd name="T4" fmla="*/ 291 w 652"/>
                <a:gd name="T5" fmla="*/ 816 h 1596"/>
                <a:gd name="T6" fmla="*/ 391 w 652"/>
                <a:gd name="T7" fmla="*/ 428 h 1596"/>
                <a:gd name="T8" fmla="*/ 277 w 652"/>
                <a:gd name="T9" fmla="*/ 66 h 1596"/>
                <a:gd name="T10" fmla="*/ 144 w 652"/>
                <a:gd name="T11" fmla="*/ 0 h 1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1596"/>
                <a:gd name="T20" fmla="*/ 652 w 652"/>
                <a:gd name="T21" fmla="*/ 1596 h 1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1596">
                  <a:moveTo>
                    <a:pt x="305" y="1595"/>
                  </a:moveTo>
                  <a:cubicBezTo>
                    <a:pt x="67" y="1432"/>
                    <a:pt x="295" y="1279"/>
                    <a:pt x="462" y="1216"/>
                  </a:cubicBezTo>
                  <a:cubicBezTo>
                    <a:pt x="651" y="1146"/>
                    <a:pt x="517" y="925"/>
                    <a:pt x="291" y="816"/>
                  </a:cubicBezTo>
                  <a:cubicBezTo>
                    <a:pt x="0" y="677"/>
                    <a:pt x="259" y="504"/>
                    <a:pt x="391" y="428"/>
                  </a:cubicBezTo>
                  <a:cubicBezTo>
                    <a:pt x="542" y="339"/>
                    <a:pt x="567" y="109"/>
                    <a:pt x="277" y="66"/>
                  </a:cubicBezTo>
                  <a:lnTo>
                    <a:pt x="144" y="0"/>
                  </a:lnTo>
                </a:path>
              </a:pathLst>
            </a:custGeom>
            <a:noFill/>
            <a:ln w="1836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7"/>
            <p:cNvSpPr>
              <a:spLocks noChangeArrowheads="1"/>
            </p:cNvSpPr>
            <p:nvPr/>
          </p:nvSpPr>
          <p:spPr bwMode="auto">
            <a:xfrm>
              <a:off x="3444" y="3094"/>
              <a:ext cx="161" cy="803"/>
            </a:xfrm>
            <a:custGeom>
              <a:avLst/>
              <a:gdLst>
                <a:gd name="T0" fmla="*/ 402 w 712"/>
                <a:gd name="T1" fmla="*/ 3538 h 3539"/>
                <a:gd name="T2" fmla="*/ 525 w 712"/>
                <a:gd name="T3" fmla="*/ 2608 h 3539"/>
                <a:gd name="T4" fmla="*/ 311 w 712"/>
                <a:gd name="T5" fmla="*/ 1782 h 3539"/>
                <a:gd name="T6" fmla="*/ 374 w 712"/>
                <a:gd name="T7" fmla="*/ 855 h 3539"/>
                <a:gd name="T8" fmla="*/ 222 w 712"/>
                <a:gd name="T9" fmla="*/ 88 h 3539"/>
                <a:gd name="T10" fmla="*/ 80 w 712"/>
                <a:gd name="T11" fmla="*/ 0 h 3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2"/>
                <a:gd name="T19" fmla="*/ 0 h 3539"/>
                <a:gd name="T20" fmla="*/ 712 w 712"/>
                <a:gd name="T21" fmla="*/ 3539 h 3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2" h="3539">
                  <a:moveTo>
                    <a:pt x="402" y="3538"/>
                  </a:moveTo>
                  <a:cubicBezTo>
                    <a:pt x="141" y="3278"/>
                    <a:pt x="359" y="2826"/>
                    <a:pt x="525" y="2608"/>
                  </a:cubicBezTo>
                  <a:cubicBezTo>
                    <a:pt x="711" y="2365"/>
                    <a:pt x="553" y="1925"/>
                    <a:pt x="311" y="1782"/>
                  </a:cubicBezTo>
                  <a:cubicBezTo>
                    <a:pt x="0" y="1599"/>
                    <a:pt x="248" y="1087"/>
                    <a:pt x="374" y="855"/>
                  </a:cubicBezTo>
                  <a:cubicBezTo>
                    <a:pt x="522" y="588"/>
                    <a:pt x="524" y="52"/>
                    <a:pt x="222" y="88"/>
                  </a:cubicBezTo>
                  <a:lnTo>
                    <a:pt x="80" y="0"/>
                  </a:lnTo>
                </a:path>
              </a:pathLst>
            </a:custGeom>
            <a:noFill/>
            <a:ln w="1836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8"/>
            <p:cNvSpPr>
              <a:spLocks noChangeArrowheads="1"/>
            </p:cNvSpPr>
            <p:nvPr/>
          </p:nvSpPr>
          <p:spPr bwMode="auto">
            <a:xfrm>
              <a:off x="2765" y="3452"/>
              <a:ext cx="148" cy="362"/>
            </a:xfrm>
            <a:custGeom>
              <a:avLst/>
              <a:gdLst>
                <a:gd name="T0" fmla="*/ 305 w 652"/>
                <a:gd name="T1" fmla="*/ 1595 h 1596"/>
                <a:gd name="T2" fmla="*/ 462 w 652"/>
                <a:gd name="T3" fmla="*/ 1216 h 1596"/>
                <a:gd name="T4" fmla="*/ 291 w 652"/>
                <a:gd name="T5" fmla="*/ 816 h 1596"/>
                <a:gd name="T6" fmla="*/ 391 w 652"/>
                <a:gd name="T7" fmla="*/ 428 h 1596"/>
                <a:gd name="T8" fmla="*/ 277 w 652"/>
                <a:gd name="T9" fmla="*/ 66 h 1596"/>
                <a:gd name="T10" fmla="*/ 144 w 652"/>
                <a:gd name="T11" fmla="*/ 0 h 1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1596"/>
                <a:gd name="T20" fmla="*/ 652 w 652"/>
                <a:gd name="T21" fmla="*/ 1596 h 1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1596">
                  <a:moveTo>
                    <a:pt x="305" y="1595"/>
                  </a:moveTo>
                  <a:cubicBezTo>
                    <a:pt x="67" y="1432"/>
                    <a:pt x="295" y="1279"/>
                    <a:pt x="462" y="1216"/>
                  </a:cubicBezTo>
                  <a:cubicBezTo>
                    <a:pt x="651" y="1146"/>
                    <a:pt x="517" y="925"/>
                    <a:pt x="291" y="816"/>
                  </a:cubicBezTo>
                  <a:cubicBezTo>
                    <a:pt x="0" y="677"/>
                    <a:pt x="259" y="504"/>
                    <a:pt x="391" y="428"/>
                  </a:cubicBezTo>
                  <a:cubicBezTo>
                    <a:pt x="542" y="339"/>
                    <a:pt x="567" y="109"/>
                    <a:pt x="277" y="66"/>
                  </a:cubicBezTo>
                  <a:lnTo>
                    <a:pt x="144" y="0"/>
                  </a:lnTo>
                </a:path>
              </a:pathLst>
            </a:custGeom>
            <a:noFill/>
            <a:ln w="1836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9"/>
            <p:cNvSpPr>
              <a:spLocks noChangeShapeType="1"/>
            </p:cNvSpPr>
            <p:nvPr/>
          </p:nvSpPr>
          <p:spPr bwMode="auto">
            <a:xfrm>
              <a:off x="2833" y="3809"/>
              <a:ext cx="1" cy="54"/>
            </a:xfrm>
            <a:prstGeom prst="line">
              <a:avLst/>
            </a:prstGeom>
            <a:noFill/>
            <a:ln w="7308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20"/>
            <p:cNvSpPr>
              <a:spLocks noChangeShapeType="1"/>
            </p:cNvSpPr>
            <p:nvPr/>
          </p:nvSpPr>
          <p:spPr bwMode="auto">
            <a:xfrm>
              <a:off x="3531" y="3903"/>
              <a:ext cx="1" cy="67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38241" y="1286056"/>
            <a:ext cx="3742560" cy="1231106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u="sng" dirty="0">
                <a:solidFill>
                  <a:srgbClr val="FFFFFF"/>
                </a:solidFill>
              </a:rPr>
              <a:t>Simple case</a:t>
            </a:r>
            <a:r>
              <a:rPr lang="en-GB" dirty="0">
                <a:solidFill>
                  <a:srgbClr val="FFFFFF"/>
                </a:solidFill>
              </a:rPr>
              <a:t>: let’s say these atoms can only absorb green photons.  Get dark absorption line at green part of spectrum.</a:t>
            </a:r>
          </a:p>
        </p:txBody>
      </p:sp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841" y="1286056"/>
            <a:ext cx="2028960" cy="101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7889760" y="1286055"/>
            <a:ext cx="0" cy="1036909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10800000">
            <a:off x="4088161" y="5433691"/>
            <a:ext cx="957600" cy="1244291"/>
            <a:chOff x="2678" y="403"/>
            <a:chExt cx="665" cy="864"/>
          </a:xfrm>
        </p:grpSpPr>
        <p:sp>
          <p:nvSpPr>
            <p:cNvPr id="10263" name="Line 25"/>
            <p:cNvSpPr>
              <a:spLocks noChangeShapeType="1"/>
            </p:cNvSpPr>
            <p:nvPr/>
          </p:nvSpPr>
          <p:spPr bwMode="auto">
            <a:xfrm>
              <a:off x="3027" y="1065"/>
              <a:ext cx="7" cy="88"/>
            </a:xfrm>
            <a:prstGeom prst="line">
              <a:avLst/>
            </a:prstGeom>
            <a:noFill/>
            <a:ln w="7308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6"/>
            <p:cNvSpPr>
              <a:spLocks noChangeArrowheads="1"/>
            </p:cNvSpPr>
            <p:nvPr/>
          </p:nvSpPr>
          <p:spPr bwMode="auto">
            <a:xfrm>
              <a:off x="2678" y="446"/>
              <a:ext cx="148" cy="330"/>
            </a:xfrm>
            <a:custGeom>
              <a:avLst/>
              <a:gdLst>
                <a:gd name="T0" fmla="*/ 305 w 652"/>
                <a:gd name="T1" fmla="*/ 1453 h 1454"/>
                <a:gd name="T2" fmla="*/ 462 w 652"/>
                <a:gd name="T3" fmla="*/ 1108 h 1454"/>
                <a:gd name="T4" fmla="*/ 291 w 652"/>
                <a:gd name="T5" fmla="*/ 743 h 1454"/>
                <a:gd name="T6" fmla="*/ 391 w 652"/>
                <a:gd name="T7" fmla="*/ 390 h 1454"/>
                <a:gd name="T8" fmla="*/ 277 w 652"/>
                <a:gd name="T9" fmla="*/ 60 h 1454"/>
                <a:gd name="T10" fmla="*/ 144 w 652"/>
                <a:gd name="T11" fmla="*/ 0 h 1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1454"/>
                <a:gd name="T20" fmla="*/ 652 w 652"/>
                <a:gd name="T21" fmla="*/ 1454 h 1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1454">
                  <a:moveTo>
                    <a:pt x="305" y="1453"/>
                  </a:moveTo>
                  <a:cubicBezTo>
                    <a:pt x="67" y="1305"/>
                    <a:pt x="295" y="1165"/>
                    <a:pt x="462" y="1108"/>
                  </a:cubicBezTo>
                  <a:cubicBezTo>
                    <a:pt x="651" y="1044"/>
                    <a:pt x="517" y="843"/>
                    <a:pt x="291" y="743"/>
                  </a:cubicBezTo>
                  <a:cubicBezTo>
                    <a:pt x="0" y="617"/>
                    <a:pt x="259" y="459"/>
                    <a:pt x="391" y="390"/>
                  </a:cubicBezTo>
                  <a:cubicBezTo>
                    <a:pt x="542" y="309"/>
                    <a:pt x="567" y="99"/>
                    <a:pt x="277" y="60"/>
                  </a:cubicBezTo>
                  <a:lnTo>
                    <a:pt x="144" y="0"/>
                  </a:lnTo>
                </a:path>
              </a:pathLst>
            </a:custGeom>
            <a:noFill/>
            <a:ln w="1836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7"/>
            <p:cNvSpPr>
              <a:spLocks noChangeArrowheads="1"/>
            </p:cNvSpPr>
            <p:nvPr/>
          </p:nvSpPr>
          <p:spPr bwMode="auto">
            <a:xfrm>
              <a:off x="2704" y="768"/>
              <a:ext cx="148" cy="318"/>
            </a:xfrm>
            <a:custGeom>
              <a:avLst/>
              <a:gdLst>
                <a:gd name="T0" fmla="*/ 305 w 652"/>
                <a:gd name="T1" fmla="*/ 1401 h 1402"/>
                <a:gd name="T2" fmla="*/ 462 w 652"/>
                <a:gd name="T3" fmla="*/ 1068 h 1402"/>
                <a:gd name="T4" fmla="*/ 291 w 652"/>
                <a:gd name="T5" fmla="*/ 717 h 1402"/>
                <a:gd name="T6" fmla="*/ 391 w 652"/>
                <a:gd name="T7" fmla="*/ 376 h 1402"/>
                <a:gd name="T8" fmla="*/ 277 w 652"/>
                <a:gd name="T9" fmla="*/ 58 h 1402"/>
                <a:gd name="T10" fmla="*/ 144 w 652"/>
                <a:gd name="T11" fmla="*/ 0 h 1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1402"/>
                <a:gd name="T20" fmla="*/ 652 w 652"/>
                <a:gd name="T21" fmla="*/ 1402 h 1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1402">
                  <a:moveTo>
                    <a:pt x="305" y="1401"/>
                  </a:moveTo>
                  <a:cubicBezTo>
                    <a:pt x="67" y="1258"/>
                    <a:pt x="295" y="1123"/>
                    <a:pt x="462" y="1068"/>
                  </a:cubicBezTo>
                  <a:cubicBezTo>
                    <a:pt x="651" y="1007"/>
                    <a:pt x="517" y="812"/>
                    <a:pt x="291" y="717"/>
                  </a:cubicBezTo>
                  <a:cubicBezTo>
                    <a:pt x="0" y="595"/>
                    <a:pt x="259" y="443"/>
                    <a:pt x="391" y="376"/>
                  </a:cubicBezTo>
                  <a:cubicBezTo>
                    <a:pt x="542" y="298"/>
                    <a:pt x="567" y="96"/>
                    <a:pt x="277" y="58"/>
                  </a:cubicBezTo>
                  <a:lnTo>
                    <a:pt x="144" y="0"/>
                  </a:lnTo>
                </a:path>
              </a:pathLst>
            </a:custGeom>
            <a:noFill/>
            <a:ln w="1836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8"/>
            <p:cNvSpPr>
              <a:spLocks noChangeShapeType="1"/>
            </p:cNvSpPr>
            <p:nvPr/>
          </p:nvSpPr>
          <p:spPr bwMode="auto">
            <a:xfrm flipH="1">
              <a:off x="2775" y="1065"/>
              <a:ext cx="9" cy="61"/>
            </a:xfrm>
            <a:prstGeom prst="line">
              <a:avLst/>
            </a:prstGeom>
            <a:noFill/>
            <a:ln w="7308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9"/>
            <p:cNvSpPr>
              <a:spLocks noChangeArrowheads="1"/>
            </p:cNvSpPr>
            <p:nvPr/>
          </p:nvSpPr>
          <p:spPr bwMode="auto">
            <a:xfrm>
              <a:off x="3182" y="403"/>
              <a:ext cx="161" cy="803"/>
            </a:xfrm>
            <a:custGeom>
              <a:avLst/>
              <a:gdLst>
                <a:gd name="T0" fmla="*/ 402 w 712"/>
                <a:gd name="T1" fmla="*/ 3538 h 3539"/>
                <a:gd name="T2" fmla="*/ 525 w 712"/>
                <a:gd name="T3" fmla="*/ 2608 h 3539"/>
                <a:gd name="T4" fmla="*/ 311 w 712"/>
                <a:gd name="T5" fmla="*/ 1782 h 3539"/>
                <a:gd name="T6" fmla="*/ 374 w 712"/>
                <a:gd name="T7" fmla="*/ 855 h 3539"/>
                <a:gd name="T8" fmla="*/ 222 w 712"/>
                <a:gd name="T9" fmla="*/ 88 h 3539"/>
                <a:gd name="T10" fmla="*/ 80 w 712"/>
                <a:gd name="T11" fmla="*/ 0 h 3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2"/>
                <a:gd name="T19" fmla="*/ 0 h 3539"/>
                <a:gd name="T20" fmla="*/ 712 w 712"/>
                <a:gd name="T21" fmla="*/ 3539 h 3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2" h="3539">
                  <a:moveTo>
                    <a:pt x="402" y="3538"/>
                  </a:moveTo>
                  <a:cubicBezTo>
                    <a:pt x="141" y="3278"/>
                    <a:pt x="359" y="2826"/>
                    <a:pt x="525" y="2608"/>
                  </a:cubicBezTo>
                  <a:cubicBezTo>
                    <a:pt x="711" y="2365"/>
                    <a:pt x="553" y="1925"/>
                    <a:pt x="311" y="1782"/>
                  </a:cubicBezTo>
                  <a:cubicBezTo>
                    <a:pt x="0" y="1599"/>
                    <a:pt x="248" y="1087"/>
                    <a:pt x="374" y="855"/>
                  </a:cubicBezTo>
                  <a:cubicBezTo>
                    <a:pt x="522" y="588"/>
                    <a:pt x="524" y="52"/>
                    <a:pt x="222" y="88"/>
                  </a:cubicBezTo>
                  <a:lnTo>
                    <a:pt x="80" y="0"/>
                  </a:lnTo>
                </a:path>
              </a:pathLst>
            </a:custGeom>
            <a:noFill/>
            <a:ln w="1836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30"/>
            <p:cNvSpPr>
              <a:spLocks noChangeShapeType="1"/>
            </p:cNvSpPr>
            <p:nvPr/>
          </p:nvSpPr>
          <p:spPr bwMode="auto">
            <a:xfrm>
              <a:off x="3265" y="1213"/>
              <a:ext cx="1" cy="54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1"/>
            <p:cNvSpPr>
              <a:spLocks noChangeArrowheads="1"/>
            </p:cNvSpPr>
            <p:nvPr/>
          </p:nvSpPr>
          <p:spPr bwMode="auto">
            <a:xfrm>
              <a:off x="2950" y="467"/>
              <a:ext cx="160" cy="626"/>
            </a:xfrm>
            <a:custGeom>
              <a:avLst/>
              <a:gdLst>
                <a:gd name="T0" fmla="*/ 423 w 707"/>
                <a:gd name="T1" fmla="*/ 2758 h 2759"/>
                <a:gd name="T2" fmla="*/ 528 w 707"/>
                <a:gd name="T3" fmla="*/ 2030 h 2759"/>
                <a:gd name="T4" fmla="*/ 306 w 707"/>
                <a:gd name="T5" fmla="*/ 1388 h 2759"/>
                <a:gd name="T6" fmla="*/ 353 w 707"/>
                <a:gd name="T7" fmla="*/ 663 h 2759"/>
                <a:gd name="T8" fmla="*/ 191 w 707"/>
                <a:gd name="T9" fmla="*/ 67 h 2759"/>
                <a:gd name="T10" fmla="*/ 53 w 707"/>
                <a:gd name="T11" fmla="*/ 0 h 2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2759"/>
                <a:gd name="T20" fmla="*/ 707 w 707"/>
                <a:gd name="T21" fmla="*/ 2759 h 2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2759">
                  <a:moveTo>
                    <a:pt x="423" y="2758"/>
                  </a:moveTo>
                  <a:cubicBezTo>
                    <a:pt x="166" y="2561"/>
                    <a:pt x="370" y="2202"/>
                    <a:pt x="528" y="2030"/>
                  </a:cubicBezTo>
                  <a:cubicBezTo>
                    <a:pt x="706" y="1835"/>
                    <a:pt x="544" y="1495"/>
                    <a:pt x="306" y="1388"/>
                  </a:cubicBezTo>
                  <a:cubicBezTo>
                    <a:pt x="0" y="1251"/>
                    <a:pt x="234" y="847"/>
                    <a:pt x="353" y="663"/>
                  </a:cubicBezTo>
                  <a:cubicBezTo>
                    <a:pt x="491" y="449"/>
                    <a:pt x="485" y="33"/>
                    <a:pt x="191" y="67"/>
                  </a:cubicBezTo>
                  <a:lnTo>
                    <a:pt x="53" y="0"/>
                  </a:lnTo>
                </a:path>
              </a:pathLst>
            </a:custGeom>
            <a:noFill/>
            <a:ln w="1836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4983841" y="4880673"/>
            <a:ext cx="3841593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hot (millions of K), dense interior</a:t>
            </a:r>
          </a:p>
          <a:p>
            <a:r>
              <a:rPr lang="en-US">
                <a:solidFill>
                  <a:schemeClr val="tx1"/>
                </a:solidFill>
              </a:rPr>
              <a:t>has blackbody spectrum,</a:t>
            </a:r>
          </a:p>
          <a:p>
            <a:r>
              <a:rPr lang="en-US">
                <a:solidFill>
                  <a:schemeClr val="tx1"/>
                </a:solidFill>
              </a:rPr>
              <a:t>gas fully </a:t>
            </a:r>
            <a:r>
              <a:rPr lang="en-US" u="sng">
                <a:solidFill>
                  <a:schemeClr val="tx1"/>
                </a:solidFill>
              </a:rPr>
              <a:t>ionized</a:t>
            </a:r>
          </a:p>
        </p:txBody>
      </p:sp>
      <p:sp>
        <p:nvSpPr>
          <p:cNvPr id="10261" name="Oval 33"/>
          <p:cNvSpPr>
            <a:spLocks noChangeArrowheads="1"/>
          </p:cNvSpPr>
          <p:nvPr/>
        </p:nvSpPr>
        <p:spPr bwMode="auto">
          <a:xfrm>
            <a:off x="1461600" y="3359873"/>
            <a:ext cx="6497280" cy="640147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0" y="3774637"/>
            <a:ext cx="3028871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“atmosphere” (thousands</a:t>
            </a:r>
          </a:p>
          <a:p>
            <a:r>
              <a:rPr lang="en-US"/>
              <a:t>of K) has atoms and ions</a:t>
            </a:r>
          </a:p>
          <a:p>
            <a:r>
              <a:rPr lang="en-US"/>
              <a:t>with </a:t>
            </a:r>
            <a:r>
              <a:rPr lang="en-US" u="sng"/>
              <a:t>bound </a:t>
            </a:r>
            <a:r>
              <a:rPr lang="en-US"/>
              <a:t>electrons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014E-6 6.04534E-6 L 4.94014E-6 -0.19143 " pathEditMode="relative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/>
      <p:bldP spid="46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omment 4"/>
          <p:cNvSpPr>
            <a:spLocks noChangeArrowheads="1"/>
          </p:cNvSpPr>
          <p:nvPr/>
        </p:nvSpPr>
        <p:spPr bwMode="auto">
          <a:xfrm>
            <a:off x="152400" y="981075"/>
            <a:ext cx="8763000" cy="13239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Amplitude:          height of the wave (e.g. m for water waves)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Wavelength (</a:t>
            </a: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16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 distance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 adjacent crests (m)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Period: 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time it takes for one complete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wave cycle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 pass a given point (s)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Frequency (</a:t>
            </a:r>
            <a:r>
              <a:rPr lang="el-GR" altLang="en-US" sz="1600" b="1" u="sng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ν</a:t>
            </a:r>
            <a:r>
              <a:rPr lang="en-US" altLang="en-US" sz="1600" b="1" u="sng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  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number of wave cycles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 pass a point in 1s (Hz, or cycles/sec)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Speed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horizontal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speed of a point on a wave as it propagates (m/s)</a:t>
            </a:r>
          </a:p>
        </p:txBody>
      </p:sp>
      <p:pic>
        <p:nvPicPr>
          <p:cNvPr id="12291" name="Picture 6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5238"/>
            <a:ext cx="6769100" cy="3351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Comment 7"/>
          <p:cNvSpPr>
            <a:spLocks noChangeArrowheads="1"/>
          </p:cNvSpPr>
          <p:nvPr/>
        </p:nvSpPr>
        <p:spPr bwMode="auto">
          <a:xfrm>
            <a:off x="3733800" y="6191250"/>
            <a:ext cx="22860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Period = 1/</a:t>
            </a:r>
            <a:r>
              <a:rPr lang="el-GR" altLang="en-US" sz="1600" b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Speed =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/P = </a:t>
            </a:r>
            <a:r>
              <a:rPr lang="el-GR" altLang="en-US" sz="16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ν</a:t>
            </a: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2622F-A53D-4FFD-BC0E-29DB3FC8A03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-476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Properties of a wave</a:t>
            </a:r>
          </a:p>
        </p:txBody>
      </p:sp>
    </p:spTree>
    <p:extLst>
      <p:ext uri="{BB962C8B-B14F-4D97-AF65-F5344CB8AC3E}">
        <p14:creationId xmlns:p14="http://schemas.microsoft.com/office/powerpoint/2010/main" val="24088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points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64463" cy="4694238"/>
          </a:xfrm>
        </p:spPr>
        <p:txBody>
          <a:bodyPr/>
          <a:lstStyle/>
          <a:p>
            <a:r>
              <a:rPr lang="en-US" sz="2000" dirty="0"/>
              <a:t>Different elements have different sets of energy levels =&gt; electron transitions produce or absorb photons of different and unique energies.</a:t>
            </a:r>
          </a:p>
          <a:p>
            <a:endParaRPr lang="en-US" sz="2000" dirty="0"/>
          </a:p>
          <a:p>
            <a:r>
              <a:rPr lang="en-US" sz="2000" dirty="0"/>
              <a:t>Different energies = different wavelengths.  The wavelengths of light tell you what elements you’re dealing with</a:t>
            </a:r>
            <a:r>
              <a:rPr lang="en-US" sz="2000" dirty="0" smtClean="0"/>
              <a:t>.  Spectral lines are a fingerprint of the element.</a:t>
            </a:r>
            <a:endParaRPr lang="en-US" dirty="0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685800" y="44005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Example:  This is part of the Sun’s spectrum, along with emission lines of vaporized iron.</a:t>
            </a:r>
            <a:endParaRPr lang="en-US" sz="2400" dirty="0"/>
          </a:p>
        </p:txBody>
      </p:sp>
      <p:pic>
        <p:nvPicPr>
          <p:cNvPr id="466949" name="Picture 5" descr="figure 05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467350"/>
            <a:ext cx="9067800" cy="9334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4914" y="6386286"/>
            <a:ext cx="19050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figure 20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947738"/>
            <a:ext cx="7223125" cy="4960937"/>
          </a:xfrm>
          <a:prstGeom prst="rect">
            <a:avLst/>
          </a:prstGeom>
          <a:noFill/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838200"/>
            <a:ext cx="34385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27" name="Comment 3"/>
          <p:cNvSpPr>
            <a:spLocks noChangeArrowheads="1"/>
          </p:cNvSpPr>
          <p:nvPr/>
        </p:nvSpPr>
        <p:spPr bwMode="auto">
          <a:xfrm>
            <a:off x="228600" y="381000"/>
            <a:ext cx="8686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Excited, low-density hydrogen gas.   Red due to “H-alpha” emission line, n = 3 to n = 2.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93" y="6019800"/>
            <a:ext cx="644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is mostly ionized.  Hence “HII region”.  Then</a:t>
            </a:r>
          </a:p>
          <a:p>
            <a:r>
              <a:rPr lang="en-US" dirty="0" smtClean="0"/>
              <a:t>why does neutral-H line give it its color?  Later lecture.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4877291" y="2050048"/>
            <a:ext cx="204254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Relative intensity   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Molecules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90663"/>
            <a:ext cx="8066087" cy="46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Compounds </a:t>
            </a:r>
            <a:r>
              <a:rPr lang="en-US" sz="2000" dirty="0"/>
              <a:t>of two or more atoms of same or different elements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Share some electrons in common </a:t>
            </a:r>
            <a:r>
              <a:rPr lang="en-US" sz="2000" dirty="0" err="1"/>
              <a:t>orbitals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Have </a:t>
            </a:r>
            <a:r>
              <a:rPr lang="en-US" sz="2000" dirty="0" err="1"/>
              <a:t>vibrational</a:t>
            </a:r>
            <a:r>
              <a:rPr lang="en-US" sz="2000" dirty="0"/>
              <a:t> and rotational energy levels as well (IR, microwave, radio)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=&gt; Very complex spectra!</a:t>
            </a:r>
            <a:r>
              <a:rPr lang="en-US" dirty="0"/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103687" cy="30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2443" y="6345738"/>
            <a:ext cx="19050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The Doppler shift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7662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or wavelength of a wave depends on relative motion of</a:t>
            </a:r>
          </a:p>
          <a:p>
            <a:r>
              <a:rPr lang="en-US" dirty="0" smtClean="0"/>
              <a:t>emitter and receiver (along the direction of wave motion).</a:t>
            </a:r>
            <a:endParaRPr lang="en-US" dirty="0"/>
          </a:p>
        </p:txBody>
      </p:sp>
      <p:pic>
        <p:nvPicPr>
          <p:cNvPr id="10" name="Picture 3" descr="figure 0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5916084" cy="3276600"/>
          </a:xfrm>
          <a:prstGeom prst="rect">
            <a:avLst/>
          </a:prstGeom>
          <a:noFill/>
        </p:spPr>
      </p:pic>
      <p:pic>
        <p:nvPicPr>
          <p:cNvPr id="11" name="Picture 7" descr="doppler_re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oppler_t_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019800" y="4495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4572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40317"/>
              </p:ext>
            </p:extLst>
          </p:nvPr>
        </p:nvGraphicFramePr>
        <p:xfrm>
          <a:off x="1562100" y="114984"/>
          <a:ext cx="5257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77" name="Equation" r:id="rId4" imgW="1981200" imgH="406400" progId="Equation.3">
                  <p:embed/>
                </p:oleObj>
              </mc:Choice>
              <mc:Fallback>
                <p:oleObj name="Equation" r:id="rId4" imgW="19812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14984"/>
                        <a:ext cx="5257800" cy="1077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2" name="Comment 6"/>
          <p:cNvSpPr>
            <a:spLocks noChangeArrowheads="1"/>
          </p:cNvSpPr>
          <p:nvPr/>
        </p:nvSpPr>
        <p:spPr bwMode="auto">
          <a:xfrm>
            <a:off x="304800" y="2514600"/>
            <a:ext cx="3581400" cy="10795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Spectral lines are used to measure Doppler shift =&gt; gives us information about the motion of an object.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0512" y="1272808"/>
            <a:ext cx="8320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where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is the </a:t>
            </a:r>
            <a:r>
              <a:rPr lang="en-US" dirty="0" smtClean="0">
                <a:latin typeface="+mn-lt"/>
              </a:rPr>
              <a:t>relative velocity along the line of sight, </a:t>
            </a:r>
            <a:r>
              <a:rPr lang="en-US" i="1" dirty="0">
                <a:latin typeface="+mn-lt"/>
              </a:rPr>
              <a:t>c</a:t>
            </a:r>
            <a:r>
              <a:rPr lang="en-US" dirty="0">
                <a:latin typeface="+mn-lt"/>
              </a:rPr>
              <a:t> is the speed of light </a:t>
            </a:r>
            <a:r>
              <a:rPr lang="en-US" dirty="0" smtClean="0">
                <a:latin typeface="+mn-lt"/>
              </a:rPr>
              <a:t>(both speeds in same units).  Note that motion away gives positive shift and velocity, motion towards </a:t>
            </a:r>
            <a:r>
              <a:rPr lang="en-US" smtClean="0">
                <a:latin typeface="+mn-lt"/>
              </a:rPr>
              <a:t>gives negative.</a:t>
            </a:r>
            <a:endParaRPr lang="en-US" dirty="0">
              <a:latin typeface="+mn-lt"/>
            </a:endParaRPr>
          </a:p>
        </p:txBody>
      </p:sp>
      <p:pic>
        <p:nvPicPr>
          <p:cNvPr id="10" name="Picture 4" descr="3928305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733800"/>
            <a:ext cx="3886200" cy="2808288"/>
          </a:xfrm>
          <a:prstGeom prst="rect">
            <a:avLst/>
          </a:prstGeom>
          <a:noFill/>
        </p:spPr>
      </p:pic>
      <p:pic>
        <p:nvPicPr>
          <p:cNvPr id="11" name="Picture 5" descr="39283050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949545"/>
            <a:ext cx="4648200" cy="38322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74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943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5238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 </a:t>
            </a:r>
            <a:r>
              <a:rPr lang="en-US" dirty="0" err="1" smtClean="0">
                <a:solidFill>
                  <a:srgbClr val="000000"/>
                </a:solidFill>
              </a:rPr>
              <a:t>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4755941">
            <a:off x="5949841" y="5805204"/>
            <a:ext cx="533400" cy="609600"/>
          </a:xfrm>
          <a:prstGeom prst="arc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438900" y="5753100"/>
            <a:ext cx="304800" cy="228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2209800"/>
            <a:ext cx="4455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V is at some angle, only component</a:t>
            </a:r>
          </a:p>
          <a:p>
            <a:r>
              <a:rPr lang="en-US" dirty="0" smtClean="0"/>
              <a:t>along line of sight enters formula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72200" y="5257800"/>
            <a:ext cx="30480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7400" y="6172200"/>
            <a:ext cx="30480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228600" y="6553200"/>
            <a:ext cx="685800" cy="457200"/>
          </a:xfrm>
        </p:spPr>
        <p:txBody>
          <a:bodyPr/>
          <a:lstStyle/>
          <a:p>
            <a:fld id="{2E172AFA-6082-43E7-86F3-354DB83A391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665288"/>
            <a:ext cx="8066087" cy="4692650"/>
          </a:xfrm>
        </p:spPr>
        <p:txBody>
          <a:bodyPr/>
          <a:lstStyle/>
          <a:p>
            <a:r>
              <a:rPr lang="en-US" sz="2000" dirty="0" smtClean="0"/>
              <a:t>The spectrum of an object shows the H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sz="2000" dirty="0" smtClean="0"/>
              <a:t> </a:t>
            </a:r>
            <a:r>
              <a:rPr lang="en-US" sz="2000" dirty="0"/>
              <a:t>spectral </a:t>
            </a:r>
            <a:r>
              <a:rPr lang="en-US" sz="2000" dirty="0" smtClean="0"/>
              <a:t>line (rest </a:t>
            </a:r>
            <a:r>
              <a:rPr lang="en-US" sz="2000" smtClean="0"/>
              <a:t>wavelength 656.28 </a:t>
            </a:r>
            <a:r>
              <a:rPr lang="en-US" sz="2000" dirty="0" smtClean="0"/>
              <a:t>nm) shifted </a:t>
            </a:r>
            <a:r>
              <a:rPr lang="en-US" sz="2000"/>
              <a:t>to </a:t>
            </a:r>
            <a:r>
              <a:rPr lang="en-US" sz="2000" smtClean="0"/>
              <a:t>657.43 </a:t>
            </a:r>
            <a:r>
              <a:rPr lang="en-US" sz="2000" dirty="0" smtClean="0"/>
              <a:t>nm </a:t>
            </a:r>
            <a:r>
              <a:rPr lang="en-US" sz="2000" dirty="0"/>
              <a:t>due to relative motion of the source. What is the velocity of the </a:t>
            </a:r>
            <a:r>
              <a:rPr lang="en-US" sz="2000" dirty="0" smtClean="0"/>
              <a:t>relative motion? </a:t>
            </a:r>
            <a:r>
              <a:rPr lang="en-US" sz="2000" dirty="0"/>
              <a:t>Is it approaching </a:t>
            </a:r>
            <a:r>
              <a:rPr lang="en-US" sz="2000" dirty="0" smtClean="0"/>
              <a:t>or </a:t>
            </a:r>
            <a:r>
              <a:rPr lang="en-US" sz="2000" dirty="0"/>
              <a:t>receding?</a:t>
            </a:r>
            <a:endParaRPr lang="en-US" dirty="0"/>
          </a:p>
        </p:txBody>
      </p:sp>
      <p:pic>
        <p:nvPicPr>
          <p:cNvPr id="537602" name="Picture 2" descr="http://images.astronet.ru/pubd/2002/07/03/0001177614/ngc891_cfht_big.jpg"/>
          <p:cNvPicPr>
            <a:picLocks noChangeAspect="1" noChangeArrowheads="1"/>
          </p:cNvPicPr>
          <p:nvPr/>
        </p:nvPicPr>
        <p:blipFill>
          <a:blip r:embed="rId3" cstate="print"/>
          <a:srcRect l="5890" t="2743" r="5890" b="9600"/>
          <a:stretch>
            <a:fillRect/>
          </a:stretch>
        </p:blipFill>
        <p:spPr bwMode="auto">
          <a:xfrm>
            <a:off x="4648200" y="2971800"/>
            <a:ext cx="2575067" cy="365876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 smtClean="0"/>
              <a:t>Spectroscopy is an important tool!</a:t>
            </a:r>
            <a:endParaRPr lang="en-US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The spectrum of an objects tells us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Which atoms and molecules are present, and in which proportions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Which atoms are ionized, and in which proportions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How excited the atoms are, which tells us about the physical state (cold</a:t>
            </a:r>
            <a:r>
              <a:rPr lang="en-US" sz="2000"/>
              <a:t>, </a:t>
            </a:r>
            <a:r>
              <a:rPr lang="en-US" sz="2000" smtClean="0"/>
              <a:t>hot, dense)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How the object is moving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Particles emit and absorb radiation in other ways too.  We’ll examine them as they arise.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4E93-4384-41C8-B003-3109E7D2240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1C1A-13EE-4B0E-9151-946B3911E1E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6" name="Picture 2" descr="http://mcdonaldobservatory.org/images/research/waad/gr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5715000" cy="3790950"/>
          </a:xfrm>
          <a:prstGeom prst="rect">
            <a:avLst/>
          </a:prstGeom>
          <a:noFill/>
        </p:spPr>
      </p:pic>
      <p:pic>
        <p:nvPicPr>
          <p:cNvPr id="3" name="Picture 7" descr="c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62325"/>
            <a:ext cx="2201862" cy="3495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ow we make spectra in optical astronomy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793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from the telescope is sent through a slit and a diffraction grating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337" y="6019800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spectrum is recorded on a CCD, allowing a plot</a:t>
            </a:r>
          </a:p>
          <a:p>
            <a:r>
              <a:rPr lang="en-US" dirty="0" smtClean="0"/>
              <a:t> of intensity vs. wavelength to be made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47554" y="6263229"/>
            <a:ext cx="1905000" cy="457200"/>
          </a:xfrm>
        </p:spPr>
        <p:txBody>
          <a:bodyPr/>
          <a:lstStyle/>
          <a:p>
            <a:fld id="{97181C1A-13EE-4B0E-9151-946B3911E1E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Electromagnetic </a:t>
            </a:r>
            <a:r>
              <a:rPr lang="en-US" dirty="0"/>
              <a:t>waves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752600"/>
          </a:xfrm>
        </p:spPr>
        <p:txBody>
          <a:bodyPr/>
          <a:lstStyle/>
          <a:p>
            <a:r>
              <a:rPr lang="en-US" sz="2000" dirty="0"/>
              <a:t>EM waves:  self </a:t>
            </a:r>
            <a:r>
              <a:rPr lang="en-US" sz="2000" dirty="0" smtClean="0"/>
              <a:t>propagating, oscillating </a:t>
            </a:r>
            <a:r>
              <a:rPr lang="en-US" sz="2000" dirty="0"/>
              <a:t>electric and magnetic </a:t>
            </a:r>
            <a:r>
              <a:rPr lang="en-US" sz="2000" dirty="0" smtClean="0"/>
              <a:t>fields.</a:t>
            </a:r>
            <a:endParaRPr lang="en-US" sz="2000" dirty="0"/>
          </a:p>
          <a:p>
            <a:endParaRPr lang="en-US" sz="1000" dirty="0"/>
          </a:p>
          <a:p>
            <a:r>
              <a:rPr lang="en-US" sz="2000" dirty="0" smtClean="0"/>
              <a:t>Speed of all EM waves </a:t>
            </a:r>
            <a:r>
              <a:rPr lang="en-US" sz="2000" dirty="0"/>
              <a:t>(in vacuum) </a:t>
            </a:r>
            <a:r>
              <a:rPr lang="en-US" sz="2000" dirty="0" smtClean="0"/>
              <a:t>is </a:t>
            </a:r>
            <a:r>
              <a:rPr lang="en-US" sz="2000" dirty="0"/>
              <a:t>speed of light c = </a:t>
            </a:r>
            <a:r>
              <a:rPr lang="en-US" sz="2000" dirty="0" smtClean="0"/>
              <a:t>3.00 </a:t>
            </a:r>
            <a:r>
              <a:rPr lang="en-US" sz="2000" dirty="0"/>
              <a:t>x 10</a:t>
            </a:r>
            <a:r>
              <a:rPr lang="en-US" sz="2000" baseline="30000" dirty="0"/>
              <a:t>8</a:t>
            </a:r>
            <a:r>
              <a:rPr lang="en-US" sz="2000" dirty="0"/>
              <a:t> m/s.</a:t>
            </a:r>
          </a:p>
          <a:p>
            <a:endParaRPr lang="en-US" sz="1000" dirty="0"/>
          </a:p>
          <a:p>
            <a:r>
              <a:rPr lang="en-US" sz="2000" dirty="0" smtClean="0">
                <a:sym typeface="Symbol" charset="2"/>
              </a:rPr>
              <a:t>c =  , </a:t>
            </a:r>
            <a:r>
              <a:rPr lang="en-US" sz="2000" dirty="0">
                <a:sym typeface="Symbol" charset="2"/>
              </a:rPr>
              <a:t>where </a:t>
            </a:r>
            <a:r>
              <a:rPr lang="en-US" sz="2000" dirty="0" smtClean="0">
                <a:sym typeface="Symbol" charset="2"/>
              </a:rPr>
              <a:t> is the wavelength, and  </a:t>
            </a:r>
            <a:r>
              <a:rPr lang="en-US" sz="2000" dirty="0">
                <a:sym typeface="Symbol" charset="2"/>
              </a:rPr>
              <a:t>is the frequency [</a:t>
            </a:r>
            <a:r>
              <a:rPr lang="en-US" sz="2000" dirty="0" smtClean="0">
                <a:sym typeface="Symbol" charset="2"/>
              </a:rPr>
              <a:t>Hz].</a:t>
            </a:r>
            <a:endParaRPr lang="en-US" sz="2000" dirty="0">
              <a:sym typeface="Symbol" charset="2"/>
            </a:endParaRPr>
          </a:p>
        </p:txBody>
      </p:sp>
      <p:pic>
        <p:nvPicPr>
          <p:cNvPr id="340996" name="Picture 4" descr="figur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7223125" cy="2365375"/>
          </a:xfrm>
          <a:prstGeom prst="rect">
            <a:avLst/>
          </a:prstGeom>
          <a:noFill/>
        </p:spPr>
      </p:pic>
      <p:sp>
        <p:nvSpPr>
          <p:cNvPr id="340997" name="Comment 5"/>
          <p:cNvSpPr>
            <a:spLocks noChangeArrowheads="1"/>
          </p:cNvSpPr>
          <p:nvPr/>
        </p:nvSpPr>
        <p:spPr bwMode="auto">
          <a:xfrm>
            <a:off x="381000" y="5867400"/>
            <a:ext cx="49530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</a:rPr>
              <a:t>EM waves are different from other waves, since </a:t>
            </a:r>
            <a:r>
              <a:rPr lang="en-US" sz="1600" b="1" dirty="0" smtClean="0">
                <a:solidFill>
                  <a:srgbClr val="000000"/>
                </a:solidFill>
              </a:rPr>
              <a:t>they don’t </a:t>
            </a:r>
            <a:r>
              <a:rPr lang="en-US" sz="1600" b="1" dirty="0">
                <a:solidFill>
                  <a:srgbClr val="000000"/>
                </a:solidFill>
              </a:rPr>
              <a:t>need a medium to propagate in!</a:t>
            </a:r>
          </a:p>
        </p:txBody>
      </p:sp>
      <p:pic>
        <p:nvPicPr>
          <p:cNvPr id="6" name="Picture 4" descr="emwav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846" y="4846638"/>
            <a:ext cx="3208154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1514" y="6336846"/>
            <a:ext cx="228600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	</a:t>
            </a:r>
            <a:r>
              <a:rPr lang="en-US" altLang="en-US" sz="2800" dirty="0" smtClean="0"/>
              <a:t>The human eye is sensitive to EM radiation with wavelength range: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>
                <a:sym typeface="WP MultinationalA Courier"/>
              </a:rPr>
              <a:t>400 </a:t>
            </a:r>
            <a:r>
              <a:rPr lang="en-US" altLang="en-US" dirty="0">
                <a:sym typeface="WP MultinationalA Courier"/>
              </a:rPr>
              <a:t>nm  &lt; </a:t>
            </a:r>
            <a:r>
              <a:rPr lang="en-US" altLang="en-US" dirty="0">
                <a:sym typeface="Symbol" panose="05050102010706020507" pitchFamily="18" charset="2"/>
              </a:rPr>
              <a:t> &lt;  700 nm </a:t>
            </a:r>
            <a:r>
              <a:rPr lang="en-US" altLang="en-US" dirty="0">
                <a:sym typeface="WP MultinationalA Courier"/>
              </a:rPr>
              <a:t> </a:t>
            </a:r>
            <a:r>
              <a:rPr lang="en-US" altLang="en-US" dirty="0" smtClean="0">
                <a:sym typeface="WP MultinationalA Courier"/>
              </a:rPr>
              <a:t>       </a:t>
            </a:r>
            <a:r>
              <a:rPr lang="en-US" altLang="en-US" dirty="0" smtClean="0">
                <a:sym typeface="Symbol" panose="05050102010706020507" pitchFamily="18" charset="2"/>
              </a:rPr>
              <a:t>where 1 nm =10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-9</a:t>
            </a:r>
            <a:r>
              <a:rPr lang="en-US" altLang="en-US" dirty="0" smtClean="0">
                <a:sym typeface="Symbol" panose="05050102010706020507" pitchFamily="18" charset="2"/>
              </a:rPr>
              <a:t> m.</a:t>
            </a:r>
          </a:p>
          <a:p>
            <a:pPr lvl="1">
              <a:buNone/>
            </a:pPr>
            <a:r>
              <a:rPr lang="en-US" altLang="en-US" dirty="0" smtClean="0"/>
              <a:t>= 4,000 </a:t>
            </a:r>
            <a:r>
              <a:rPr lang="en-US" altLang="en-US" dirty="0">
                <a:cs typeface="Times New Roman" panose="02020603050405020304" pitchFamily="18" charset="0"/>
                <a:sym typeface="WP MultinationalA Courier"/>
              </a:rPr>
              <a:t>Å</a:t>
            </a:r>
            <a:r>
              <a:rPr lang="en-US" altLang="en-US" b="1" dirty="0">
                <a:sym typeface="WP MultinationalA Courier"/>
              </a:rPr>
              <a:t> </a:t>
            </a:r>
            <a:r>
              <a:rPr lang="en-US" altLang="en-US" dirty="0">
                <a:sym typeface="WP MultinationalA Courier"/>
              </a:rPr>
              <a:t>&lt; </a:t>
            </a:r>
            <a:r>
              <a:rPr lang="en-US" altLang="en-US" dirty="0">
                <a:sym typeface="Symbol" panose="05050102010706020507" pitchFamily="18" charset="2"/>
              </a:rPr>
              <a:t> &lt;  7,000 </a:t>
            </a:r>
            <a:r>
              <a:rPr lang="en-US" altLang="en-US" dirty="0">
                <a:cs typeface="Times New Roman" panose="02020603050405020304" pitchFamily="18" charset="0"/>
                <a:sym typeface="WP MultinationalA Courier"/>
              </a:rPr>
              <a:t>Å</a:t>
            </a:r>
            <a:r>
              <a:rPr lang="en-US" altLang="en-US" b="1" dirty="0">
                <a:sym typeface="WP MultinationalA Courier"/>
              </a:rPr>
              <a:t>      </a:t>
            </a:r>
            <a:r>
              <a:rPr lang="en-US" altLang="en-US" dirty="0">
                <a:sym typeface="WP MultinationalA Courier"/>
              </a:rPr>
              <a:t>where 1</a:t>
            </a:r>
            <a:r>
              <a:rPr lang="en-US" altLang="en-US" dirty="0" smtClean="0">
                <a:sym typeface="WP MultinationalA Courier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WP MultinationalA Courier"/>
              </a:rPr>
              <a:t>Å is 10</a:t>
            </a:r>
            <a:r>
              <a:rPr lang="en-US" altLang="en-US" baseline="30000" dirty="0">
                <a:cs typeface="Times New Roman" panose="02020603050405020304" pitchFamily="18" charset="0"/>
                <a:sym typeface="WP MultinationalA Courier"/>
              </a:rPr>
              <a:t>-10</a:t>
            </a:r>
            <a:r>
              <a:rPr lang="en-US" altLang="en-US" dirty="0">
                <a:cs typeface="Times New Roman" panose="02020603050405020304" pitchFamily="18" charset="0"/>
                <a:sym typeface="WP MultinationalA Courier"/>
              </a:rPr>
              <a:t> m.</a:t>
            </a:r>
            <a:endParaRPr lang="en-US" altLang="en-US" dirty="0">
              <a:sym typeface="WP MultinationalA Courier"/>
            </a:endParaRP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					             </a:t>
            </a:r>
            <a:r>
              <a:rPr lang="en-US" altLang="en-US" sz="2400" dirty="0" smtClean="0">
                <a:sym typeface="Symbol" panose="05050102010706020507" pitchFamily="18" charset="2"/>
              </a:rPr>
              <a:t>[nm = nanometer, 							      </a:t>
            </a:r>
            <a:r>
              <a:rPr lang="en-US" altLang="en-US" sz="2400" dirty="0" smtClean="0">
                <a:cs typeface="Times New Roman" panose="02020603050405020304" pitchFamily="18" charset="0"/>
                <a:sym typeface="WP MultinationalA Courier"/>
              </a:rPr>
              <a:t>Å = </a:t>
            </a:r>
            <a:r>
              <a:rPr lang="en-US" altLang="en-US" sz="2400" dirty="0" err="1" smtClean="0">
                <a:cs typeface="Times New Roman" panose="02020603050405020304" pitchFamily="18" charset="0"/>
                <a:sym typeface="WP MultinationalA Courier"/>
              </a:rPr>
              <a:t>Ångström</a:t>
            </a:r>
            <a:r>
              <a:rPr lang="en-US" altLang="en-US" sz="2400" dirty="0" smtClean="0">
                <a:cs typeface="Times New Roman" panose="02020603050405020304" pitchFamily="18" charset="0"/>
                <a:sym typeface="WP MultinationalA Courier"/>
              </a:rPr>
              <a:t>]</a:t>
            </a:r>
            <a:endParaRPr lang="en-US" altLang="en-US" dirty="0" smtClean="0">
              <a:cs typeface="Times New Roman" panose="02020603050405020304" pitchFamily="18" charset="0"/>
              <a:sym typeface="WP MultinationalA Courier"/>
            </a:endParaRPr>
          </a:p>
        </p:txBody>
      </p:sp>
      <p:pic>
        <p:nvPicPr>
          <p:cNvPr id="16388" name="Picture 5" descr="figure 0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72009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09600" y="2895600"/>
            <a:ext cx="3982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This goes from violet to red.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23729" y="5592763"/>
            <a:ext cx="8936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This also demonstrates </a:t>
            </a:r>
            <a:r>
              <a:rPr lang="en-US" altLang="en-US" sz="2400" u="sng" dirty="0">
                <a:latin typeface="+mn-lt"/>
              </a:rPr>
              <a:t>refraction</a:t>
            </a:r>
            <a:r>
              <a:rPr lang="en-US" altLang="en-US" sz="2400" dirty="0">
                <a:latin typeface="+mn-lt"/>
              </a:rPr>
              <a:t>: light bends when density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medium changes.  Bending angle depends on </a:t>
            </a:r>
            <a:r>
              <a:rPr lang="en-US" altLang="en-US" sz="2400" u="sng" dirty="0">
                <a:latin typeface="+mn-lt"/>
              </a:rPr>
              <a:t>wavelength</a:t>
            </a:r>
            <a:r>
              <a:rPr lang="en-US" altLang="en-US" sz="2400" dirty="0">
                <a:latin typeface="+mn-lt"/>
              </a:rPr>
              <a:t>.  Also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introduces a way to make a spectrum.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29D04-D7C1-4AC4-8B98-A313BECAF8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1842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/>
              <a:t>The electromagnetic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219200"/>
            <a:ext cx="815505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frequency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81400"/>
            <a:ext cx="4379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Note use of nm, </a:t>
            </a:r>
            <a:r>
              <a:rPr lang="en-US" dirty="0" smtClean="0">
                <a:sym typeface="Symbol" pitchFamily="18" charset="2"/>
              </a:rPr>
              <a:t>m, mm, cm, m, km</a:t>
            </a:r>
            <a:endParaRPr lang="en-US" dirty="0"/>
          </a:p>
        </p:txBody>
      </p:sp>
      <p:pic>
        <p:nvPicPr>
          <p:cNvPr id="9" name="Picture 2" descr="figur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942095"/>
            <a:ext cx="4476750" cy="59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40925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There’s much more beyond the </a:t>
            </a:r>
            <a:r>
              <a:rPr lang="en-US" dirty="0" smtClean="0"/>
              <a:t>visible!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 </a:t>
            </a:r>
            <a:r>
              <a:rPr lang="en-US" dirty="0"/>
              <a:t>order of </a:t>
            </a:r>
            <a:r>
              <a:rPr lang="en-US" dirty="0">
                <a:solidFill>
                  <a:schemeClr val="tx2"/>
                </a:solidFill>
              </a:rPr>
              <a:t>increasing wavelength</a:t>
            </a:r>
            <a:r>
              <a:rPr lang="en-US" dirty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Gamma rays, X rays, Ultraviolet (UV), Visible, Infrared (IR), Microwaves, Radio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239713" cy="457200"/>
          </a:xfrm>
        </p:spPr>
        <p:txBody>
          <a:bodyPr/>
          <a:lstStyle/>
          <a:p>
            <a:fld id="{677D4E93-4384-41C8-B003-3109E7D224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sfregionhubble"/>
          <p:cNvPicPr>
            <a:picLocks noChangeAspect="1" noChangeArrowheads="1"/>
          </p:cNvPicPr>
          <p:nvPr/>
        </p:nvPicPr>
        <p:blipFill>
          <a:blip r:embed="rId3" cstate="print"/>
          <a:srcRect t="9000" b="14999"/>
          <a:stretch>
            <a:fillRect/>
          </a:stretch>
        </p:blipFill>
        <p:spPr bwMode="auto">
          <a:xfrm>
            <a:off x="381000" y="2743200"/>
            <a:ext cx="4068763" cy="386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" descr="H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811213"/>
            <a:ext cx="3438525" cy="35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Comment 6"/>
          <p:cNvSpPr>
            <a:spLocks noChangeArrowheads="1"/>
          </p:cNvSpPr>
          <p:nvPr/>
        </p:nvSpPr>
        <p:spPr bwMode="auto">
          <a:xfrm>
            <a:off x="228600" y="228600"/>
            <a:ext cx="4343400" cy="107721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Different objects in the Universe give off EM radiation in different ways, depending on their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composition and physical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condition.</a:t>
            </a:r>
          </a:p>
        </p:txBody>
      </p:sp>
      <p:pic>
        <p:nvPicPr>
          <p:cNvPr id="5" name="Picture 5" descr="m51optrad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066800"/>
            <a:ext cx="25908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2AFA-6082-43E7-86F3-354DB83A39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4080"/>
      </a:dk2>
      <a:lt2>
        <a:srgbClr val="FFFF00"/>
      </a:lt2>
      <a:accent1>
        <a:srgbClr val="FFFFFF"/>
      </a:accent1>
      <a:accent2>
        <a:srgbClr val="3333CC"/>
      </a:accent2>
      <a:accent3>
        <a:srgbClr val="AAAFC0"/>
      </a:accent3>
      <a:accent4>
        <a:srgbClr val="DADADA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4080"/>
        </a:dk2>
        <a:lt2>
          <a:srgbClr val="FFFF00"/>
        </a:lt2>
        <a:accent1>
          <a:srgbClr val="FFFFFF"/>
        </a:accent1>
        <a:accent2>
          <a:srgbClr val="3333CC"/>
        </a:accent2>
        <a:accent3>
          <a:srgbClr val="AAAFC0"/>
        </a:accent3>
        <a:accent4>
          <a:srgbClr val="DADADA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120136</TotalTime>
  <Words>3217</Words>
  <Application>Microsoft Office PowerPoint</Application>
  <PresentationFormat>On-screen Show (4:3)</PresentationFormat>
  <Paragraphs>507</Paragraphs>
  <Slides>58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ＭＳ Ｐゴシック</vt:lpstr>
      <vt:lpstr>Arial</vt:lpstr>
      <vt:lpstr>Arial Narrow</vt:lpstr>
      <vt:lpstr>StarSymbol</vt:lpstr>
      <vt:lpstr>Symbol</vt:lpstr>
      <vt:lpstr>Times</vt:lpstr>
      <vt:lpstr>Times New Roman</vt:lpstr>
      <vt:lpstr>WP MultinationalA Courier</vt:lpstr>
      <vt:lpstr>Default Design</vt:lpstr>
      <vt:lpstr>Equation</vt:lpstr>
      <vt:lpstr>Properties of Electromagnetic Radiation Chapter 5</vt:lpstr>
      <vt:lpstr>Radiation carries information</vt:lpstr>
      <vt:lpstr>What is light?</vt:lpstr>
      <vt:lpstr>What is a wave?</vt:lpstr>
      <vt:lpstr>Properties of a wave</vt:lpstr>
      <vt:lpstr>Electromagnetic waves</vt:lpstr>
      <vt:lpstr> </vt:lpstr>
      <vt:lpstr>The electromagnetic spectrum</vt:lpstr>
      <vt:lpstr>PowerPoint Presentation</vt:lpstr>
      <vt:lpstr>PowerPoint Presentation</vt:lpstr>
      <vt:lpstr>How do radiation and matter interact?</vt:lpstr>
      <vt:lpstr> </vt:lpstr>
      <vt:lpstr>PowerPoint Presentation</vt:lpstr>
      <vt:lpstr> </vt:lpstr>
      <vt:lpstr> </vt:lpstr>
      <vt:lpstr>Temperature</vt:lpstr>
      <vt:lpstr>Kelvin temperature scale</vt:lpstr>
      <vt:lpstr>PowerPoint Presentation</vt:lpstr>
      <vt:lpstr>Blackbody (thermal) radiation</vt:lpstr>
      <vt:lpstr> </vt:lpstr>
      <vt:lpstr>Wien's law for a blackbody</vt:lpstr>
      <vt:lpstr>PowerPoint Presentation</vt:lpstr>
      <vt:lpstr>PowerPoint Presentation</vt:lpstr>
      <vt:lpstr>PowerPoint Presentation</vt:lpstr>
      <vt:lpstr>PowerPoint Presentation</vt:lpstr>
      <vt:lpstr>Stefan-Boltzmann law for a blackbody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Photoelectric effect</vt:lpstr>
      <vt:lpstr> </vt:lpstr>
      <vt:lpstr>Atomic structure</vt:lpstr>
      <vt:lpstr>Chemical elements</vt:lpstr>
      <vt:lpstr>Each element can have isotopes</vt:lpstr>
      <vt:lpstr>How is energy stored in atoms?</vt:lpstr>
      <vt:lpstr>Inside the atom</vt:lpstr>
      <vt:lpstr>PowerPoint Presentation</vt:lpstr>
      <vt:lpstr>Emission and Absorption</vt:lpstr>
      <vt:lpstr> </vt:lpstr>
      <vt:lpstr>PowerPoint Presentation</vt:lpstr>
      <vt:lpstr> </vt:lpstr>
      <vt:lpstr>Ionization</vt:lpstr>
      <vt:lpstr>Emission and absorption line spectra</vt:lpstr>
      <vt:lpstr>PowerPoint Presentation</vt:lpstr>
      <vt:lpstr>Key points</vt:lpstr>
      <vt:lpstr>PowerPoint Presentation</vt:lpstr>
      <vt:lpstr>Molecules</vt:lpstr>
      <vt:lpstr>The Doppler shift</vt:lpstr>
      <vt:lpstr>PowerPoint Presentation</vt:lpstr>
      <vt:lpstr>Example </vt:lpstr>
      <vt:lpstr>Spectroscopy is an important tool!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Angles, Powers-of-Ten, Units in Astronomy </dc:title>
  <dc:subject/>
  <dc:creator>Pihlstrom</dc:creator>
  <cp:keywords/>
  <dc:description/>
  <cp:lastModifiedBy>Rich</cp:lastModifiedBy>
  <cp:revision>538</cp:revision>
  <cp:lastPrinted>2017-01-20T02:39:04Z</cp:lastPrinted>
  <dcterms:created xsi:type="dcterms:W3CDTF">2002-08-14T20:58:41Z</dcterms:created>
  <dcterms:modified xsi:type="dcterms:W3CDTF">2017-01-23T21:20:55Z</dcterms:modified>
  <cp:category/>
</cp:coreProperties>
</file>