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6" r:id="rId16"/>
    <p:sldId id="270" r:id="rId17"/>
    <p:sldId id="275" r:id="rId18"/>
    <p:sldId id="277" r:id="rId19"/>
    <p:sldId id="272" r:id="rId20"/>
  </p:sldIdLst>
  <p:sldSz cx="10080625" cy="7559675"/>
  <p:notesSz cx="7315200" cy="96012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3" autoAdjust="0"/>
    <p:restoredTop sz="94660"/>
  </p:normalViewPr>
  <p:slideViewPr>
    <p:cSldViewPr>
      <p:cViewPr varScale="1">
        <p:scale>
          <a:sx n="60" d="100"/>
          <a:sy n="60" d="100"/>
        </p:scale>
        <p:origin x="-1068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58"/>
        <p:guide pos="20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63675" y="962025"/>
            <a:ext cx="4386263" cy="3289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17600" y="4570413"/>
            <a:ext cx="5084763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3664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B6DC1-A1A9-4AB1-9BF6-6C98377D2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00000"/>
            </a:gs>
            <a:gs pos="50000">
              <a:srgbClr val="000080"/>
            </a:gs>
            <a:gs pos="100000">
              <a:srgbClr val="800000"/>
            </a:gs>
          </a:gsLst>
          <a:lin ang="36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564437" y="7111999"/>
            <a:ext cx="23526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2ADB6DC1-A1A9-4AB1-9BF6-6C98377D2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</a:defRPr>
      </a:lvl2pPr>
      <a:lvl3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</a:defRPr>
      </a:lvl3pPr>
      <a:lvl4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</a:defRPr>
      </a:lvl4pPr>
      <a:lvl5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</a:defRPr>
      </a:lvl5pPr>
      <a:lvl6pPr marL="18970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6pPr>
      <a:lvl7pPr marL="23542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7pPr>
      <a:lvl8pPr marL="28114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8pPr>
      <a:lvl9pPr marL="32686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9pPr>
    </p:titleStyle>
    <p:bodyStyle>
      <a:lvl1pPr marL="431800" indent="-323850" algn="l" defTabSz="457200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57200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</a:defRPr>
      </a:lvl2pPr>
      <a:lvl3pPr marL="1295400" indent="-215900" algn="l" defTabSz="457200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</a:defRPr>
      </a:lvl3pPr>
      <a:lvl4pPr marL="1727200" indent="-215900" algn="l" defTabSz="457200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</a:defRPr>
      </a:lvl4pPr>
      <a:lvl5pPr marL="2159000" indent="-215900" algn="l" defTabSz="457200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5pPr>
      <a:lvl6pPr marL="26162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"/>
          <p:cNvSpPr txBox="1">
            <a:spLocks noChangeArrowheads="1"/>
          </p:cNvSpPr>
          <p:nvPr/>
        </p:nvSpPr>
        <p:spPr bwMode="auto">
          <a:xfrm>
            <a:off x="854075" y="487363"/>
            <a:ext cx="8347075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u="sng">
                <a:solidFill>
                  <a:srgbClr val="FFFF00"/>
                </a:solidFill>
              </a:rPr>
              <a:t>Stellar Evolution:</a:t>
            </a:r>
          </a:p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u="sng">
                <a:solidFill>
                  <a:srgbClr val="FFFF00"/>
                </a:solidFill>
              </a:rPr>
              <a:t>Evolution off the Main Sequence</a:t>
            </a:r>
          </a:p>
        </p:txBody>
      </p:sp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681038" y="2347913"/>
            <a:ext cx="8278812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u="sng">
                <a:solidFill>
                  <a:srgbClr val="FFFFFF"/>
                </a:solidFill>
              </a:rPr>
              <a:t>Main Sequence Lifetimes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u="sng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>
                <a:solidFill>
                  <a:srgbClr val="FFFFFF"/>
                </a:solidFill>
              </a:rPr>
              <a:t>        Most massive (O and B stars):     millions of years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>
                <a:solidFill>
                  <a:srgbClr val="FFFFFF"/>
                </a:solidFill>
              </a:rPr>
              <a:t>        Stars like the Sun (G stars):          billions of years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>
                <a:solidFill>
                  <a:srgbClr val="FFFFFF"/>
                </a:solidFill>
              </a:rPr>
              <a:t>        Low mass stars (K and M stars):  a trillion years!  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96913" y="5380038"/>
            <a:ext cx="8278812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>
                <a:solidFill>
                  <a:srgbClr val="FFFFFF"/>
                </a:solidFill>
              </a:rPr>
              <a:t>While on Main Sequence, stellar core has H -&gt; He fusion, by p-p chain in stars like Sun or less massive.  In more massive stars, “CNO cycle” becomes more important.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B6DC1-A1A9-4AB1-9BF6-6C98377D250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390525" y="454025"/>
            <a:ext cx="3074988" cy="33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4673600" y="411163"/>
            <a:ext cx="4459288" cy="344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5">
            <a:lum contrast="12000"/>
          </a:blip>
          <a:srcRect l="4097" t="15034" r="6828" b="21477"/>
          <a:stretch>
            <a:fillRect/>
          </a:stretch>
        </p:blipFill>
        <p:spPr bwMode="auto">
          <a:xfrm>
            <a:off x="163512" y="4541837"/>
            <a:ext cx="508070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6">
            <a:lum contrast="10000"/>
          </a:blip>
          <a:srcRect/>
          <a:stretch>
            <a:fillRect/>
          </a:stretch>
        </p:blipFill>
        <p:spPr bwMode="auto">
          <a:xfrm>
            <a:off x="5392738" y="4156075"/>
            <a:ext cx="3889375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B6DC1-A1A9-4AB1-9BF6-6C98377D250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685925" y="530225"/>
            <a:ext cx="7054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White Dwarfs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242888" y="1450975"/>
            <a:ext cx="41910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dirty="0">
                <a:solidFill>
                  <a:srgbClr val="FFFFFF"/>
                </a:solidFill>
              </a:rPr>
              <a:t>- Dead core of low-mass star after Planetary Nebula thrown off.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dirty="0">
                <a:solidFill>
                  <a:srgbClr val="FFFFFF"/>
                </a:solidFill>
              </a:rPr>
              <a:t>- Mass: few tenths of a </a:t>
            </a:r>
            <a:r>
              <a:rPr lang="en-GB" dirty="0" err="1">
                <a:solidFill>
                  <a:srgbClr val="FFFFFF"/>
                </a:solidFill>
              </a:rPr>
              <a:t>M</a:t>
            </a:r>
            <a:r>
              <a:rPr lang="en-GB" baseline="-33000" dirty="0" err="1">
                <a:solidFill>
                  <a:srgbClr val="FFFFFF"/>
                </a:solidFill>
              </a:rPr>
              <a:t>Sun</a:t>
            </a:r>
            <a:r>
              <a:rPr lang="en-GB" baseline="-33000" dirty="0">
                <a:solidFill>
                  <a:srgbClr val="FFFFFF"/>
                </a:solidFill>
              </a:rPr>
              <a:t> </a:t>
            </a: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- Radius</a:t>
            </a:r>
            <a:r>
              <a:rPr lang="en-GB" dirty="0">
                <a:solidFill>
                  <a:srgbClr val="FFFFFF"/>
                </a:solidFill>
              </a:rPr>
              <a:t>: about </a:t>
            </a:r>
            <a:r>
              <a:rPr lang="en-GB" dirty="0" err="1">
                <a:solidFill>
                  <a:srgbClr val="FFFFFF"/>
                </a:solidFill>
              </a:rPr>
              <a:t>R</a:t>
            </a:r>
            <a:r>
              <a:rPr lang="en-GB" baseline="-33000" dirty="0" err="1">
                <a:solidFill>
                  <a:srgbClr val="FFFFFF"/>
                </a:solidFill>
              </a:rPr>
              <a:t>Earth</a:t>
            </a:r>
            <a:r>
              <a:rPr lang="en-GB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2988" y="1309688"/>
            <a:ext cx="4983162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39712" y="3949382"/>
            <a:ext cx="41910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- Density</a:t>
            </a:r>
            <a:r>
              <a:rPr lang="en-GB" dirty="0">
                <a:solidFill>
                  <a:srgbClr val="FFFFFF"/>
                </a:solidFill>
              </a:rPr>
              <a:t>: 10</a:t>
            </a:r>
            <a:r>
              <a:rPr lang="en-GB" baseline="33000" dirty="0">
                <a:solidFill>
                  <a:srgbClr val="FFFFFF"/>
                </a:solidFill>
              </a:rPr>
              <a:t>6</a:t>
            </a:r>
            <a:r>
              <a:rPr lang="en-GB" dirty="0">
                <a:solidFill>
                  <a:srgbClr val="FFFFFF"/>
                </a:solidFill>
              </a:rPr>
              <a:t> g/cm</a:t>
            </a:r>
            <a:r>
              <a:rPr lang="en-GB" baseline="33000" dirty="0">
                <a:solidFill>
                  <a:srgbClr val="FFFFFF"/>
                </a:solidFill>
              </a:rPr>
              <a:t>3</a:t>
            </a:r>
            <a:r>
              <a:rPr lang="en-GB" dirty="0">
                <a:solidFill>
                  <a:srgbClr val="FFFFFF"/>
                </a:solidFill>
              </a:rPr>
              <a:t>!  (a cubic cm of it would weigh a ton on Earth</a:t>
            </a:r>
            <a:r>
              <a:rPr lang="en-GB" dirty="0" smtClean="0">
                <a:solidFill>
                  <a:srgbClr val="FFFFFF"/>
                </a:solidFill>
              </a:rPr>
              <a:t>).</a:t>
            </a:r>
          </a:p>
          <a:p>
            <a:pPr eaLnBrk="1">
              <a:buClr>
                <a:srgbClr val="000000"/>
              </a:buClr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dirty="0" smtClean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- Composition: C, O.</a:t>
            </a: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dirty="0">
                <a:solidFill>
                  <a:srgbClr val="FFFFFF"/>
                </a:solidFill>
              </a:rPr>
              <a:t>- White dwarfs slowly cool to oblivion.  No fusion.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B6DC1-A1A9-4AB1-9BF6-6C98377D250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1997075" y="198438"/>
            <a:ext cx="63960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800" dirty="0">
                <a:solidFill>
                  <a:srgbClr val="FFFF00"/>
                </a:solidFill>
              </a:rPr>
              <a:t>Evolution of Stars &gt; </a:t>
            </a:r>
            <a:r>
              <a:rPr lang="en-GB" sz="2800" dirty="0" smtClean="0">
                <a:solidFill>
                  <a:srgbClr val="FFFF00"/>
                </a:solidFill>
              </a:rPr>
              <a:t>12 </a:t>
            </a:r>
            <a:r>
              <a:rPr lang="en-GB" sz="2800" dirty="0" err="1">
                <a:solidFill>
                  <a:srgbClr val="FFFF00"/>
                </a:solidFill>
              </a:rPr>
              <a:t>M</a:t>
            </a:r>
            <a:r>
              <a:rPr lang="en-GB" sz="2800" baseline="-33000" dirty="0" err="1">
                <a:solidFill>
                  <a:srgbClr val="FFFF00"/>
                </a:solidFill>
              </a:rPr>
              <a:t>Sun</a:t>
            </a:r>
            <a:endParaRPr lang="en-GB" sz="2800" baseline="-33000" dirty="0">
              <a:solidFill>
                <a:srgbClr val="FFFF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4559300" y="1417637"/>
            <a:ext cx="5254625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15912" y="4775914"/>
            <a:ext cx="39624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dirty="0">
                <a:solidFill>
                  <a:srgbClr val="FFFFFF"/>
                </a:solidFill>
              </a:rPr>
              <a:t>Higher mass stars fuse heavier elements.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dirty="0">
                <a:solidFill>
                  <a:srgbClr val="FFFFFF"/>
                </a:solidFill>
              </a:rPr>
              <a:t>Result is "onion" structure with many shells of fusion-produced elements.  Heaviest element made is iron</a:t>
            </a:r>
            <a:r>
              <a:rPr lang="en-GB" dirty="0" smtClean="0">
                <a:solidFill>
                  <a:srgbClr val="FFFFFF"/>
                </a:solidFill>
              </a:rPr>
              <a:t>.  Strong winds.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733925" y="960437"/>
            <a:ext cx="501173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2000" dirty="0">
                <a:solidFill>
                  <a:srgbClr val="FFFFFF"/>
                </a:solidFill>
              </a:rPr>
              <a:t>Eventual state of  &gt; </a:t>
            </a:r>
            <a:r>
              <a:rPr lang="en-GB" sz="2000" dirty="0" smtClean="0">
                <a:solidFill>
                  <a:srgbClr val="FFFFFF"/>
                </a:solidFill>
              </a:rPr>
              <a:t>12 </a:t>
            </a:r>
            <a:r>
              <a:rPr lang="en-GB" sz="2000" dirty="0" err="1">
                <a:solidFill>
                  <a:srgbClr val="FFFFFF"/>
                </a:solidFill>
              </a:rPr>
              <a:t>M</a:t>
            </a:r>
            <a:r>
              <a:rPr lang="en-GB" sz="2000" baseline="-33000" dirty="0" err="1">
                <a:solidFill>
                  <a:srgbClr val="FFFFFF"/>
                </a:solidFill>
              </a:rPr>
              <a:t>Sun</a:t>
            </a:r>
            <a:r>
              <a:rPr lang="en-GB" sz="2000" dirty="0">
                <a:solidFill>
                  <a:srgbClr val="FFFFFF"/>
                </a:solidFill>
              </a:rPr>
              <a:t> </a:t>
            </a:r>
            <a:r>
              <a:rPr lang="en-GB" sz="2000" dirty="0" smtClean="0">
                <a:solidFill>
                  <a:srgbClr val="FFFFFF"/>
                </a:solidFill>
              </a:rPr>
              <a:t>star</a:t>
            </a:r>
          </a:p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GB" sz="2000" dirty="0">
              <a:solidFill>
                <a:srgbClr val="FFFFFF"/>
              </a:solidFill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lum contrast="14000"/>
          </a:blip>
          <a:srcRect/>
          <a:stretch>
            <a:fillRect/>
          </a:stretch>
        </p:blipFill>
        <p:spPr bwMode="auto">
          <a:xfrm>
            <a:off x="315913" y="1425575"/>
            <a:ext cx="3429000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23838" y="639762"/>
            <a:ext cx="2762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Low mass stars never got</a:t>
            </a:r>
          </a:p>
          <a:p>
            <a:r>
              <a:rPr lang="en-US" sz="2000" dirty="0"/>
              <a:t>past this </a:t>
            </a:r>
            <a:r>
              <a:rPr lang="en-US" sz="2000" dirty="0" smtClean="0"/>
              <a:t>structure:</a:t>
            </a:r>
            <a:endParaRPr lang="en-US" sz="2000" dirty="0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878513" y="6294438"/>
            <a:ext cx="372903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dirty="0">
                <a:solidFill>
                  <a:srgbClr val="FFFFFF"/>
                </a:solidFill>
              </a:rPr>
              <a:t>They evolve more rapidly. Example: 20 </a:t>
            </a:r>
            <a:r>
              <a:rPr lang="en-GB" dirty="0" err="1">
                <a:solidFill>
                  <a:srgbClr val="FFFFFF"/>
                </a:solidFill>
              </a:rPr>
              <a:t>M</a:t>
            </a:r>
            <a:r>
              <a:rPr lang="en-GB" baseline="-33000" dirty="0" err="1">
                <a:solidFill>
                  <a:srgbClr val="FFFFFF"/>
                </a:solidFill>
              </a:rPr>
              <a:t>Sun</a:t>
            </a:r>
            <a:r>
              <a:rPr lang="en-GB" dirty="0">
                <a:solidFill>
                  <a:srgbClr val="FFFFFF"/>
                </a:solidFill>
              </a:rPr>
              <a:t> star lives "only" </a:t>
            </a:r>
            <a:r>
              <a:rPr lang="en-GB" dirty="0">
                <a:solidFill>
                  <a:srgbClr val="FFFFFF"/>
                </a:solidFill>
                <a:latin typeface="Times" pitchFamily="16" charset="0"/>
              </a:rPr>
              <a:t>~</a:t>
            </a:r>
            <a:r>
              <a:rPr lang="en-GB" dirty="0">
                <a:solidFill>
                  <a:srgbClr val="FFFFFF"/>
                </a:solidFill>
              </a:rPr>
              <a:t>10</a:t>
            </a:r>
            <a:r>
              <a:rPr lang="en-GB" baseline="33000" dirty="0">
                <a:solidFill>
                  <a:srgbClr val="FFFFFF"/>
                </a:solidFill>
              </a:rPr>
              <a:t>7</a:t>
            </a:r>
            <a:r>
              <a:rPr lang="en-GB" dirty="0">
                <a:solidFill>
                  <a:srgbClr val="FFFFFF"/>
                </a:solidFill>
              </a:rPr>
              <a:t> years.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08676" y="4313237"/>
            <a:ext cx="1236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Not to scale!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794676" y="5727283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Not to scale!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B6DC1-A1A9-4AB1-9BF6-6C98377D250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  <p:bldP spid="14344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2551113" y="541338"/>
            <a:ext cx="495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Star Clusters</a:t>
            </a: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293813" y="4146550"/>
            <a:ext cx="73310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Comparing </a:t>
            </a:r>
            <a:r>
              <a:rPr lang="en-GB" dirty="0">
                <a:solidFill>
                  <a:srgbClr val="FFFFFF"/>
                </a:solidFill>
              </a:rPr>
              <a:t>with theory, can easily determine cluster </a:t>
            </a:r>
            <a:r>
              <a:rPr lang="en-GB" u="sng" dirty="0">
                <a:solidFill>
                  <a:srgbClr val="FFFFFF"/>
                </a:solidFill>
              </a:rPr>
              <a:t>age</a:t>
            </a:r>
            <a:r>
              <a:rPr lang="en-GB" dirty="0">
                <a:solidFill>
                  <a:srgbClr val="FFFFFF"/>
                </a:solidFill>
              </a:rPr>
              <a:t> from </a:t>
            </a:r>
            <a:r>
              <a:rPr lang="en-GB" u="sng" dirty="0" smtClean="0">
                <a:solidFill>
                  <a:srgbClr val="FFFFFF"/>
                </a:solidFill>
              </a:rPr>
              <a:t>H-R diagram</a:t>
            </a:r>
            <a:r>
              <a:rPr lang="en-GB" dirty="0" smtClean="0">
                <a:solidFill>
                  <a:srgbClr val="FFFFFF"/>
                </a:solidFill>
              </a:rPr>
              <a:t>.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339725" y="1244600"/>
            <a:ext cx="3482975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>
            <a:lum contrast="8000"/>
          </a:blip>
          <a:srcRect/>
          <a:stretch>
            <a:fillRect/>
          </a:stretch>
        </p:blipFill>
        <p:spPr bwMode="auto">
          <a:xfrm>
            <a:off x="6843713" y="1158875"/>
            <a:ext cx="2786062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4017963" y="1601788"/>
            <a:ext cx="16859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1600" dirty="0" smtClean="0">
                <a:solidFill>
                  <a:srgbClr val="FFFFFF"/>
                </a:solidFill>
              </a:rPr>
              <a:t>Open </a:t>
            </a:r>
            <a:r>
              <a:rPr lang="en-GB" sz="1600" dirty="0">
                <a:solidFill>
                  <a:srgbClr val="FFFFFF"/>
                </a:solidFill>
              </a:rPr>
              <a:t>Cluster</a:t>
            </a:r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5091113" y="2954338"/>
            <a:ext cx="16859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1600">
                <a:solidFill>
                  <a:srgbClr val="FFFFFF"/>
                </a:solidFill>
              </a:rPr>
              <a:t>Globular Cluster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B6DC1-A1A9-4AB1-9BF6-6C98377D250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5512" y="960437"/>
            <a:ext cx="8229600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027113" y="388938"/>
            <a:ext cx="83820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>
                <a:solidFill>
                  <a:srgbClr val="FFFF00"/>
                </a:solidFill>
              </a:rPr>
              <a:t>Following the evolution of a cluster on the H-R diagram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87912" y="3246437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100 </a:t>
            </a:r>
            <a:r>
              <a:rPr lang="en-US" sz="1800" b="1" dirty="0" err="1" smtClean="0">
                <a:solidFill>
                  <a:schemeClr val="tx1"/>
                </a:solidFill>
              </a:rPr>
              <a:t>L</a:t>
            </a:r>
            <a:r>
              <a:rPr lang="en-US" sz="1800" b="1" baseline="-25000" dirty="0" err="1" smtClean="0">
                <a:solidFill>
                  <a:schemeClr val="tx1"/>
                </a:solidFill>
              </a:rPr>
              <a:t>Sun</a:t>
            </a:r>
            <a:endParaRPr lang="en-US" sz="1800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6107112" y="3473449"/>
            <a:ext cx="990600" cy="1588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1306512" y="5303837"/>
            <a:ext cx="304800" cy="1143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54312" y="2865437"/>
            <a:ext cx="1325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Temperature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1048704" y="1491685"/>
            <a:ext cx="1189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Luminosity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30312" y="4084637"/>
            <a:ext cx="5934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b="1" dirty="0" err="1" smtClean="0">
                <a:solidFill>
                  <a:schemeClr val="tx1"/>
                </a:solidFill>
              </a:rPr>
              <a:t>L</a:t>
            </a:r>
            <a:r>
              <a:rPr lang="en-US" sz="1800" b="1" baseline="-25000" dirty="0" err="1" smtClean="0">
                <a:solidFill>
                  <a:schemeClr val="tx1"/>
                </a:solidFill>
              </a:rPr>
              <a:t>Sun</a:t>
            </a:r>
            <a:endParaRPr lang="en-US" sz="1800" b="1" baseline="-250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46480" y="2191305"/>
            <a:ext cx="5934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b="1" dirty="0" err="1" smtClean="0">
                <a:solidFill>
                  <a:schemeClr val="tx1"/>
                </a:solidFill>
              </a:rPr>
              <a:t>L</a:t>
            </a:r>
            <a:r>
              <a:rPr lang="en-US" sz="1800" b="1" baseline="-25000" dirty="0" err="1" smtClean="0">
                <a:solidFill>
                  <a:schemeClr val="tx1"/>
                </a:solidFill>
              </a:rPr>
              <a:t>Sun</a:t>
            </a:r>
            <a:endParaRPr lang="en-US" sz="1800" b="1" baseline="-250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46480" y="5989637"/>
            <a:ext cx="5934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b="1" dirty="0" err="1" smtClean="0">
                <a:solidFill>
                  <a:schemeClr val="tx1"/>
                </a:solidFill>
              </a:rPr>
              <a:t>L</a:t>
            </a:r>
            <a:r>
              <a:rPr lang="en-US" sz="1800" b="1" baseline="-25000" dirty="0" err="1" smtClean="0">
                <a:solidFill>
                  <a:schemeClr val="tx1"/>
                </a:solidFill>
              </a:rPr>
              <a:t>Sun</a:t>
            </a:r>
            <a:endParaRPr lang="en-US" sz="1800" b="1" baseline="-250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08880" y="2103437"/>
            <a:ext cx="5934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b="1" dirty="0" err="1" smtClean="0">
                <a:solidFill>
                  <a:schemeClr val="tx1"/>
                </a:solidFill>
              </a:rPr>
              <a:t>L</a:t>
            </a:r>
            <a:r>
              <a:rPr lang="en-US" sz="1800" b="1" baseline="-25000" dirty="0" err="1" smtClean="0">
                <a:solidFill>
                  <a:schemeClr val="tx1"/>
                </a:solidFill>
              </a:rPr>
              <a:t>Sun</a:t>
            </a:r>
            <a:endParaRPr lang="en-US" sz="1800" b="1" baseline="-250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08880" y="4008437"/>
            <a:ext cx="5934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b="1" dirty="0" err="1" smtClean="0">
                <a:solidFill>
                  <a:schemeClr val="tx1"/>
                </a:solidFill>
              </a:rPr>
              <a:t>L</a:t>
            </a:r>
            <a:r>
              <a:rPr lang="en-US" sz="1800" b="1" baseline="-25000" dirty="0" err="1" smtClean="0">
                <a:solidFill>
                  <a:schemeClr val="tx1"/>
                </a:solidFill>
              </a:rPr>
              <a:t>Sun</a:t>
            </a:r>
            <a:endParaRPr lang="en-US" sz="1800" b="1" baseline="-250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B6DC1-A1A9-4AB1-9BF6-6C98377D250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h20_fig20_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312" y="1265237"/>
            <a:ext cx="8534400" cy="5178425"/>
          </a:xfrm>
          <a:prstGeom prst="rect">
            <a:avLst/>
          </a:prstGeom>
          <a:noFill/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04813" y="400050"/>
            <a:ext cx="93757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 smtClean="0">
                <a:solidFill>
                  <a:srgbClr val="FFFF00"/>
                </a:solidFill>
              </a:rPr>
              <a:t>H-R </a:t>
            </a:r>
            <a:r>
              <a:rPr lang="en-GB" dirty="0">
                <a:solidFill>
                  <a:srgbClr val="FFFF00"/>
                </a:solidFill>
              </a:rPr>
              <a:t>diagram for </a:t>
            </a:r>
            <a:r>
              <a:rPr lang="en-GB" dirty="0" smtClean="0">
                <a:solidFill>
                  <a:srgbClr val="FFFF00"/>
                </a:solidFill>
              </a:rPr>
              <a:t>a young open clusters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show pre-Main Sequence stars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B6DC1-A1A9-4AB1-9BF6-6C98377D250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7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712" y="1570037"/>
            <a:ext cx="4561650" cy="417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281113"/>
            <a:ext cx="45926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AutoShape 3"/>
          <p:cNvSpPr>
            <a:spLocks noChangeArrowheads="1"/>
          </p:cNvSpPr>
          <p:nvPr/>
        </p:nvSpPr>
        <p:spPr bwMode="auto">
          <a:xfrm>
            <a:off x="6800850" y="3441700"/>
            <a:ext cx="1062038" cy="206375"/>
          </a:xfrm>
          <a:prstGeom prst="roundRect">
            <a:avLst>
              <a:gd name="adj" fmla="val 769"/>
            </a:avLst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AutoShape 4"/>
          <p:cNvSpPr>
            <a:spLocks noChangeArrowheads="1"/>
          </p:cNvSpPr>
          <p:nvPr/>
        </p:nvSpPr>
        <p:spPr bwMode="auto">
          <a:xfrm>
            <a:off x="6962775" y="3008313"/>
            <a:ext cx="508000" cy="530225"/>
          </a:xfrm>
          <a:prstGeom prst="roundRect">
            <a:avLst>
              <a:gd name="adj" fmla="val 310"/>
            </a:avLst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392113" y="6602413"/>
            <a:ext cx="91678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>
                <a:solidFill>
                  <a:srgbClr val="FFFFFF"/>
                </a:solidFill>
              </a:rPr>
              <a:t>Globular clusters formed </a:t>
            </a:r>
            <a:r>
              <a:rPr lang="en-GB" dirty="0" smtClean="0">
                <a:solidFill>
                  <a:srgbClr val="FFFFFF"/>
                </a:solidFill>
              </a:rPr>
              <a:t>11-13 </a:t>
            </a:r>
            <a:r>
              <a:rPr lang="en-GB" dirty="0">
                <a:solidFill>
                  <a:srgbClr val="FFFFFF"/>
                </a:solidFill>
              </a:rPr>
              <a:t>billion years ago.  Useful info for studying the history of the Milky Way Galaxy.</a:t>
            </a:r>
          </a:p>
        </p:txBody>
      </p:sp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404813" y="400050"/>
            <a:ext cx="93757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00"/>
                </a:solidFill>
              </a:rPr>
              <a:t>Globular Cluster M80 and composite H-R diagram for similar-age clusters.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B6DC1-A1A9-4AB1-9BF6-6C98377D250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032000" y="465138"/>
            <a:ext cx="59118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>
                <a:solidFill>
                  <a:srgbClr val="FFFFFF"/>
                </a:solidFill>
              </a:rPr>
              <a:t>Schematic Picture of Cluster Evolution</a:t>
            </a:r>
          </a:p>
        </p:txBody>
      </p:sp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3325813" y="1874838"/>
            <a:ext cx="342900" cy="301625"/>
          </a:xfrm>
          <a:prstGeom prst="ellipse">
            <a:avLst/>
          </a:prstGeom>
          <a:solidFill>
            <a:srgbClr val="0000FF"/>
          </a:solidFill>
          <a:ln w="1841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4489450" y="1493838"/>
            <a:ext cx="322263" cy="312737"/>
          </a:xfrm>
          <a:prstGeom prst="ellipse">
            <a:avLst/>
          </a:prstGeom>
          <a:solidFill>
            <a:srgbClr val="0000FF"/>
          </a:solidFill>
          <a:ln w="1841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5678488" y="2255838"/>
            <a:ext cx="352425" cy="341312"/>
          </a:xfrm>
          <a:prstGeom prst="ellipse">
            <a:avLst/>
          </a:prstGeom>
          <a:solidFill>
            <a:srgbClr val="0000FF"/>
          </a:solidFill>
          <a:ln w="1841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 rot="10800000">
            <a:off x="2816225" y="1549400"/>
            <a:ext cx="69850" cy="52388"/>
          </a:xfrm>
          <a:prstGeom prst="ellipse">
            <a:avLst/>
          </a:prstGeom>
          <a:solidFill>
            <a:srgbClr val="FF0000"/>
          </a:solidFill>
          <a:ln w="1841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3810000" y="1706563"/>
            <a:ext cx="58738" cy="58737"/>
          </a:xfrm>
          <a:prstGeom prst="ellipse">
            <a:avLst/>
          </a:prstGeom>
          <a:solidFill>
            <a:srgbClr val="FF0000"/>
          </a:solidFill>
          <a:ln w="1841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5391150" y="1392238"/>
            <a:ext cx="58738" cy="58737"/>
          </a:xfrm>
          <a:prstGeom prst="ellipse">
            <a:avLst/>
          </a:prstGeom>
          <a:noFill/>
          <a:ln w="1836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4508500" y="2641600"/>
            <a:ext cx="87313" cy="76200"/>
          </a:xfrm>
          <a:prstGeom prst="ellipse">
            <a:avLst/>
          </a:prstGeom>
          <a:solidFill>
            <a:srgbClr val="FF0000"/>
          </a:solidFill>
          <a:ln w="1841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2982913" y="3094038"/>
            <a:ext cx="46037" cy="46037"/>
          </a:xfrm>
          <a:prstGeom prst="ellipse">
            <a:avLst/>
          </a:prstGeom>
          <a:solidFill>
            <a:srgbClr val="FF0000"/>
          </a:solidFill>
          <a:ln w="1841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Oval 11"/>
          <p:cNvSpPr>
            <a:spLocks noChangeArrowheads="1"/>
          </p:cNvSpPr>
          <p:nvPr/>
        </p:nvSpPr>
        <p:spPr bwMode="auto">
          <a:xfrm>
            <a:off x="5391150" y="2962275"/>
            <a:ext cx="58738" cy="58738"/>
          </a:xfrm>
          <a:prstGeom prst="ellipse">
            <a:avLst/>
          </a:prstGeom>
          <a:solidFill>
            <a:srgbClr val="FF0000"/>
          </a:solidFill>
          <a:ln w="1841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Oval 12"/>
          <p:cNvSpPr>
            <a:spLocks noChangeArrowheads="1"/>
          </p:cNvSpPr>
          <p:nvPr/>
        </p:nvSpPr>
        <p:spPr bwMode="auto">
          <a:xfrm>
            <a:off x="3694113" y="2690813"/>
            <a:ext cx="69850" cy="69850"/>
          </a:xfrm>
          <a:prstGeom prst="ellipse">
            <a:avLst/>
          </a:prstGeom>
          <a:solidFill>
            <a:srgbClr val="FF0000"/>
          </a:solidFill>
          <a:ln w="1841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Oval 13"/>
          <p:cNvSpPr>
            <a:spLocks noChangeArrowheads="1"/>
          </p:cNvSpPr>
          <p:nvPr/>
        </p:nvSpPr>
        <p:spPr bwMode="auto">
          <a:xfrm>
            <a:off x="4144963" y="1276350"/>
            <a:ext cx="76200" cy="76200"/>
          </a:xfrm>
          <a:prstGeom prst="ellipse">
            <a:avLst/>
          </a:prstGeom>
          <a:solidFill>
            <a:srgbClr val="FF0000"/>
          </a:solidFill>
          <a:ln w="1841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>
            <a:off x="265113" y="3279775"/>
            <a:ext cx="9571037" cy="1588"/>
          </a:xfrm>
          <a:prstGeom prst="line">
            <a:avLst/>
          </a:prstGeom>
          <a:noFill/>
          <a:ln w="1836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9" name="Oval 15"/>
          <p:cNvSpPr>
            <a:spLocks noChangeArrowheads="1"/>
          </p:cNvSpPr>
          <p:nvPr/>
        </p:nvSpPr>
        <p:spPr bwMode="auto">
          <a:xfrm>
            <a:off x="2043113" y="2232025"/>
            <a:ext cx="139700" cy="128588"/>
          </a:xfrm>
          <a:prstGeom prst="ellipse">
            <a:avLst/>
          </a:prstGeom>
          <a:solidFill>
            <a:srgbClr val="FFFF00"/>
          </a:solidFill>
          <a:ln w="1841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Oval 16"/>
          <p:cNvSpPr>
            <a:spLocks noChangeArrowheads="1"/>
          </p:cNvSpPr>
          <p:nvPr/>
        </p:nvSpPr>
        <p:spPr bwMode="auto">
          <a:xfrm>
            <a:off x="3994150" y="2265363"/>
            <a:ext cx="127000" cy="127000"/>
          </a:xfrm>
          <a:prstGeom prst="ellipse">
            <a:avLst/>
          </a:prstGeom>
          <a:solidFill>
            <a:srgbClr val="FFFF00"/>
          </a:solidFill>
          <a:ln w="1841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Oval 17"/>
          <p:cNvSpPr>
            <a:spLocks noChangeArrowheads="1"/>
          </p:cNvSpPr>
          <p:nvPr/>
        </p:nvSpPr>
        <p:spPr bwMode="auto">
          <a:xfrm>
            <a:off x="5749925" y="1733550"/>
            <a:ext cx="138113" cy="138113"/>
          </a:xfrm>
          <a:prstGeom prst="ellipse">
            <a:avLst/>
          </a:prstGeom>
          <a:solidFill>
            <a:srgbClr val="FFFF00"/>
          </a:solidFill>
          <a:ln w="1841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Oval 18"/>
          <p:cNvSpPr>
            <a:spLocks noChangeArrowheads="1"/>
          </p:cNvSpPr>
          <p:nvPr/>
        </p:nvSpPr>
        <p:spPr bwMode="auto">
          <a:xfrm>
            <a:off x="4976813" y="2228850"/>
            <a:ext cx="141287" cy="141288"/>
          </a:xfrm>
          <a:prstGeom prst="ellipse">
            <a:avLst/>
          </a:prstGeom>
          <a:solidFill>
            <a:srgbClr val="FFFF00"/>
          </a:solidFill>
          <a:ln w="1841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Oval 19"/>
          <p:cNvSpPr>
            <a:spLocks noChangeArrowheads="1"/>
          </p:cNvSpPr>
          <p:nvPr/>
        </p:nvSpPr>
        <p:spPr bwMode="auto">
          <a:xfrm>
            <a:off x="4745038" y="2955925"/>
            <a:ext cx="139700" cy="139700"/>
          </a:xfrm>
          <a:prstGeom prst="ellipse">
            <a:avLst/>
          </a:prstGeom>
          <a:solidFill>
            <a:srgbClr val="FFFF00"/>
          </a:solidFill>
          <a:ln w="1841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4" name="Oval 20"/>
          <p:cNvSpPr>
            <a:spLocks noChangeArrowheads="1"/>
          </p:cNvSpPr>
          <p:nvPr/>
        </p:nvSpPr>
        <p:spPr bwMode="auto">
          <a:xfrm>
            <a:off x="2147888" y="4094163"/>
            <a:ext cx="138112" cy="138112"/>
          </a:xfrm>
          <a:prstGeom prst="ellipse">
            <a:avLst/>
          </a:prstGeom>
          <a:solidFill>
            <a:srgbClr val="FFFF00"/>
          </a:solidFill>
          <a:ln w="1841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5" name="Oval 21"/>
          <p:cNvSpPr>
            <a:spLocks noChangeArrowheads="1"/>
          </p:cNvSpPr>
          <p:nvPr/>
        </p:nvSpPr>
        <p:spPr bwMode="auto">
          <a:xfrm>
            <a:off x="3302000" y="4265613"/>
            <a:ext cx="185738" cy="171450"/>
          </a:xfrm>
          <a:prstGeom prst="ellipse">
            <a:avLst/>
          </a:prstGeom>
          <a:solidFill>
            <a:srgbClr val="FFFF00"/>
          </a:solidFill>
          <a:ln w="1841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6" name="Oval 22"/>
          <p:cNvSpPr>
            <a:spLocks noChangeArrowheads="1"/>
          </p:cNvSpPr>
          <p:nvPr/>
        </p:nvSpPr>
        <p:spPr bwMode="auto">
          <a:xfrm>
            <a:off x="4872038" y="3648075"/>
            <a:ext cx="161925" cy="161925"/>
          </a:xfrm>
          <a:prstGeom prst="ellipse">
            <a:avLst/>
          </a:prstGeom>
          <a:solidFill>
            <a:srgbClr val="FFFF00"/>
          </a:solidFill>
          <a:ln w="1841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7" name="Oval 23"/>
          <p:cNvSpPr>
            <a:spLocks noChangeArrowheads="1"/>
          </p:cNvSpPr>
          <p:nvPr/>
        </p:nvSpPr>
        <p:spPr bwMode="auto">
          <a:xfrm>
            <a:off x="5830888" y="3757613"/>
            <a:ext cx="127000" cy="127000"/>
          </a:xfrm>
          <a:prstGeom prst="ellipse">
            <a:avLst/>
          </a:prstGeom>
          <a:solidFill>
            <a:srgbClr val="FFFF00"/>
          </a:solidFill>
          <a:ln w="1841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8" name="Oval 24"/>
          <p:cNvSpPr>
            <a:spLocks noChangeArrowheads="1"/>
          </p:cNvSpPr>
          <p:nvPr/>
        </p:nvSpPr>
        <p:spPr bwMode="auto">
          <a:xfrm>
            <a:off x="4664075" y="4699000"/>
            <a:ext cx="150813" cy="150813"/>
          </a:xfrm>
          <a:prstGeom prst="ellipse">
            <a:avLst/>
          </a:prstGeom>
          <a:solidFill>
            <a:srgbClr val="FFFF00"/>
          </a:solidFill>
          <a:ln w="1841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9" name="Oval 25"/>
          <p:cNvSpPr>
            <a:spLocks noChangeArrowheads="1"/>
          </p:cNvSpPr>
          <p:nvPr/>
        </p:nvSpPr>
        <p:spPr bwMode="auto">
          <a:xfrm>
            <a:off x="2863850" y="3632200"/>
            <a:ext cx="80963" cy="80963"/>
          </a:xfrm>
          <a:prstGeom prst="ellipse">
            <a:avLst/>
          </a:prstGeom>
          <a:solidFill>
            <a:srgbClr val="FF0000"/>
          </a:solidFill>
          <a:ln w="1841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0" name="Oval 26"/>
          <p:cNvSpPr>
            <a:spLocks noChangeArrowheads="1"/>
          </p:cNvSpPr>
          <p:nvPr/>
        </p:nvSpPr>
        <p:spPr bwMode="auto">
          <a:xfrm>
            <a:off x="3671888" y="3794125"/>
            <a:ext cx="80962" cy="80963"/>
          </a:xfrm>
          <a:prstGeom prst="ellipse">
            <a:avLst/>
          </a:prstGeom>
          <a:solidFill>
            <a:srgbClr val="FF0000"/>
          </a:solidFill>
          <a:ln w="1841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1" name="Oval 27"/>
          <p:cNvSpPr>
            <a:spLocks noChangeArrowheads="1"/>
          </p:cNvSpPr>
          <p:nvPr/>
        </p:nvSpPr>
        <p:spPr bwMode="auto">
          <a:xfrm>
            <a:off x="4168775" y="3425825"/>
            <a:ext cx="80963" cy="80963"/>
          </a:xfrm>
          <a:prstGeom prst="ellipse">
            <a:avLst/>
          </a:prstGeom>
          <a:solidFill>
            <a:srgbClr val="FF0000"/>
          </a:solidFill>
          <a:ln w="1841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2" name="Oval 28"/>
          <p:cNvSpPr>
            <a:spLocks noChangeArrowheads="1"/>
          </p:cNvSpPr>
          <p:nvPr/>
        </p:nvSpPr>
        <p:spPr bwMode="auto">
          <a:xfrm>
            <a:off x="5368925" y="3636963"/>
            <a:ext cx="93663" cy="93662"/>
          </a:xfrm>
          <a:prstGeom prst="ellipse">
            <a:avLst/>
          </a:prstGeom>
          <a:solidFill>
            <a:srgbClr val="FF0000"/>
          </a:solidFill>
          <a:ln w="1841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3" name="Oval 29"/>
          <p:cNvSpPr>
            <a:spLocks noChangeArrowheads="1"/>
          </p:cNvSpPr>
          <p:nvPr/>
        </p:nvSpPr>
        <p:spPr bwMode="auto">
          <a:xfrm>
            <a:off x="2898775" y="5124450"/>
            <a:ext cx="104775" cy="104775"/>
          </a:xfrm>
          <a:prstGeom prst="ellipse">
            <a:avLst/>
          </a:prstGeom>
          <a:solidFill>
            <a:srgbClr val="FF0000"/>
          </a:solidFill>
          <a:ln w="1841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4" name="Oval 30"/>
          <p:cNvSpPr>
            <a:spLocks noChangeArrowheads="1"/>
          </p:cNvSpPr>
          <p:nvPr/>
        </p:nvSpPr>
        <p:spPr bwMode="auto">
          <a:xfrm>
            <a:off x="3671888" y="4875213"/>
            <a:ext cx="92075" cy="92075"/>
          </a:xfrm>
          <a:prstGeom prst="ellipse">
            <a:avLst/>
          </a:prstGeom>
          <a:solidFill>
            <a:srgbClr val="FF0000"/>
          </a:solidFill>
          <a:ln w="1841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5" name="Oval 31"/>
          <p:cNvSpPr>
            <a:spLocks noChangeArrowheads="1"/>
          </p:cNvSpPr>
          <p:nvPr/>
        </p:nvSpPr>
        <p:spPr bwMode="auto">
          <a:xfrm>
            <a:off x="4456113" y="4443413"/>
            <a:ext cx="69850" cy="69850"/>
          </a:xfrm>
          <a:prstGeom prst="ellipse">
            <a:avLst/>
          </a:prstGeom>
          <a:solidFill>
            <a:srgbClr val="FF0000"/>
          </a:solidFill>
          <a:ln w="1841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6" name="Oval 32"/>
          <p:cNvSpPr>
            <a:spLocks noChangeArrowheads="1"/>
          </p:cNvSpPr>
          <p:nvPr/>
        </p:nvSpPr>
        <p:spPr bwMode="auto">
          <a:xfrm>
            <a:off x="5391150" y="4899025"/>
            <a:ext cx="69850" cy="69850"/>
          </a:xfrm>
          <a:prstGeom prst="ellipse">
            <a:avLst/>
          </a:prstGeom>
          <a:solidFill>
            <a:srgbClr val="FF0000"/>
          </a:solidFill>
          <a:ln w="1841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7" name="Line 33"/>
          <p:cNvSpPr>
            <a:spLocks noChangeShapeType="1"/>
          </p:cNvSpPr>
          <p:nvPr/>
        </p:nvSpPr>
        <p:spPr bwMode="auto">
          <a:xfrm>
            <a:off x="238125" y="5505450"/>
            <a:ext cx="9571038" cy="1588"/>
          </a:xfrm>
          <a:prstGeom prst="line">
            <a:avLst/>
          </a:prstGeom>
          <a:noFill/>
          <a:ln w="1836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8" name="Oval 34"/>
          <p:cNvSpPr>
            <a:spLocks noChangeArrowheads="1"/>
          </p:cNvSpPr>
          <p:nvPr/>
        </p:nvSpPr>
        <p:spPr bwMode="auto">
          <a:xfrm>
            <a:off x="2840038" y="6045200"/>
            <a:ext cx="92075" cy="92075"/>
          </a:xfrm>
          <a:prstGeom prst="ellipse">
            <a:avLst/>
          </a:prstGeom>
          <a:solidFill>
            <a:srgbClr val="FF0000"/>
          </a:solidFill>
          <a:ln w="1841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9" name="Oval 35"/>
          <p:cNvSpPr>
            <a:spLocks noChangeArrowheads="1"/>
          </p:cNvSpPr>
          <p:nvPr/>
        </p:nvSpPr>
        <p:spPr bwMode="auto">
          <a:xfrm>
            <a:off x="3579813" y="5829300"/>
            <a:ext cx="80962" cy="80963"/>
          </a:xfrm>
          <a:prstGeom prst="ellipse">
            <a:avLst/>
          </a:prstGeom>
          <a:solidFill>
            <a:srgbClr val="FF0000"/>
          </a:solidFill>
          <a:ln w="1841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0" name="Oval 36"/>
          <p:cNvSpPr>
            <a:spLocks noChangeArrowheads="1"/>
          </p:cNvSpPr>
          <p:nvPr/>
        </p:nvSpPr>
        <p:spPr bwMode="auto">
          <a:xfrm>
            <a:off x="4398962" y="6091237"/>
            <a:ext cx="340519" cy="355601"/>
          </a:xfrm>
          <a:prstGeom prst="ellipse">
            <a:avLst/>
          </a:prstGeom>
          <a:solidFill>
            <a:srgbClr val="FF0000"/>
          </a:solidFill>
          <a:ln w="1841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1" name="Oval 37"/>
          <p:cNvSpPr>
            <a:spLocks noChangeArrowheads="1"/>
          </p:cNvSpPr>
          <p:nvPr/>
        </p:nvSpPr>
        <p:spPr bwMode="auto">
          <a:xfrm>
            <a:off x="5495925" y="6007100"/>
            <a:ext cx="80963" cy="76200"/>
          </a:xfrm>
          <a:prstGeom prst="ellipse">
            <a:avLst/>
          </a:prstGeom>
          <a:solidFill>
            <a:srgbClr val="FF0000"/>
          </a:solidFill>
          <a:ln w="1841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2" name="Oval 38"/>
          <p:cNvSpPr>
            <a:spLocks noChangeArrowheads="1"/>
          </p:cNvSpPr>
          <p:nvPr/>
        </p:nvSpPr>
        <p:spPr bwMode="auto">
          <a:xfrm>
            <a:off x="3382963" y="6921500"/>
            <a:ext cx="80962" cy="80963"/>
          </a:xfrm>
          <a:prstGeom prst="ellipse">
            <a:avLst/>
          </a:prstGeom>
          <a:solidFill>
            <a:srgbClr val="FF0000"/>
          </a:solidFill>
          <a:ln w="1841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3" name="Oval 39"/>
          <p:cNvSpPr>
            <a:spLocks noChangeArrowheads="1"/>
          </p:cNvSpPr>
          <p:nvPr/>
        </p:nvSpPr>
        <p:spPr bwMode="auto">
          <a:xfrm>
            <a:off x="5091113" y="6770688"/>
            <a:ext cx="80962" cy="80962"/>
          </a:xfrm>
          <a:prstGeom prst="ellipse">
            <a:avLst/>
          </a:prstGeom>
          <a:solidFill>
            <a:srgbClr val="FF0000"/>
          </a:solidFill>
          <a:ln w="1841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4" name="Oval 40"/>
          <p:cNvSpPr>
            <a:spLocks noChangeArrowheads="1"/>
          </p:cNvSpPr>
          <p:nvPr/>
        </p:nvSpPr>
        <p:spPr bwMode="auto">
          <a:xfrm>
            <a:off x="4214813" y="7024688"/>
            <a:ext cx="93662" cy="85725"/>
          </a:xfrm>
          <a:prstGeom prst="ellipse">
            <a:avLst/>
          </a:prstGeom>
          <a:solidFill>
            <a:srgbClr val="FF0000"/>
          </a:solidFill>
          <a:ln w="1841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5" name="Oval 41"/>
          <p:cNvSpPr>
            <a:spLocks noChangeArrowheads="1"/>
          </p:cNvSpPr>
          <p:nvPr/>
        </p:nvSpPr>
        <p:spPr bwMode="auto">
          <a:xfrm>
            <a:off x="2112963" y="6618288"/>
            <a:ext cx="334962" cy="316894"/>
          </a:xfrm>
          <a:prstGeom prst="ellipse">
            <a:avLst/>
          </a:prstGeom>
          <a:solidFill>
            <a:srgbClr val="FF0000"/>
          </a:solidFill>
          <a:ln w="1841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6" name="Text Box 42"/>
          <p:cNvSpPr txBox="1">
            <a:spLocks noChangeArrowheads="1"/>
          </p:cNvSpPr>
          <p:nvPr/>
        </p:nvSpPr>
        <p:spPr bwMode="auto">
          <a:xfrm>
            <a:off x="6788150" y="1862138"/>
            <a:ext cx="2471738" cy="730250"/>
          </a:xfrm>
          <a:prstGeom prst="rect">
            <a:avLst/>
          </a:prstGeom>
          <a:noFill/>
          <a:ln w="1836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>
                <a:solidFill>
                  <a:srgbClr val="FFFFFF"/>
                </a:solidFill>
              </a:rPr>
              <a:t>Time 0. Cluster looks blue</a:t>
            </a:r>
          </a:p>
        </p:txBody>
      </p:sp>
      <p:sp>
        <p:nvSpPr>
          <p:cNvPr id="16427" name="Text Box 43"/>
          <p:cNvSpPr txBox="1">
            <a:spLocks noChangeArrowheads="1"/>
          </p:cNvSpPr>
          <p:nvPr/>
        </p:nvSpPr>
        <p:spPr bwMode="auto">
          <a:xfrm>
            <a:off x="6777038" y="4187825"/>
            <a:ext cx="3082925" cy="730250"/>
          </a:xfrm>
          <a:prstGeom prst="rect">
            <a:avLst/>
          </a:prstGeom>
          <a:noFill/>
          <a:ln w="1836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>
                <a:solidFill>
                  <a:srgbClr val="FFFFFF"/>
                </a:solidFill>
              </a:rPr>
              <a:t>Time: few million years.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>
                <a:solidFill>
                  <a:srgbClr val="FFFFFF"/>
                </a:solidFill>
              </a:rPr>
              <a:t>Cluster redder</a:t>
            </a:r>
          </a:p>
        </p:txBody>
      </p:sp>
      <p:sp>
        <p:nvSpPr>
          <p:cNvPr id="16428" name="Text Box 44"/>
          <p:cNvSpPr txBox="1">
            <a:spLocks noChangeArrowheads="1"/>
          </p:cNvSpPr>
          <p:nvPr/>
        </p:nvSpPr>
        <p:spPr bwMode="auto">
          <a:xfrm>
            <a:off x="6716713" y="6083300"/>
            <a:ext cx="3276600" cy="730250"/>
          </a:xfrm>
          <a:prstGeom prst="rect">
            <a:avLst/>
          </a:prstGeom>
          <a:noFill/>
          <a:ln w="1836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>
                <a:solidFill>
                  <a:srgbClr val="FFFFFF"/>
                </a:solidFill>
              </a:rPr>
              <a:t>Time: 10 billion years.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>
                <a:solidFill>
                  <a:srgbClr val="FFFFFF"/>
                </a:solidFill>
              </a:rPr>
              <a:t>Cluster looks red</a:t>
            </a:r>
          </a:p>
        </p:txBody>
      </p:sp>
      <p:sp>
        <p:nvSpPr>
          <p:cNvPr id="16429" name="Text Box 45"/>
          <p:cNvSpPr txBox="1">
            <a:spLocks noChangeArrowheads="1"/>
          </p:cNvSpPr>
          <p:nvPr/>
        </p:nvSpPr>
        <p:spPr bwMode="auto">
          <a:xfrm>
            <a:off x="415925" y="1612900"/>
            <a:ext cx="1963738" cy="457200"/>
          </a:xfrm>
          <a:prstGeom prst="rect">
            <a:avLst/>
          </a:prstGeom>
          <a:noFill/>
          <a:ln w="1836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1600">
                <a:solidFill>
                  <a:srgbClr val="00FFFF"/>
                </a:solidFill>
              </a:rPr>
              <a:t>Massive, hot, bright, blue, short-lived stars</a:t>
            </a:r>
          </a:p>
        </p:txBody>
      </p:sp>
      <p:sp>
        <p:nvSpPr>
          <p:cNvPr id="16430" name="Line 46"/>
          <p:cNvSpPr>
            <a:spLocks noChangeShapeType="1"/>
          </p:cNvSpPr>
          <p:nvPr/>
        </p:nvSpPr>
        <p:spPr bwMode="auto">
          <a:xfrm flipH="1" flipV="1">
            <a:off x="2273300" y="1849438"/>
            <a:ext cx="973138" cy="153987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1" name="Text Box 47"/>
          <p:cNvSpPr txBox="1">
            <a:spLocks noChangeArrowheads="1"/>
          </p:cNvSpPr>
          <p:nvPr/>
        </p:nvSpPr>
        <p:spPr bwMode="auto">
          <a:xfrm>
            <a:off x="403225" y="2706688"/>
            <a:ext cx="2044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1600">
                <a:solidFill>
                  <a:srgbClr val="FF0000"/>
                </a:solidFill>
              </a:rPr>
              <a:t>Low-mass, cool, red, dim, long-lived stars</a:t>
            </a:r>
          </a:p>
        </p:txBody>
      </p:sp>
      <p:sp>
        <p:nvSpPr>
          <p:cNvPr id="16432" name="Line 48"/>
          <p:cNvSpPr>
            <a:spLocks noChangeShapeType="1"/>
          </p:cNvSpPr>
          <p:nvPr/>
        </p:nvSpPr>
        <p:spPr bwMode="auto">
          <a:xfrm>
            <a:off x="2274888" y="2965450"/>
            <a:ext cx="565150" cy="968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33" name="Oval 49"/>
          <p:cNvSpPr>
            <a:spLocks noChangeArrowheads="1"/>
          </p:cNvSpPr>
          <p:nvPr/>
        </p:nvSpPr>
        <p:spPr bwMode="auto">
          <a:xfrm>
            <a:off x="3592513" y="6446838"/>
            <a:ext cx="185737" cy="171450"/>
          </a:xfrm>
          <a:prstGeom prst="ellipse">
            <a:avLst/>
          </a:prstGeom>
          <a:solidFill>
            <a:srgbClr val="FFFF00"/>
          </a:solidFill>
          <a:ln w="1841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B6DC1-A1A9-4AB1-9BF6-6C98377D250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B6DC1-A1A9-4AB1-9BF6-6C98377D250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41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>
            <a:lum contrast="8000"/>
          </a:blip>
          <a:srcRect/>
          <a:stretch>
            <a:fillRect/>
          </a:stretch>
        </p:blipFill>
        <p:spPr bwMode="auto">
          <a:xfrm>
            <a:off x="6407150" y="2347913"/>
            <a:ext cx="3176588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AutoShape 2"/>
          <p:cNvSpPr>
            <a:spLocks noChangeArrowheads="1"/>
          </p:cNvSpPr>
          <p:nvPr/>
        </p:nvSpPr>
        <p:spPr bwMode="auto">
          <a:xfrm>
            <a:off x="7389813" y="4967288"/>
            <a:ext cx="196850" cy="184150"/>
          </a:xfrm>
          <a:prstGeom prst="roundRect">
            <a:avLst>
              <a:gd name="adj" fmla="val 861"/>
            </a:avLst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AutoShape 3"/>
          <p:cNvSpPr>
            <a:spLocks noChangeArrowheads="1"/>
          </p:cNvSpPr>
          <p:nvPr/>
        </p:nvSpPr>
        <p:spPr bwMode="auto">
          <a:xfrm>
            <a:off x="6951663" y="4479925"/>
            <a:ext cx="196850" cy="184150"/>
          </a:xfrm>
          <a:prstGeom prst="roundRect">
            <a:avLst>
              <a:gd name="adj" fmla="val 861"/>
            </a:avLst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AutoShape 4"/>
          <p:cNvSpPr>
            <a:spLocks noChangeArrowheads="1"/>
          </p:cNvSpPr>
          <p:nvPr/>
        </p:nvSpPr>
        <p:spPr bwMode="auto">
          <a:xfrm>
            <a:off x="7400925" y="4016375"/>
            <a:ext cx="196850" cy="184150"/>
          </a:xfrm>
          <a:prstGeom prst="roundRect">
            <a:avLst>
              <a:gd name="adj" fmla="val 861"/>
            </a:avLst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AutoShape 5"/>
          <p:cNvSpPr>
            <a:spLocks noChangeArrowheads="1"/>
          </p:cNvSpPr>
          <p:nvPr/>
        </p:nvSpPr>
        <p:spPr bwMode="auto">
          <a:xfrm>
            <a:off x="7378700" y="3538538"/>
            <a:ext cx="196850" cy="184150"/>
          </a:xfrm>
          <a:prstGeom prst="roundRect">
            <a:avLst>
              <a:gd name="adj" fmla="val 861"/>
            </a:avLst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AutoShape 6"/>
          <p:cNvSpPr>
            <a:spLocks noChangeArrowheads="1"/>
          </p:cNvSpPr>
          <p:nvPr/>
        </p:nvSpPr>
        <p:spPr bwMode="auto">
          <a:xfrm>
            <a:off x="7019925" y="3030538"/>
            <a:ext cx="196850" cy="206375"/>
          </a:xfrm>
          <a:prstGeom prst="roundRect">
            <a:avLst>
              <a:gd name="adj" fmla="val 806"/>
            </a:avLst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AutoShape 7"/>
          <p:cNvSpPr>
            <a:spLocks noChangeArrowheads="1"/>
          </p:cNvSpPr>
          <p:nvPr/>
        </p:nvSpPr>
        <p:spPr bwMode="auto">
          <a:xfrm>
            <a:off x="7377113" y="2586038"/>
            <a:ext cx="196850" cy="184150"/>
          </a:xfrm>
          <a:prstGeom prst="roundRect">
            <a:avLst>
              <a:gd name="adj" fmla="val 861"/>
            </a:avLst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Line 8"/>
          <p:cNvSpPr>
            <a:spLocks noChangeShapeType="1"/>
          </p:cNvSpPr>
          <p:nvPr/>
        </p:nvSpPr>
        <p:spPr bwMode="auto">
          <a:xfrm>
            <a:off x="7353300" y="2695575"/>
            <a:ext cx="26511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Line 9"/>
          <p:cNvSpPr>
            <a:spLocks noChangeShapeType="1"/>
          </p:cNvSpPr>
          <p:nvPr/>
        </p:nvSpPr>
        <p:spPr bwMode="auto">
          <a:xfrm>
            <a:off x="6985000" y="3165475"/>
            <a:ext cx="26511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9" name="Line 10"/>
          <p:cNvSpPr>
            <a:spLocks noChangeShapeType="1"/>
          </p:cNvSpPr>
          <p:nvPr/>
        </p:nvSpPr>
        <p:spPr bwMode="auto">
          <a:xfrm>
            <a:off x="7354888" y="3646488"/>
            <a:ext cx="26511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0" name="Line 11"/>
          <p:cNvSpPr>
            <a:spLocks noChangeShapeType="1"/>
          </p:cNvSpPr>
          <p:nvPr/>
        </p:nvSpPr>
        <p:spPr bwMode="auto">
          <a:xfrm>
            <a:off x="7378700" y="4113213"/>
            <a:ext cx="2651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1" name="Line 12"/>
          <p:cNvSpPr>
            <a:spLocks noChangeShapeType="1"/>
          </p:cNvSpPr>
          <p:nvPr/>
        </p:nvSpPr>
        <p:spPr bwMode="auto">
          <a:xfrm>
            <a:off x="6927850" y="4589463"/>
            <a:ext cx="2651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2" name="Line 13"/>
          <p:cNvSpPr>
            <a:spLocks noChangeShapeType="1"/>
          </p:cNvSpPr>
          <p:nvPr/>
        </p:nvSpPr>
        <p:spPr bwMode="auto">
          <a:xfrm>
            <a:off x="7343775" y="5065713"/>
            <a:ext cx="2651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3" name="Text Box 14"/>
          <p:cNvSpPr txBox="1">
            <a:spLocks noChangeArrowheads="1"/>
          </p:cNvSpPr>
          <p:nvPr/>
        </p:nvSpPr>
        <p:spPr bwMode="auto">
          <a:xfrm>
            <a:off x="1154113" y="334963"/>
            <a:ext cx="7770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Fusion Reactions and Stellar Mass</a:t>
            </a:r>
          </a:p>
        </p:txBody>
      </p:sp>
      <p:sp>
        <p:nvSpPr>
          <p:cNvPr id="17424" name="Text Box 15"/>
          <p:cNvSpPr txBox="1">
            <a:spLocks noChangeArrowheads="1"/>
          </p:cNvSpPr>
          <p:nvPr/>
        </p:nvSpPr>
        <p:spPr bwMode="auto">
          <a:xfrm>
            <a:off x="311150" y="1158875"/>
            <a:ext cx="5795963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>
                <a:solidFill>
                  <a:srgbClr val="FFFFFF"/>
                </a:solidFill>
              </a:rPr>
              <a:t>In stars like the Sun or less massive, H -&gt; He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>
                <a:solidFill>
                  <a:srgbClr val="FFFFFF"/>
                </a:solidFill>
              </a:rPr>
              <a:t>most efficient through proton-proton chain.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>
                <a:solidFill>
                  <a:srgbClr val="FFFFFF"/>
                </a:solidFill>
              </a:rPr>
              <a:t>In higher mass stars, "CNO cycle" more efficient.  Same net result: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>
                <a:solidFill>
                  <a:srgbClr val="FFFFFF"/>
                </a:solidFill>
              </a:rPr>
              <a:t>     4 protons -&gt; He nucleus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>
                <a:solidFill>
                  <a:srgbClr val="FFFFFF"/>
                </a:solidFill>
              </a:rPr>
              <a:t>Carbon just a catalyst.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>
                <a:solidFill>
                  <a:srgbClr val="FFFFFF"/>
                </a:solidFill>
              </a:rPr>
              <a:t>Need T</a:t>
            </a:r>
            <a:r>
              <a:rPr lang="en-GB" baseline="-33000">
                <a:solidFill>
                  <a:srgbClr val="FFFFFF"/>
                </a:solidFill>
              </a:rPr>
              <a:t>center</a:t>
            </a:r>
            <a:r>
              <a:rPr lang="en-GB">
                <a:solidFill>
                  <a:srgbClr val="FFFFFF"/>
                </a:solidFill>
              </a:rPr>
              <a:t> &gt; 16 million K for CNO cycle to be more efficient.</a:t>
            </a:r>
          </a:p>
        </p:txBody>
      </p:sp>
      <p:pic>
        <p:nvPicPr>
          <p:cNvPr id="17425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9025" y="4805363"/>
            <a:ext cx="2906713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6" name="Text Box 17"/>
          <p:cNvSpPr txBox="1">
            <a:spLocks noChangeArrowheads="1"/>
          </p:cNvSpPr>
          <p:nvPr/>
        </p:nvSpPr>
        <p:spPr bwMode="auto">
          <a:xfrm>
            <a:off x="1477963" y="6981825"/>
            <a:ext cx="9699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r>
              <a:rPr lang="en-GB" sz="1400">
                <a:solidFill>
                  <a:schemeClr val="tx1"/>
                </a:solidFill>
              </a:rPr>
              <a:t>(mass) -&gt;</a:t>
            </a:r>
          </a:p>
        </p:txBody>
      </p:sp>
      <p:sp>
        <p:nvSpPr>
          <p:cNvPr id="17427" name="Text Box 18"/>
          <p:cNvSpPr txBox="1">
            <a:spLocks noChangeArrowheads="1"/>
          </p:cNvSpPr>
          <p:nvPr/>
        </p:nvSpPr>
        <p:spPr bwMode="auto">
          <a:xfrm>
            <a:off x="2332038" y="5216525"/>
            <a:ext cx="4048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400">
                <a:solidFill>
                  <a:schemeClr val="tx1"/>
                </a:solidFill>
              </a:rPr>
              <a:t>Sun</a:t>
            </a:r>
          </a:p>
        </p:txBody>
      </p:sp>
      <p:sp>
        <p:nvSpPr>
          <p:cNvPr id="17428" name="Line 19"/>
          <p:cNvSpPr>
            <a:spLocks noChangeShapeType="1"/>
          </p:cNvSpPr>
          <p:nvPr/>
        </p:nvSpPr>
        <p:spPr bwMode="auto">
          <a:xfrm>
            <a:off x="2528888" y="5476875"/>
            <a:ext cx="1587" cy="1244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B6DC1-A1A9-4AB1-9BF6-6C98377D250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1403350" y="244475"/>
            <a:ext cx="74358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800" u="sng" dirty="0">
                <a:solidFill>
                  <a:srgbClr val="FFFF00"/>
                </a:solidFill>
              </a:rPr>
              <a:t>Evolution of a Low-Mass Star</a:t>
            </a:r>
          </a:p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800" dirty="0">
                <a:solidFill>
                  <a:srgbClr val="FFFF00"/>
                </a:solidFill>
              </a:rPr>
              <a:t>(&lt; 8 </a:t>
            </a:r>
            <a:r>
              <a:rPr lang="en-GB" sz="2800" dirty="0" err="1" smtClean="0">
                <a:solidFill>
                  <a:srgbClr val="FFFF00"/>
                </a:solidFill>
              </a:rPr>
              <a:t>M</a:t>
            </a:r>
            <a:r>
              <a:rPr lang="en-GB" sz="2800" baseline="-33000" dirty="0" err="1" smtClean="0">
                <a:solidFill>
                  <a:srgbClr val="FFFF00"/>
                </a:solidFill>
              </a:rPr>
              <a:t>sun</a:t>
            </a:r>
            <a:r>
              <a:rPr lang="en-GB" sz="2800" dirty="0" smtClean="0">
                <a:solidFill>
                  <a:srgbClr val="FFFF00"/>
                </a:solidFill>
              </a:rPr>
              <a:t>)</a:t>
            </a: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39700" y="1292225"/>
            <a:ext cx="5673725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>
                <a:solidFill>
                  <a:srgbClr val="FFFFFF"/>
                </a:solidFill>
              </a:rPr>
              <a:t>-  All H converted to He in core.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>
                <a:solidFill>
                  <a:srgbClr val="FFFFFF"/>
                </a:solidFill>
              </a:rPr>
              <a:t>-  Core too cool for He burning.  Contracts.   Heats up.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5843588" y="1679575"/>
            <a:ext cx="4235450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156325" y="6005513"/>
            <a:ext cx="37242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>
                <a:solidFill>
                  <a:srgbClr val="FFFFFF"/>
                </a:solidFill>
              </a:rPr>
              <a:t>Red Giant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63513" y="4237038"/>
            <a:ext cx="5673725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>
                <a:solidFill>
                  <a:srgbClr val="FFFFFF"/>
                </a:solidFill>
              </a:rPr>
              <a:t>-  Tremendous energy produced.  Star must expand.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>
                <a:solidFill>
                  <a:srgbClr val="FFFFFF"/>
                </a:solidFill>
              </a:rPr>
              <a:t>-  Star now a "</a:t>
            </a:r>
            <a:r>
              <a:rPr lang="en-GB" u="sng">
                <a:solidFill>
                  <a:srgbClr val="FFFFFF"/>
                </a:solidFill>
              </a:rPr>
              <a:t>Red Giant</a:t>
            </a:r>
            <a:r>
              <a:rPr lang="en-GB">
                <a:solidFill>
                  <a:srgbClr val="FFFFFF"/>
                </a:solidFill>
              </a:rPr>
              <a:t>".  Diameter </a:t>
            </a: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~ 1 AU!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>
              <a:solidFill>
                <a:srgbClr val="FFFFFF"/>
              </a:solidFill>
              <a:cs typeface="Times New Roman" pitchFamily="18" charset="0"/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-  Phase lasts  ~ 10</a:t>
            </a:r>
            <a:r>
              <a:rPr lang="en-GB" baseline="33000">
                <a:solidFill>
                  <a:srgbClr val="FFFFFF"/>
                </a:solidFill>
                <a:cs typeface="Times New Roman" pitchFamily="18" charset="0"/>
              </a:rPr>
              <a:t>9</a:t>
            </a: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 years for 1 M</a:t>
            </a:r>
            <a:r>
              <a:rPr lang="en-GB" baseline="-33000">
                <a:solidFill>
                  <a:srgbClr val="FFFFFF"/>
                </a:solidFill>
                <a:cs typeface="Times New Roman" pitchFamily="18" charset="0"/>
              </a:rPr>
              <a:t>Sun</a:t>
            </a: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 star.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>
              <a:solidFill>
                <a:srgbClr val="FFFFFF"/>
              </a:solidFill>
              <a:cs typeface="Times New Roman" pitchFamily="18" charset="0"/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-  Example:  Arcturus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04788" y="3017838"/>
            <a:ext cx="56737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dirty="0">
                <a:solidFill>
                  <a:srgbClr val="FFFFFF"/>
                </a:solidFill>
              </a:rPr>
              <a:t>-  H burns in </a:t>
            </a:r>
            <a:r>
              <a:rPr lang="en-GB" dirty="0" smtClean="0">
                <a:solidFill>
                  <a:srgbClr val="FFFFFF"/>
                </a:solidFill>
              </a:rPr>
              <a:t>hot, dense shell </a:t>
            </a:r>
            <a:r>
              <a:rPr lang="en-GB" dirty="0">
                <a:solidFill>
                  <a:srgbClr val="FFFFFF"/>
                </a:solidFill>
              </a:rPr>
              <a:t>around core:  "H-shell burning phase".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B6DC1-A1A9-4AB1-9BF6-6C98377D250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0" grpId="0"/>
      <p:bldP spid="4102" grpId="0"/>
      <p:bldP spid="41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2393950" y="1439863"/>
            <a:ext cx="5303838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1304925" y="400050"/>
            <a:ext cx="74580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>
                <a:solidFill>
                  <a:srgbClr val="FFFF00"/>
                </a:solidFill>
              </a:rPr>
              <a:t>Red Giant Star on H-R Diagram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B6DC1-A1A9-4AB1-9BF6-6C98377D250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1793875" y="446088"/>
            <a:ext cx="6338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Eventually: Core Helium Fusion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669925" y="1219200"/>
            <a:ext cx="885507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</a:rPr>
              <a:t> - Core shrinks and heats up to 10</a:t>
            </a:r>
            <a:r>
              <a:rPr lang="en-GB" baseline="33000">
                <a:solidFill>
                  <a:srgbClr val="FFFFFF"/>
                </a:solidFill>
              </a:rPr>
              <a:t>8</a:t>
            </a:r>
            <a:r>
              <a:rPr lang="en-GB">
                <a:solidFill>
                  <a:srgbClr val="FFFFFF"/>
                </a:solidFill>
              </a:rPr>
              <a:t> K, helium can now burn into carbon.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982788" y="1935163"/>
            <a:ext cx="56118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u="sng">
                <a:solidFill>
                  <a:srgbClr val="00FFFF"/>
                </a:solidFill>
              </a:rPr>
              <a:t>"Triple-alpha process"</a:t>
            </a: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2127250" y="2693988"/>
            <a:ext cx="58197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baseline="33000">
                <a:solidFill>
                  <a:srgbClr val="00FFFF"/>
                </a:solidFill>
              </a:rPr>
              <a:t>4</a:t>
            </a:r>
            <a:r>
              <a:rPr lang="en-GB">
                <a:solidFill>
                  <a:srgbClr val="00FFFF"/>
                </a:solidFill>
              </a:rPr>
              <a:t>He  +  </a:t>
            </a:r>
            <a:r>
              <a:rPr lang="en-GB" baseline="33000">
                <a:solidFill>
                  <a:srgbClr val="00FFFF"/>
                </a:solidFill>
              </a:rPr>
              <a:t>4</a:t>
            </a:r>
            <a:r>
              <a:rPr lang="en-GB">
                <a:solidFill>
                  <a:srgbClr val="00FFFF"/>
                </a:solidFill>
              </a:rPr>
              <a:t>He    -&gt;    </a:t>
            </a:r>
            <a:r>
              <a:rPr lang="en-GB" baseline="33000">
                <a:solidFill>
                  <a:srgbClr val="00FFFF"/>
                </a:solidFill>
              </a:rPr>
              <a:t>8</a:t>
            </a:r>
            <a:r>
              <a:rPr lang="en-GB">
                <a:solidFill>
                  <a:srgbClr val="00FFFF"/>
                </a:solidFill>
              </a:rPr>
              <a:t>Be   +   energy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baseline="33000">
                <a:solidFill>
                  <a:srgbClr val="00FFFF"/>
                </a:solidFill>
              </a:rPr>
              <a:t>8</a:t>
            </a:r>
            <a:r>
              <a:rPr lang="en-GB">
                <a:solidFill>
                  <a:srgbClr val="00FFFF"/>
                </a:solidFill>
              </a:rPr>
              <a:t>Be  +  </a:t>
            </a:r>
            <a:r>
              <a:rPr lang="en-GB" baseline="33000">
                <a:solidFill>
                  <a:srgbClr val="00FFFF"/>
                </a:solidFill>
              </a:rPr>
              <a:t>4</a:t>
            </a:r>
            <a:r>
              <a:rPr lang="en-GB">
                <a:solidFill>
                  <a:srgbClr val="00FFFF"/>
                </a:solidFill>
              </a:rPr>
              <a:t>He    -&gt;    </a:t>
            </a:r>
            <a:r>
              <a:rPr lang="en-GB" baseline="33000">
                <a:solidFill>
                  <a:srgbClr val="00FFFF"/>
                </a:solidFill>
              </a:rPr>
              <a:t>12</a:t>
            </a:r>
            <a:r>
              <a:rPr lang="en-GB">
                <a:solidFill>
                  <a:srgbClr val="00FFFF"/>
                </a:solidFill>
              </a:rPr>
              <a:t>C   +   energy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58825" y="3810000"/>
            <a:ext cx="23764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>
                <a:solidFill>
                  <a:srgbClr val="FFFFFF"/>
                </a:solidFill>
              </a:rPr>
              <a:t>- </a:t>
            </a:r>
            <a:r>
              <a:rPr lang="en-GB" dirty="0" smtClean="0">
                <a:solidFill>
                  <a:srgbClr val="FFFFFF"/>
                </a:solidFill>
              </a:rPr>
              <a:t>Core very dense. 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96912" y="5456237"/>
            <a:ext cx="886777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>
                <a:solidFill>
                  <a:srgbClr val="FFFFFF"/>
                </a:solidFill>
              </a:rPr>
              <a:t>- Then stable He -&gt; C </a:t>
            </a:r>
            <a:r>
              <a:rPr lang="en-GB" dirty="0" smtClean="0">
                <a:solidFill>
                  <a:srgbClr val="FFFFFF"/>
                </a:solidFill>
              </a:rPr>
              <a:t>fusion.  </a:t>
            </a:r>
            <a:r>
              <a:rPr lang="en-GB" dirty="0">
                <a:solidFill>
                  <a:srgbClr val="FFFFFF"/>
                </a:solidFill>
              </a:rPr>
              <a:t>Still have H -&gt; He  shell </a:t>
            </a:r>
            <a:r>
              <a:rPr lang="en-GB" dirty="0" smtClean="0">
                <a:solidFill>
                  <a:srgbClr val="FFFFFF"/>
                </a:solidFill>
              </a:rPr>
              <a:t>fusion.</a:t>
            </a: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>
                <a:solidFill>
                  <a:srgbClr val="FFFFFF"/>
                </a:solidFill>
              </a:rPr>
              <a:t>- Now star on "</a:t>
            </a:r>
            <a:r>
              <a:rPr lang="en-GB" u="sng" dirty="0">
                <a:solidFill>
                  <a:srgbClr val="FFFFFF"/>
                </a:solidFill>
              </a:rPr>
              <a:t>Horizontal Branch</a:t>
            </a:r>
            <a:r>
              <a:rPr lang="en-GB" dirty="0">
                <a:solidFill>
                  <a:srgbClr val="FFFFFF"/>
                </a:solidFill>
              </a:rPr>
              <a:t>" of H-R diagram.   Lasts 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~10</a:t>
            </a:r>
            <a:r>
              <a:rPr lang="en-GB" baseline="33000" dirty="0">
                <a:solidFill>
                  <a:srgbClr val="FFFFFF"/>
                </a:solidFill>
                <a:cs typeface="Times New Roman" pitchFamily="18" charset="0"/>
              </a:rPr>
              <a:t>8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 years for  1 </a:t>
            </a:r>
            <a:r>
              <a:rPr lang="en-GB" dirty="0" err="1">
                <a:solidFill>
                  <a:srgbClr val="FFFFFF"/>
                </a:solidFill>
                <a:cs typeface="Times New Roman" pitchFamily="18" charset="0"/>
              </a:rPr>
              <a:t>M</a:t>
            </a:r>
            <a:r>
              <a:rPr lang="en-GB" baseline="-33000" dirty="0" err="1">
                <a:solidFill>
                  <a:srgbClr val="FFFFFF"/>
                </a:solidFill>
                <a:cs typeface="Times New Roman" pitchFamily="18" charset="0"/>
              </a:rPr>
              <a:t>Sun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 star.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55422" y="3819861"/>
            <a:ext cx="8867775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                                 For M &lt; 2 </a:t>
            </a:r>
            <a:r>
              <a:rPr lang="en-GB" dirty="0" err="1" smtClean="0">
                <a:solidFill>
                  <a:srgbClr val="FFFFFF"/>
                </a:solidFill>
                <a:cs typeface="Times New Roman" pitchFamily="18" charset="0"/>
              </a:rPr>
              <a:t>M</a:t>
            </a:r>
            <a:r>
              <a:rPr lang="en-GB" baseline="-33000" dirty="0" err="1" smtClean="0">
                <a:solidFill>
                  <a:srgbClr val="FFFFFF"/>
                </a:solidFill>
                <a:cs typeface="Times New Roman" pitchFamily="18" charset="0"/>
              </a:rPr>
              <a:t>Sun</a:t>
            </a:r>
            <a:r>
              <a:rPr lang="en-GB" dirty="0" smtClean="0">
                <a:solidFill>
                  <a:srgbClr val="FFFFFF"/>
                </a:solidFill>
              </a:rPr>
              <a:t>, fusion first </a:t>
            </a:r>
            <a:r>
              <a:rPr lang="en-GB" dirty="0">
                <a:solidFill>
                  <a:srgbClr val="FFFFFF"/>
                </a:solidFill>
              </a:rPr>
              <a:t>occurs in a runaway process:  "</a:t>
            </a:r>
            <a:r>
              <a:rPr lang="en-GB" u="sng" dirty="0">
                <a:solidFill>
                  <a:srgbClr val="FFFFFF"/>
                </a:solidFill>
              </a:rPr>
              <a:t>the helium flash</a:t>
            </a:r>
            <a:r>
              <a:rPr lang="en-GB" dirty="0">
                <a:solidFill>
                  <a:srgbClr val="FFFFFF"/>
                </a:solidFill>
              </a:rPr>
              <a:t>".  Energy from fusion goes into re-expanding and cooling the core.  Takes only a few seconds!  This slows fusion, so star gets dimmer again.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 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B6DC1-A1A9-4AB1-9BF6-6C98377D250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1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5"/>
          <p:cNvSpPr>
            <a:spLocks noChangeArrowheads="1"/>
          </p:cNvSpPr>
          <p:nvPr/>
        </p:nvSpPr>
        <p:spPr bwMode="auto">
          <a:xfrm>
            <a:off x="11113" y="1493838"/>
            <a:ext cx="4267200" cy="4267200"/>
          </a:xfrm>
          <a:prstGeom prst="ellipse">
            <a:avLst/>
          </a:prstGeom>
          <a:gradFill rotWithShape="1">
            <a:gsLst>
              <a:gs pos="0">
                <a:srgbClr val="7600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Oval 6"/>
          <p:cNvSpPr>
            <a:spLocks noChangeArrowheads="1"/>
          </p:cNvSpPr>
          <p:nvPr/>
        </p:nvSpPr>
        <p:spPr bwMode="auto">
          <a:xfrm>
            <a:off x="1382713" y="2941638"/>
            <a:ext cx="1447800" cy="1447800"/>
          </a:xfrm>
          <a:prstGeom prst="ellipse">
            <a:avLst/>
          </a:prstGeom>
          <a:noFill/>
          <a:ln w="254000">
            <a:pattFill prst="ltDnDiag">
              <a:fgClr>
                <a:srgbClr val="FF0000"/>
              </a:fgClr>
              <a:bgClr>
                <a:schemeClr val="bg2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Text Box 16"/>
          <p:cNvSpPr txBox="1">
            <a:spLocks noChangeArrowheads="1"/>
          </p:cNvSpPr>
          <p:nvPr/>
        </p:nvSpPr>
        <p:spPr bwMode="auto">
          <a:xfrm>
            <a:off x="1535113" y="3322638"/>
            <a:ext cx="1257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Core fusion</a:t>
            </a:r>
          </a:p>
          <a:p>
            <a:r>
              <a:rPr lang="en-US" sz="1800"/>
              <a:t>He -&gt; C</a:t>
            </a:r>
          </a:p>
        </p:txBody>
      </p:sp>
      <p:sp>
        <p:nvSpPr>
          <p:cNvPr id="5125" name="Text Box 17"/>
          <p:cNvSpPr txBox="1">
            <a:spLocks noChangeArrowheads="1"/>
          </p:cNvSpPr>
          <p:nvPr/>
        </p:nvSpPr>
        <p:spPr bwMode="auto">
          <a:xfrm>
            <a:off x="1839913" y="4008438"/>
            <a:ext cx="1401762" cy="701675"/>
          </a:xfrm>
          <a:prstGeom prst="rect">
            <a:avLst/>
          </a:prstGeom>
          <a:solidFill>
            <a:schemeClr val="tx1">
              <a:alpha val="69019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Shell fusion</a:t>
            </a:r>
          </a:p>
          <a:p>
            <a:r>
              <a:rPr lang="en-US" sz="2000"/>
              <a:t>H -&gt; He</a:t>
            </a:r>
          </a:p>
        </p:txBody>
      </p:sp>
      <p:pic>
        <p:nvPicPr>
          <p:cNvPr id="5126" name="Picture 18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4329113" y="1133475"/>
            <a:ext cx="57404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19"/>
          <p:cNvSpPr txBox="1">
            <a:spLocks noChangeArrowheads="1"/>
          </p:cNvSpPr>
          <p:nvPr/>
        </p:nvSpPr>
        <p:spPr bwMode="auto">
          <a:xfrm>
            <a:off x="452438" y="960438"/>
            <a:ext cx="3673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Horizontal branch star structure</a:t>
            </a:r>
          </a:p>
        </p:txBody>
      </p:sp>
      <p:sp>
        <p:nvSpPr>
          <p:cNvPr id="5128" name="Text Box 20"/>
          <p:cNvSpPr txBox="1">
            <a:spLocks noChangeArrowheads="1"/>
          </p:cNvSpPr>
          <p:nvPr/>
        </p:nvSpPr>
        <p:spPr bwMode="auto">
          <a:xfrm>
            <a:off x="5802313" y="579438"/>
            <a:ext cx="3673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More massive      less massive</a:t>
            </a:r>
          </a:p>
        </p:txBody>
      </p:sp>
      <p:sp>
        <p:nvSpPr>
          <p:cNvPr id="5129" name="Line 21"/>
          <p:cNvSpPr>
            <a:spLocks noChangeShapeType="1"/>
          </p:cNvSpPr>
          <p:nvPr/>
        </p:nvSpPr>
        <p:spPr bwMode="auto">
          <a:xfrm>
            <a:off x="6716713" y="960438"/>
            <a:ext cx="838200" cy="1371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130" name="Line 22"/>
          <p:cNvSpPr>
            <a:spLocks noChangeShapeType="1"/>
          </p:cNvSpPr>
          <p:nvPr/>
        </p:nvSpPr>
        <p:spPr bwMode="auto">
          <a:xfrm flipH="1">
            <a:off x="8164513" y="1036638"/>
            <a:ext cx="76200" cy="1219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B6DC1-A1A9-4AB1-9BF6-6C98377D250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2182813" y="552450"/>
            <a:ext cx="5495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Helium Runs out in Core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315913" y="1036637"/>
            <a:ext cx="381635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- All </a:t>
            </a:r>
            <a:r>
              <a:rPr lang="en-GB" dirty="0">
                <a:solidFill>
                  <a:srgbClr val="FFFFFF"/>
                </a:solidFill>
              </a:rPr>
              <a:t>He -&gt; C.  Not hot enough</a:t>
            </a:r>
          </a:p>
          <a:p>
            <a:pPr eaLnBrk="1">
              <a:buClr>
                <a:srgbClr val="000000"/>
              </a:buClr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dirty="0">
                <a:solidFill>
                  <a:srgbClr val="FFFFFF"/>
                </a:solidFill>
              </a:rPr>
              <a:t>for C fusion.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- Core </a:t>
            </a:r>
            <a:r>
              <a:rPr lang="en-GB" dirty="0">
                <a:solidFill>
                  <a:srgbClr val="FFFFFF"/>
                </a:solidFill>
              </a:rPr>
              <a:t>shrinks and heats </a:t>
            </a:r>
            <a:r>
              <a:rPr lang="en-GB" dirty="0" smtClean="0">
                <a:solidFill>
                  <a:srgbClr val="FFFFFF"/>
                </a:solidFill>
              </a:rPr>
              <a:t>up, as</a:t>
            </a:r>
          </a:p>
          <a:p>
            <a:pPr eaLnBrk="1">
              <a:buClr>
                <a:srgbClr val="000000"/>
              </a:buClr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dirty="0">
                <a:solidFill>
                  <a:srgbClr val="FFFFFF"/>
                </a:solidFill>
              </a:rPr>
              <a:t>d</a:t>
            </a:r>
            <a:r>
              <a:rPr lang="en-GB" dirty="0" smtClean="0">
                <a:solidFill>
                  <a:srgbClr val="FFFFFF"/>
                </a:solidFill>
              </a:rPr>
              <a:t>oes H-burning shell.</a:t>
            </a: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dirty="0">
                <a:solidFill>
                  <a:srgbClr val="FFFFFF"/>
                </a:solidFill>
              </a:rPr>
              <a:t>- Get new helium burning shell (inside H burning shell).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lum contrast="14000"/>
          </a:blip>
          <a:srcRect/>
          <a:stretch>
            <a:fillRect/>
          </a:stretch>
        </p:blipFill>
        <p:spPr bwMode="auto">
          <a:xfrm>
            <a:off x="4525963" y="1493838"/>
            <a:ext cx="5345112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4794250" y="6635750"/>
            <a:ext cx="48926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>
                <a:solidFill>
                  <a:srgbClr val="FFFFFF"/>
                </a:solidFill>
              </a:rPr>
              <a:t>Red Supergiant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15913" y="4394200"/>
            <a:ext cx="4262437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- High </a:t>
            </a:r>
            <a:r>
              <a:rPr lang="en-GB" dirty="0">
                <a:solidFill>
                  <a:srgbClr val="FFFFFF"/>
                </a:solidFill>
              </a:rPr>
              <a:t>rate of burning, star expands, luminosity way up</a:t>
            </a:r>
            <a:r>
              <a:rPr lang="en-GB" dirty="0" smtClean="0">
                <a:solidFill>
                  <a:srgbClr val="FFFFFF"/>
                </a:solidFill>
              </a:rPr>
              <a:t>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Strong winds.</a:t>
            </a: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dirty="0">
                <a:solidFill>
                  <a:srgbClr val="FFFFFF"/>
                </a:solidFill>
              </a:rPr>
              <a:t>- Called ''</a:t>
            </a:r>
            <a:r>
              <a:rPr lang="en-GB" u="sng" dirty="0">
                <a:solidFill>
                  <a:srgbClr val="FFFFFF"/>
                </a:solidFill>
              </a:rPr>
              <a:t>Red Supergiant'</a:t>
            </a:r>
            <a:r>
              <a:rPr lang="en-GB" dirty="0">
                <a:solidFill>
                  <a:srgbClr val="FFFFFF"/>
                </a:solidFill>
              </a:rPr>
              <a:t>' (or Asymptotic Giant Branch) phase.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dirty="0">
                <a:solidFill>
                  <a:srgbClr val="FFFFFF"/>
                </a:solidFill>
              </a:rPr>
              <a:t>- Only 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~10</a:t>
            </a:r>
            <a:r>
              <a:rPr lang="en-GB" baseline="33000" dirty="0">
                <a:solidFill>
                  <a:srgbClr val="FFFFFF"/>
                </a:solidFill>
                <a:cs typeface="Times New Roman" pitchFamily="18" charset="0"/>
              </a:rPr>
              <a:t>6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 years for  1 </a:t>
            </a:r>
            <a:r>
              <a:rPr lang="en-GB" dirty="0" err="1">
                <a:solidFill>
                  <a:srgbClr val="FFFFFF"/>
                </a:solidFill>
                <a:cs typeface="Times New Roman" pitchFamily="18" charset="0"/>
              </a:rPr>
              <a:t>M</a:t>
            </a:r>
            <a:r>
              <a:rPr lang="en-GB" baseline="-33000" dirty="0" err="1">
                <a:solidFill>
                  <a:srgbClr val="FFFFFF"/>
                </a:solidFill>
                <a:cs typeface="Times New Roman" pitchFamily="18" charset="0"/>
              </a:rPr>
              <a:t>Sun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 star.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B6DC1-A1A9-4AB1-9BF6-6C98377D250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1916113" y="769938"/>
            <a:ext cx="6477000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 bwMode="auto">
          <a:xfrm rot="1805430">
            <a:off x="4302635" y="2631554"/>
            <a:ext cx="2263462" cy="429637"/>
          </a:xfrm>
          <a:prstGeom prst="ellipse">
            <a:avLst/>
          </a:prstGeom>
          <a:solidFill>
            <a:srgbClr val="00B8FF">
              <a:alpha val="55000"/>
            </a:srgbClr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4735512" y="960437"/>
            <a:ext cx="1960927" cy="375937"/>
          </a:xfrm>
          <a:prstGeom prst="ellipse">
            <a:avLst/>
          </a:prstGeom>
          <a:solidFill>
            <a:srgbClr val="00B8FF">
              <a:alpha val="55000"/>
            </a:srgbClr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4811711" y="1417637"/>
            <a:ext cx="1295401" cy="685800"/>
          </a:xfrm>
          <a:prstGeom prst="ellipse">
            <a:avLst/>
          </a:prstGeom>
          <a:solidFill>
            <a:srgbClr val="00B8FF">
              <a:alpha val="55000"/>
            </a:srgbClr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792912" y="2103437"/>
            <a:ext cx="1295401" cy="685800"/>
          </a:xfrm>
          <a:prstGeom prst="ellipse">
            <a:avLst/>
          </a:prstGeom>
          <a:solidFill>
            <a:srgbClr val="00B8FF">
              <a:alpha val="55000"/>
            </a:srgbClr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B6DC1-A1A9-4AB1-9BF6-6C98377D250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2459038" y="476250"/>
            <a:ext cx="5011737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"Planetary Nebulae"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523875" y="2847578"/>
            <a:ext cx="5354637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</a:rPr>
              <a:t>- Core continues to contract.  Never </a:t>
            </a:r>
            <a:r>
              <a:rPr lang="en-GB" dirty="0" smtClean="0">
                <a:solidFill>
                  <a:srgbClr val="FFFFFF"/>
                </a:solidFill>
              </a:rPr>
              <a:t>hot </a:t>
            </a:r>
            <a:r>
              <a:rPr lang="en-GB" dirty="0">
                <a:solidFill>
                  <a:srgbClr val="FFFFFF"/>
                </a:solidFill>
              </a:rPr>
              <a:t>enough for </a:t>
            </a:r>
            <a:r>
              <a:rPr lang="en-GB" dirty="0" smtClean="0">
                <a:solidFill>
                  <a:srgbClr val="FFFFFF"/>
                </a:solidFill>
              </a:rPr>
              <a:t>C </a:t>
            </a:r>
            <a:r>
              <a:rPr lang="en-GB" dirty="0">
                <a:solidFill>
                  <a:srgbClr val="FFFFFF"/>
                </a:solidFill>
              </a:rPr>
              <a:t>fusion.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</a:rPr>
              <a:t>- </a:t>
            </a:r>
            <a:r>
              <a:rPr lang="en-GB" dirty="0" smtClean="0">
                <a:solidFill>
                  <a:srgbClr val="FFFFFF"/>
                </a:solidFill>
              </a:rPr>
              <a:t>He shell dense, fusion </a:t>
            </a:r>
            <a:r>
              <a:rPr lang="en-GB" dirty="0">
                <a:solidFill>
                  <a:srgbClr val="FFFFFF"/>
                </a:solidFill>
              </a:rPr>
              <a:t>becomes </a:t>
            </a:r>
            <a:r>
              <a:rPr lang="en-GB" dirty="0" smtClean="0">
                <a:solidFill>
                  <a:srgbClr val="FFFFFF"/>
                </a:solidFill>
              </a:rPr>
              <a:t>unstable  =&gt; “He </a:t>
            </a:r>
            <a:r>
              <a:rPr lang="en-GB" dirty="0">
                <a:solidFill>
                  <a:srgbClr val="FFFFFF"/>
                </a:solidFill>
              </a:rPr>
              <a:t>shell </a:t>
            </a:r>
            <a:r>
              <a:rPr lang="en-GB" dirty="0" smtClean="0">
                <a:solidFill>
                  <a:srgbClr val="FFFFFF"/>
                </a:solidFill>
              </a:rPr>
              <a:t>flashes”.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68312" y="5655309"/>
            <a:ext cx="85439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</a:rPr>
              <a:t>- Eventually, shells thrown off star altogether!  0.1 - 0.2 </a:t>
            </a:r>
            <a:r>
              <a:rPr lang="en-GB" dirty="0" err="1">
                <a:solidFill>
                  <a:srgbClr val="FFFFFF"/>
                </a:solidFill>
              </a:rPr>
              <a:t>M</a:t>
            </a:r>
            <a:r>
              <a:rPr lang="en-GB" baseline="-33000" dirty="0" err="1">
                <a:solidFill>
                  <a:srgbClr val="FFFFFF"/>
                </a:solidFill>
              </a:rPr>
              <a:t>Sun</a:t>
            </a:r>
            <a:r>
              <a:rPr lang="en-GB" dirty="0">
                <a:solidFill>
                  <a:srgbClr val="FFFFFF"/>
                </a:solidFill>
              </a:rPr>
              <a:t> ejected.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</a:rPr>
              <a:t>- Shells appear as a </a:t>
            </a:r>
            <a:r>
              <a:rPr lang="en-GB" u="sng" dirty="0">
                <a:solidFill>
                  <a:srgbClr val="FFFFFF"/>
                </a:solidFill>
              </a:rPr>
              <a:t>nebula</a:t>
            </a:r>
            <a:r>
              <a:rPr lang="en-GB" dirty="0">
                <a:solidFill>
                  <a:srgbClr val="FFFFFF"/>
                </a:solidFill>
              </a:rPr>
              <a:t> around star, called </a:t>
            </a:r>
            <a:r>
              <a:rPr lang="en-GB" dirty="0" smtClean="0">
                <a:solidFill>
                  <a:srgbClr val="FFFFFF"/>
                </a:solidFill>
              </a:rPr>
              <a:t>“</a:t>
            </a:r>
            <a:r>
              <a:rPr lang="en-GB" u="sng" dirty="0" smtClean="0">
                <a:solidFill>
                  <a:srgbClr val="FFFFFF"/>
                </a:solidFill>
              </a:rPr>
              <a:t>Planetary Nebula</a:t>
            </a:r>
            <a:r>
              <a:rPr lang="en-GB" dirty="0" smtClean="0">
                <a:solidFill>
                  <a:srgbClr val="FFFFFF"/>
                </a:solidFill>
              </a:rPr>
              <a:t>”  </a:t>
            </a:r>
            <a:r>
              <a:rPr lang="en-GB" dirty="0">
                <a:solidFill>
                  <a:srgbClr val="FFFFFF"/>
                </a:solidFill>
              </a:rPr>
              <a:t>(awful, historical name, nothing to do with planets).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68312" y="5086905"/>
            <a:ext cx="88598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- </a:t>
            </a:r>
            <a:r>
              <a:rPr lang="en-GB" dirty="0">
                <a:solidFill>
                  <a:srgbClr val="FFFFFF"/>
                </a:solidFill>
              </a:rPr>
              <a:t>Whole star pulsates more and more violently.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lum contrast="14000"/>
          </a:blip>
          <a:srcRect l="5152" t="5134" r="3435" b="5134"/>
          <a:stretch>
            <a:fillRect/>
          </a:stretch>
        </p:blipFill>
        <p:spPr bwMode="auto">
          <a:xfrm>
            <a:off x="6210500" y="1189037"/>
            <a:ext cx="3782812" cy="354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icbseverywhere.com/blog/wp-content/uploads/2009/05/hubble_planetary_nebula_ngc_675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0" b="21874"/>
          <a:stretch/>
        </p:blipFill>
        <p:spPr bwMode="auto">
          <a:xfrm>
            <a:off x="163512" y="198437"/>
            <a:ext cx="3157538" cy="262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B6DC1-A1A9-4AB1-9BF6-6C98377D250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1024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5470525" y="271463"/>
            <a:ext cx="3938588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814388" y="3582988"/>
            <a:ext cx="423703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5">
            <a:lum contrast="10000"/>
          </a:blip>
          <a:srcRect/>
          <a:stretch>
            <a:fillRect/>
          </a:stretch>
        </p:blipFill>
        <p:spPr bwMode="auto">
          <a:xfrm>
            <a:off x="5780088" y="3886200"/>
            <a:ext cx="3630612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apod.nasa.gov/apod/image/0901/ngc2818_hherita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4637"/>
            <a:ext cx="5122983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B6DC1-A1A9-4AB1-9BF6-6C98377D250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39844</TotalTime>
  <Words>849</Words>
  <Application>Microsoft Office PowerPoint</Application>
  <PresentationFormat>Custom</PresentationFormat>
  <Paragraphs>140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Rich</cp:lastModifiedBy>
  <cp:revision>68</cp:revision>
  <dcterms:modified xsi:type="dcterms:W3CDTF">2014-06-02T17:00:49Z</dcterms:modified>
</cp:coreProperties>
</file>