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540" r:id="rId2"/>
    <p:sldId id="537" r:id="rId3"/>
    <p:sldId id="490" r:id="rId4"/>
    <p:sldId id="493" r:id="rId5"/>
    <p:sldId id="498" r:id="rId6"/>
    <p:sldId id="499" r:id="rId7"/>
    <p:sldId id="500" r:id="rId8"/>
    <p:sldId id="586" r:id="rId9"/>
    <p:sldId id="582" r:id="rId10"/>
    <p:sldId id="503" r:id="rId11"/>
    <p:sldId id="542" r:id="rId12"/>
    <p:sldId id="544" r:id="rId13"/>
    <p:sldId id="587" r:id="rId14"/>
    <p:sldId id="506" r:id="rId15"/>
    <p:sldId id="562" r:id="rId16"/>
    <p:sldId id="563" r:id="rId17"/>
    <p:sldId id="508" r:id="rId18"/>
    <p:sldId id="564" r:id="rId19"/>
    <p:sldId id="576" r:id="rId20"/>
    <p:sldId id="566" r:id="rId21"/>
    <p:sldId id="569" r:id="rId22"/>
    <p:sldId id="567" r:id="rId23"/>
    <p:sldId id="568" r:id="rId24"/>
    <p:sldId id="575" r:id="rId25"/>
    <p:sldId id="509" r:id="rId26"/>
    <p:sldId id="570" r:id="rId27"/>
    <p:sldId id="573" r:id="rId28"/>
    <p:sldId id="571" r:id="rId29"/>
    <p:sldId id="572" r:id="rId30"/>
    <p:sldId id="574" r:id="rId31"/>
    <p:sldId id="583" r:id="rId32"/>
    <p:sldId id="584" r:id="rId33"/>
    <p:sldId id="577" r:id="rId34"/>
    <p:sldId id="545" r:id="rId35"/>
    <p:sldId id="521" r:id="rId36"/>
    <p:sldId id="548" r:id="rId37"/>
    <p:sldId id="549" r:id="rId38"/>
    <p:sldId id="550" r:id="rId39"/>
    <p:sldId id="551" r:id="rId40"/>
    <p:sldId id="553" r:id="rId41"/>
    <p:sldId id="533" r:id="rId42"/>
    <p:sldId id="536" r:id="rId43"/>
    <p:sldId id="580" r:id="rId44"/>
    <p:sldId id="578" r:id="rId45"/>
    <p:sldId id="560" r:id="rId46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Helvetic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Helvetic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Helvetic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Helvetic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Helvetic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Helvetic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Helvetic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Helvetic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Helvetic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FF66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44" autoAdjust="0"/>
    <p:restoredTop sz="90929"/>
  </p:normalViewPr>
  <p:slideViewPr>
    <p:cSldViewPr>
      <p:cViewPr varScale="1">
        <p:scale>
          <a:sx n="62" d="100"/>
          <a:sy n="62" d="100"/>
        </p:scale>
        <p:origin x="8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1" tIns="48306" rIns="96611" bIns="48306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680" y="4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1" tIns="48306" rIns="96611" bIns="4830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440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1" tIns="48306" rIns="96611" bIns="48306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680" y="6949440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1" tIns="48306" rIns="96611" bIns="4830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E1E45F3A-4BD4-4CA6-B02F-23C3787BDC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4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1" tIns="48306" rIns="96611" bIns="48306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680" y="4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1" tIns="48306" rIns="96611" bIns="4830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3388" y="550863"/>
            <a:ext cx="3654425" cy="2741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0160" y="3474720"/>
            <a:ext cx="7040880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1" tIns="48306" rIns="96611" bIns="483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9440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1" tIns="48306" rIns="96611" bIns="48306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680" y="6949440"/>
            <a:ext cx="416052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1" tIns="48306" rIns="96611" bIns="4830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636F9477-0E98-4C62-9C08-568C5A04B0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00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BB5D5C-EFC4-4229-98EF-8D8604A1456E}" type="slidenum">
              <a:rPr lang="en-US"/>
              <a:pPr/>
              <a:t>1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50863"/>
            <a:ext cx="3654425" cy="2741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0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387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9CC0B1-311C-45DB-95F6-903965D3801A}" type="slidenum">
              <a:rPr lang="en-US"/>
              <a:pPr/>
              <a:t>11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50863"/>
            <a:ext cx="3654425" cy="2741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0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86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7C686E-DE2B-482B-BE26-897BF893A3BB}" type="slidenum">
              <a:rPr lang="en-US"/>
              <a:pPr/>
              <a:t>12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</a:t>
            </a:r>
            <a:r>
              <a:rPr lang="en-US" baseline="0" dirty="0" smtClean="0"/>
              <a:t> reason why you can’t go through a solid.  Solids are degenerate enough so that electrons resist being pushed together more, which is why you feel a pressure when you push against a solid, despite being mostly empty space.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863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49625-642A-4C8B-AD6E-E883EB910835}" type="slidenum">
              <a:rPr lang="en-US"/>
              <a:pPr/>
              <a:t>14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50863"/>
            <a:ext cx="3654425" cy="2741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0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15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9477-0E98-4C62-9C08-568C5A04B09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86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9477-0E98-4C62-9C08-568C5A04B09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44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C60AE2-1E9C-4C92-9A0B-40E6FE487D27}" type="slidenum">
              <a:rPr lang="en-US"/>
              <a:pPr/>
              <a:t>17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50863"/>
            <a:ext cx="3654425" cy="2741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0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t_shell ~1 Myr</a:t>
            </a:r>
          </a:p>
        </p:txBody>
      </p:sp>
    </p:spTree>
    <p:extLst>
      <p:ext uri="{BB962C8B-B14F-4D97-AF65-F5344CB8AC3E}">
        <p14:creationId xmlns:p14="http://schemas.microsoft.com/office/powerpoint/2010/main" val="2100565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91974" tIns="45987" rIns="91974" bIns="45987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6237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91974" tIns="45987" rIns="91974" bIns="45987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02116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9477-0E98-4C62-9C08-568C5A04B09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87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9477-0E98-4C62-9C08-568C5A04B09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73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29713C-0D50-4526-85A5-2D0C64E28997}" type="slidenum">
              <a:rPr lang="en-US"/>
              <a:pPr/>
              <a:t>2</a:t>
            </a:fld>
            <a:endParaRPr lang="en-US"/>
          </a:p>
        </p:txBody>
      </p:sp>
      <p:sp>
        <p:nvSpPr>
          <p:cNvPr id="5048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441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91974" tIns="45987" rIns="91974" bIns="45987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459877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91974" tIns="45987" rIns="91974" bIns="45987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82392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9477-0E98-4C62-9C08-568C5A04B09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671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0190FE-480F-426F-8EB7-46878EE0BB76}" type="slidenum">
              <a:rPr lang="en-US"/>
              <a:pPr/>
              <a:t>25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50863"/>
            <a:ext cx="3654425" cy="2741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0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071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9477-0E98-4C62-9C08-568C5A04B09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615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9477-0E98-4C62-9C08-568C5A04B09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348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9477-0E98-4C62-9C08-568C5A04B09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99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CDE15-9AA0-41AD-B1CD-F5549F388192}" type="slidenum">
              <a:rPr lang="en-US"/>
              <a:pPr/>
              <a:t>29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50863"/>
            <a:ext cx="3654425" cy="2741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0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423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9477-0E98-4C62-9C08-568C5A04B09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48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9477-0E98-4C62-9C08-568C5A04B09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31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F5CAC2-A83B-413D-A0E6-C5E42BF82F44}" type="slidenum">
              <a:rPr lang="en-US"/>
              <a:pPr/>
              <a:t>3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50863"/>
            <a:ext cx="3654425" cy="2741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0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973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9477-0E98-4C62-9C08-568C5A04B09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964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AD5D77-5A40-4DEC-865B-30C607236D1C}" type="slidenum">
              <a:rPr lang="en-US"/>
              <a:pPr/>
              <a:t>35</a:t>
            </a:fld>
            <a:endParaRPr lang="en-US"/>
          </a:p>
        </p:txBody>
      </p:sp>
      <p:sp>
        <p:nvSpPr>
          <p:cNvPr id="456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50863"/>
            <a:ext cx="3654425" cy="2741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0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028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9477-0E98-4C62-9C08-568C5A04B09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673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9477-0E98-4C62-9C08-568C5A04B09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71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9477-0E98-4C62-9C08-568C5A04B09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749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9477-0E98-4C62-9C08-568C5A04B09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260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9477-0E98-4C62-9C08-568C5A04B09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783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C3846D-C62F-488E-B6AA-42B860D1C7C4}" type="slidenum">
              <a:rPr lang="en-US"/>
              <a:pPr/>
              <a:t>41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50863"/>
            <a:ext cx="3654425" cy="2741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0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920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DEA3C3-6AC6-4313-8EF9-19CD94CDFCB7}" type="slidenum">
              <a:rPr lang="en-US"/>
              <a:pPr/>
              <a:t>42</a:t>
            </a:fld>
            <a:endParaRPr lang="en-US"/>
          </a:p>
        </p:txBody>
      </p:sp>
      <p:sp>
        <p:nvSpPr>
          <p:cNvPr id="487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50863"/>
            <a:ext cx="3654425" cy="2741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0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245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9477-0E98-4C62-9C08-568C5A04B09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04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9FC03A-2582-4DCB-9032-B91FE8F9DE09}" type="slidenum">
              <a:rPr lang="en-US"/>
              <a:pPr/>
              <a:t>4</a:t>
            </a:fld>
            <a:endParaRPr lang="en-US"/>
          </a:p>
        </p:txBody>
      </p:sp>
      <p:sp>
        <p:nvSpPr>
          <p:cNvPr id="399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50863"/>
            <a:ext cx="3654425" cy="2741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0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356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F9477-0E98-4C62-9C08-568C5A04B09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96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5EC997-F513-4DFC-9FBC-D8E31F2190E3}" type="slidenum">
              <a:rPr lang="en-US"/>
              <a:pPr/>
              <a:t>5</a:t>
            </a:fld>
            <a:endParaRPr lang="en-US"/>
          </a:p>
        </p:txBody>
      </p:sp>
      <p:sp>
        <p:nvSpPr>
          <p:cNvPr id="409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50863"/>
            <a:ext cx="3654425" cy="2741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0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75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AD26F6-C340-449D-8A6E-211B4257EE46}" type="slidenum">
              <a:rPr lang="en-US"/>
              <a:pPr/>
              <a:t>6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50863"/>
            <a:ext cx="3654425" cy="2741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0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71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119BFA-D65D-4051-A973-E516E6E34822}" type="slidenum">
              <a:rPr lang="en-US"/>
              <a:pPr/>
              <a:t>7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50863"/>
            <a:ext cx="3654425" cy="2741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0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Core contraction of the order of 10s m/year. </a:t>
            </a:r>
          </a:p>
        </p:txBody>
      </p:sp>
    </p:spTree>
    <p:extLst>
      <p:ext uri="{BB962C8B-B14F-4D97-AF65-F5344CB8AC3E}">
        <p14:creationId xmlns:p14="http://schemas.microsoft.com/office/powerpoint/2010/main" val="2043824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441AAC-AD05-4CED-945E-C6C3DD525E73}" type="slidenum">
              <a:rPr lang="en-US"/>
              <a:pPr/>
              <a:t>9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50863"/>
            <a:ext cx="3654425" cy="2741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0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40 times longer on MS than in the RGB phase. </a:t>
            </a:r>
          </a:p>
        </p:txBody>
      </p:sp>
    </p:spTree>
    <p:extLst>
      <p:ext uri="{BB962C8B-B14F-4D97-AF65-F5344CB8AC3E}">
        <p14:creationId xmlns:p14="http://schemas.microsoft.com/office/powerpoint/2010/main" val="3062243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11AAA5-1928-4A57-BAE5-192EC70CCA00}" type="slidenum">
              <a:rPr lang="en-US"/>
              <a:pPr/>
              <a:t>10</a:t>
            </a:fld>
            <a:endParaRPr lang="en-US"/>
          </a:p>
        </p:txBody>
      </p:sp>
      <p:sp>
        <p:nvSpPr>
          <p:cNvPr id="419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3388" y="550863"/>
            <a:ext cx="3654425" cy="2741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0160" y="3474720"/>
            <a:ext cx="7040880" cy="3291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Helium nuclei are called alpha particles. </a:t>
            </a:r>
          </a:p>
        </p:txBody>
      </p:sp>
    </p:spTree>
    <p:extLst>
      <p:ext uri="{BB962C8B-B14F-4D97-AF65-F5344CB8AC3E}">
        <p14:creationId xmlns:p14="http://schemas.microsoft.com/office/powerpoint/2010/main" val="405451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F58B7-CD43-486D-9DD4-F91C665864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0E57F-D8FE-4725-A086-45D3177423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FB322-4DAA-4EDF-ACA1-9FD378ED25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E435D496-746C-4CFF-9582-3FD6A28196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F76A5-85F9-46E6-9239-4507F3205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58E57-CD1A-4FBC-9C0F-114EF52F0D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859F8-7C85-4AAB-8139-F749139CF6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5E0B1-8439-4D7C-9FA7-C76963DA27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122C3-CB9F-42CE-9D46-DB19C9CCD0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B3741-8D52-4418-8B65-6D73E8D4B9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1B2DA-5992-4340-9B2A-6A2FBCBF28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B24A0FBC-E561-4C75-BA53-55EDBB1800D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Helvetic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bg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bg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r>
              <a:rPr lang="en-US" dirty="0"/>
              <a:t>Post </a:t>
            </a:r>
            <a:r>
              <a:rPr lang="en-US" dirty="0" smtClean="0"/>
              <a:t>Main </a:t>
            </a:r>
            <a:r>
              <a:rPr lang="en-US" dirty="0"/>
              <a:t>S</a:t>
            </a:r>
            <a:r>
              <a:rPr lang="en-US" dirty="0" smtClean="0"/>
              <a:t>equence Evolution</a:t>
            </a:r>
            <a:br>
              <a:rPr lang="en-US" dirty="0" smtClean="0"/>
            </a:br>
            <a:r>
              <a:rPr lang="en-US" dirty="0" smtClean="0"/>
              <a:t>of “Low-Mass” Stars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Chapter </a:t>
            </a:r>
            <a:r>
              <a:rPr lang="en-US" sz="2000" dirty="0" smtClean="0"/>
              <a:t>19.1-19.3, </a:t>
            </a:r>
            <a:r>
              <a:rPr lang="en-US" sz="2000" dirty="0" smtClean="0"/>
              <a:t>then 20.1-20.4, then </a:t>
            </a:r>
            <a:r>
              <a:rPr lang="en-US" sz="2000" dirty="0" smtClean="0"/>
              <a:t>19.4-19.6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524000" y="1752600"/>
            <a:ext cx="6248400" cy="473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496-746C-4CFF-9582-3FD6A281962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77614" y="986497"/>
            <a:ext cx="7772400" cy="1143000"/>
          </a:xfrm>
        </p:spPr>
        <p:txBody>
          <a:bodyPr/>
          <a:lstStyle/>
          <a:p>
            <a:r>
              <a:rPr lang="en-US" dirty="0"/>
              <a:t>Helium </a:t>
            </a:r>
            <a:r>
              <a:rPr lang="en-US" dirty="0" smtClean="0"/>
              <a:t>burning (Sec 19.3, 20.1)</a:t>
            </a:r>
            <a:endParaRPr lang="en-US" dirty="0"/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124200"/>
            <a:ext cx="7772400" cy="773723"/>
          </a:xfrm>
        </p:spPr>
        <p:txBody>
          <a:bodyPr/>
          <a:lstStyle/>
          <a:p>
            <a:r>
              <a:rPr lang="en-US" sz="2000" dirty="0" smtClean="0">
                <a:sym typeface="Wingdings 2" pitchFamily="18" charset="2"/>
              </a:rPr>
              <a:t>The “triple alpha” process: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en-US" sz="2000" baseline="30000" dirty="0">
              <a:sym typeface="Symbol" pitchFamily="18" charset="2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000" baseline="30000" dirty="0" smtClean="0">
                <a:sym typeface="Symbol" pitchFamily="18" charset="2"/>
              </a:rPr>
              <a:t>  4</a:t>
            </a:r>
            <a:r>
              <a:rPr lang="en-US" sz="2000" dirty="0" smtClean="0">
                <a:sym typeface="Symbol" pitchFamily="18" charset="2"/>
              </a:rPr>
              <a:t>He </a:t>
            </a:r>
            <a:r>
              <a:rPr lang="en-US" sz="2000" dirty="0">
                <a:sym typeface="Symbol" pitchFamily="18" charset="2"/>
              </a:rPr>
              <a:t>+ </a:t>
            </a:r>
            <a:r>
              <a:rPr lang="en-US" sz="2000" baseline="30000" dirty="0">
                <a:sym typeface="Symbol" pitchFamily="18" charset="2"/>
              </a:rPr>
              <a:t>4</a:t>
            </a:r>
            <a:r>
              <a:rPr lang="en-US" sz="2000" dirty="0">
                <a:sym typeface="Symbol" pitchFamily="18" charset="2"/>
              </a:rPr>
              <a:t>He  </a:t>
            </a:r>
            <a:r>
              <a:rPr lang="en-US" sz="2000" baseline="30000" dirty="0">
                <a:sym typeface="Symbol" pitchFamily="18" charset="2"/>
              </a:rPr>
              <a:t>8</a:t>
            </a:r>
            <a:r>
              <a:rPr lang="en-US" sz="2000" dirty="0">
                <a:sym typeface="Symbol" pitchFamily="18" charset="2"/>
              </a:rPr>
              <a:t>Be  + 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000" baseline="30000" dirty="0">
                <a:sym typeface="Symbol" pitchFamily="18" charset="2"/>
              </a:rPr>
              <a:t>8</a:t>
            </a:r>
            <a:r>
              <a:rPr lang="en-US" sz="2000" dirty="0">
                <a:sym typeface="Symbol" pitchFamily="18" charset="2"/>
              </a:rPr>
              <a:t>Be + </a:t>
            </a:r>
            <a:r>
              <a:rPr lang="en-US" sz="2000" baseline="30000" dirty="0">
                <a:sym typeface="Symbol" pitchFamily="18" charset="2"/>
              </a:rPr>
              <a:t>4</a:t>
            </a:r>
            <a:r>
              <a:rPr lang="en-US" sz="2000" dirty="0">
                <a:sym typeface="Symbol" pitchFamily="18" charset="2"/>
              </a:rPr>
              <a:t>He  </a:t>
            </a:r>
            <a:r>
              <a:rPr lang="en-US" sz="2000" baseline="30000" dirty="0">
                <a:sym typeface="Symbol" pitchFamily="18" charset="2"/>
              </a:rPr>
              <a:t>12</a:t>
            </a:r>
            <a:r>
              <a:rPr lang="en-US" sz="2000" dirty="0">
                <a:sym typeface="Symbol" pitchFamily="18" charset="2"/>
              </a:rPr>
              <a:t>C + 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baseline="30000" dirty="0">
              <a:sym typeface="Symbol" pitchFamily="18" charset="2"/>
            </a:endParaRPr>
          </a:p>
        </p:txBody>
      </p:sp>
      <p:sp>
        <p:nvSpPr>
          <p:cNvPr id="418821" name="Comment 5"/>
          <p:cNvSpPr>
            <a:spLocks noChangeArrowheads="1"/>
          </p:cNvSpPr>
          <p:nvPr/>
        </p:nvSpPr>
        <p:spPr bwMode="auto">
          <a:xfrm>
            <a:off x="6781800" y="3922811"/>
            <a:ext cx="1905000" cy="307777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/>
              <a:t>Carbon-based life!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76034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Back to Red Giant. </a:t>
            </a:r>
            <a:r>
              <a:rPr lang="en-US" sz="2000" dirty="0" smtClean="0"/>
              <a:t>Eventually</a:t>
            </a:r>
            <a:r>
              <a:rPr lang="en-US" sz="2000" dirty="0" smtClean="0"/>
              <a:t>, core hot enough</a:t>
            </a:r>
            <a:r>
              <a:rPr lang="en-US" sz="2000" dirty="0" smtClean="0">
                <a:sym typeface="Wingdings 2" pitchFamily="18" charset="2"/>
              </a:rPr>
              <a:t> (</a:t>
            </a:r>
            <a:r>
              <a:rPr lang="en-US" sz="2000" dirty="0" smtClean="0">
                <a:sym typeface="Wingdings 2" pitchFamily="18" charset="2"/>
              </a:rPr>
              <a:t>T almost 10</a:t>
            </a:r>
            <a:r>
              <a:rPr lang="en-US" sz="2000" baseline="30000" dirty="0" smtClean="0">
                <a:sym typeface="Wingdings 2" pitchFamily="18" charset="2"/>
              </a:rPr>
              <a:t>8</a:t>
            </a:r>
            <a:r>
              <a:rPr lang="en-US" sz="2000" dirty="0" smtClean="0">
                <a:sym typeface="Wingdings 2" pitchFamily="18" charset="2"/>
              </a:rPr>
              <a:t> </a:t>
            </a:r>
            <a:r>
              <a:rPr lang="en-US" sz="2000" dirty="0" smtClean="0">
                <a:sym typeface="Wingdings 2" pitchFamily="18" charset="2"/>
              </a:rPr>
              <a:t>K)</a:t>
            </a:r>
            <a:r>
              <a:rPr lang="en-US" sz="2000" dirty="0" smtClean="0"/>
              <a:t> to ignite helium:</a:t>
            </a:r>
            <a:endParaRPr lang="en-US" sz="20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90600" y="4572000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3000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Some C goes on to make O by fusing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with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another helium nucleus: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12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C + 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4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He  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16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O + 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496-746C-4CFF-9582-3FD6A281962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2360711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1) He burning starts via: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572000"/>
            <a:ext cx="7772400" cy="1447800"/>
          </a:xfrm>
        </p:spPr>
        <p:txBody>
          <a:bodyPr/>
          <a:lstStyle/>
          <a:p>
            <a:pPr algn="l"/>
            <a:r>
              <a:rPr lang="en-US" sz="2000" dirty="0"/>
              <a:t>Why is the onset of helium burning </a:t>
            </a:r>
            <a:r>
              <a:rPr lang="en-US" sz="2000" dirty="0" smtClean="0"/>
              <a:t>explosive in lower </a:t>
            </a:r>
            <a:r>
              <a:rPr lang="en-US" sz="2000" dirty="0"/>
              <a:t>mass stars?</a:t>
            </a:r>
          </a:p>
          <a:p>
            <a:pPr algn="l"/>
            <a:r>
              <a:rPr lang="en-US" sz="2000" dirty="0"/>
              <a:t>To understand that, we need the concept of degeneracy, and degenerate matter.</a:t>
            </a:r>
          </a:p>
          <a:p>
            <a:pPr algn="l"/>
            <a:endParaRPr lang="en-US" sz="2000" dirty="0"/>
          </a:p>
        </p:txBody>
      </p:sp>
      <p:pic>
        <p:nvPicPr>
          <p:cNvPr id="496643" name="Picture 3" descr="ch21_tab21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95400"/>
            <a:ext cx="7848600" cy="308927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58B7-CD43-486D-9DD4-F91C6658641B}" type="slidenum">
              <a:rPr lang="en-US" smtClean="0">
                <a:solidFill>
                  <a:schemeClr val="bg2"/>
                </a:solidFill>
              </a:rPr>
              <a:pPr/>
              <a:t>11</a:t>
            </a:fld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763000" cy="838200"/>
          </a:xfrm>
        </p:spPr>
        <p:txBody>
          <a:bodyPr/>
          <a:lstStyle/>
          <a:p>
            <a:r>
              <a:rPr lang="en-US" dirty="0"/>
              <a:t>Low-mass (&lt;2-3 M</a:t>
            </a:r>
            <a:r>
              <a:rPr lang="en-US" sz="2400" dirty="0">
                <a:sym typeface="Wingdings 2"/>
              </a:rPr>
              <a:t></a:t>
            </a:r>
            <a:r>
              <a:rPr lang="en-US" dirty="0">
                <a:sym typeface="Wingdings 2"/>
              </a:rPr>
              <a:t>)</a:t>
            </a:r>
            <a:r>
              <a:rPr lang="en-US" dirty="0"/>
              <a:t> stars: Electron </a:t>
            </a:r>
            <a:r>
              <a:rPr lang="en-US" dirty="0" smtClean="0"/>
              <a:t>degeneracy and the Helium Flash (not required to learn)</a:t>
            </a:r>
            <a:endParaRPr lang="en-US" dirty="0"/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305800" cy="342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In cores of low-mass red giants conditions are </a:t>
            </a:r>
            <a:r>
              <a:rPr lang="en-US" sz="2000" dirty="0" smtClean="0"/>
              <a:t>extreme: </a:t>
            </a:r>
            <a:r>
              <a:rPr lang="en-US" sz="2000" dirty="0"/>
              <a:t>very high </a:t>
            </a:r>
            <a:r>
              <a:rPr lang="en-US" sz="2000" dirty="0" smtClean="0"/>
              <a:t>temperature and density,</a:t>
            </a:r>
            <a:r>
              <a:rPr lang="en-US" sz="2000" dirty="0" smtClean="0">
                <a:sym typeface="Symbol" pitchFamily="18" charset="2"/>
              </a:rPr>
              <a:t> gas is </a:t>
            </a:r>
            <a:r>
              <a:rPr lang="en-US" sz="2000" dirty="0">
                <a:sym typeface="Symbol" pitchFamily="18" charset="2"/>
              </a:rPr>
              <a:t>completely </a:t>
            </a:r>
            <a:r>
              <a:rPr lang="en-US" sz="2000" dirty="0" smtClean="0">
                <a:sym typeface="Symbol" pitchFamily="18" charset="2"/>
              </a:rPr>
              <a:t>ionized.</a:t>
            </a:r>
            <a:endParaRPr lang="en-US" sz="2000" dirty="0">
              <a:sym typeface="Symbol" pitchFamily="18" charset="2"/>
            </a:endParaRPr>
          </a:p>
          <a:p>
            <a:endParaRPr lang="en-US" sz="2000" dirty="0"/>
          </a:p>
          <a:p>
            <a:r>
              <a:rPr lang="en-US" sz="2000" dirty="0" smtClean="0"/>
              <a:t>With core contracting, density rises to about </a:t>
            </a:r>
            <a:r>
              <a:rPr lang="en-US" sz="2000" dirty="0" smtClean="0"/>
              <a:t>10</a:t>
            </a:r>
            <a:r>
              <a:rPr lang="en-US" sz="2000" baseline="30000" dirty="0" smtClean="0"/>
              <a:t>7</a:t>
            </a:r>
            <a:r>
              <a:rPr lang="en-US" sz="2000" dirty="0" smtClean="0"/>
              <a:t> </a:t>
            </a:r>
            <a:r>
              <a:rPr lang="en-US" sz="2000" dirty="0" smtClean="0"/>
              <a:t>kg m</a:t>
            </a:r>
            <a:r>
              <a:rPr lang="en-US" sz="2000" baseline="30000" dirty="0" smtClean="0"/>
              <a:t>-3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Electrons and nuclei of the ionized gas are </a:t>
            </a:r>
            <a:r>
              <a:rPr lang="en-US" sz="2000" dirty="0" smtClean="0"/>
              <a:t>tightly squeezed.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ym typeface="Symbol" pitchFamily="18" charset="2"/>
              </a:rPr>
              <a:t>Electrons reach a limit set by quantum mechanics where they greatly resist further compression.  This is a “</a:t>
            </a:r>
            <a:r>
              <a:rPr lang="en-US" sz="2000" u="sng" dirty="0" smtClean="0">
                <a:sym typeface="Symbol" pitchFamily="18" charset="2"/>
              </a:rPr>
              <a:t>degenerate</a:t>
            </a:r>
            <a:r>
              <a:rPr lang="en-US" sz="2000" dirty="0" smtClean="0">
                <a:sym typeface="Symbol" pitchFamily="18" charset="2"/>
              </a:rPr>
              <a:t>” gas, different from an ideal gas.   Its </a:t>
            </a:r>
            <a:r>
              <a:rPr lang="en-US" sz="2000" u="sng" dirty="0">
                <a:sym typeface="Symbol" pitchFamily="18" charset="2"/>
              </a:rPr>
              <a:t>p</a:t>
            </a:r>
            <a:r>
              <a:rPr lang="en-US" sz="2000" u="sng" dirty="0" smtClean="0">
                <a:sym typeface="Symbol" pitchFamily="18" charset="2"/>
              </a:rPr>
              <a:t>ressure</a:t>
            </a:r>
            <a:r>
              <a:rPr lang="en-US" sz="2000" dirty="0" smtClean="0">
                <a:sym typeface="Symbol" pitchFamily="18" charset="2"/>
              </a:rPr>
              <a:t> depends </a:t>
            </a:r>
            <a:r>
              <a:rPr lang="en-US" sz="2000" dirty="0">
                <a:sym typeface="Symbol" pitchFamily="18" charset="2"/>
              </a:rPr>
              <a:t>on density only, not on </a:t>
            </a:r>
            <a:r>
              <a:rPr lang="en-US" sz="2000" dirty="0" smtClean="0">
                <a:sym typeface="Symbol" pitchFamily="18" charset="2"/>
              </a:rPr>
              <a:t>temperature, and it dominates the normal, ideal gas pressure</a:t>
            </a:r>
            <a:r>
              <a:rPr lang="en-US" sz="2000" dirty="0" smtClean="0">
                <a:sym typeface="Symbol" pitchFamily="18" charset="2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496-746C-4CFF-9582-3FD6A281962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22C3-CB9F-42CE-9D46-DB19C9CCD0D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08942" y="307428"/>
            <a:ext cx="66872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Whether you have an ideal gas or a degenerate gas depends on both density and temperature.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720193" y="4971816"/>
            <a:ext cx="1738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log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kg m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2209800" y="1274495"/>
            <a:ext cx="0" cy="352610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 flipV="1">
            <a:off x="2209800" y="4800600"/>
            <a:ext cx="5486400" cy="26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74180" y="20574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 T (K)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761464" y="4431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761464" y="2353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124200" y="4971816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5             6              7             8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 bwMode="auto">
          <a:xfrm flipH="1">
            <a:off x="3999590" y="1383957"/>
            <a:ext cx="1825364" cy="341664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3798572" y="216929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ideal gas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177859" y="32766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degenerate gas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334360" y="250421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953000" y="2803950"/>
            <a:ext cx="2252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(core at start of He fusion)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5269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971800"/>
            <a:ext cx="8229600" cy="20814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Now the rapidly rising temperature causes pressure to rapidly rise, and core to violently re-expand. Re-expansion </a:t>
            </a:r>
            <a:r>
              <a:rPr lang="en-US" sz="2000" dirty="0" smtClean="0"/>
              <a:t>of core </a:t>
            </a:r>
            <a:r>
              <a:rPr lang="en-US" sz="2000" dirty="0" smtClean="0"/>
              <a:t>takes a </a:t>
            </a:r>
            <a:r>
              <a:rPr lang="en-US" sz="2000" dirty="0" smtClean="0"/>
              <a:t>few hours.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Note: no flash at surface of star!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496-746C-4CFF-9582-3FD6A281962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8382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chemeClr val="bg2"/>
                </a:solidFill>
                <a:sym typeface="Symbol" pitchFamily="18" charset="2"/>
              </a:rPr>
              <a:t>So </a:t>
            </a:r>
            <a:r>
              <a:rPr lang="en-US" sz="2000" kern="0" dirty="0" smtClean="0">
                <a:solidFill>
                  <a:schemeClr val="bg2"/>
                </a:solidFill>
                <a:sym typeface="Symbol" pitchFamily="18" charset="2"/>
              </a:rPr>
              <a:t>when fusion starts it adds </a:t>
            </a:r>
            <a:r>
              <a:rPr lang="en-US" sz="2000" kern="0" dirty="0">
                <a:solidFill>
                  <a:schemeClr val="bg2"/>
                </a:solidFill>
                <a:sym typeface="Symbol" pitchFamily="18" charset="2"/>
              </a:rPr>
              <a:t>thermal energy and </a:t>
            </a:r>
            <a:r>
              <a:rPr lang="en-US" sz="2000" kern="0" dirty="0" smtClean="0">
                <a:solidFill>
                  <a:schemeClr val="bg2"/>
                </a:solidFill>
                <a:sym typeface="Symbol" pitchFamily="18" charset="2"/>
              </a:rPr>
              <a:t>raises </a:t>
            </a:r>
            <a:r>
              <a:rPr lang="en-US" sz="2000" kern="0" dirty="0">
                <a:solidFill>
                  <a:schemeClr val="bg2"/>
                </a:solidFill>
                <a:sym typeface="Symbol" pitchFamily="18" charset="2"/>
              </a:rPr>
              <a:t>temperature, making fusion go even </a:t>
            </a:r>
            <a:r>
              <a:rPr lang="en-US" sz="2000" kern="0" dirty="0" smtClean="0">
                <a:solidFill>
                  <a:schemeClr val="bg2"/>
                </a:solidFill>
                <a:sym typeface="Symbol" pitchFamily="18" charset="2"/>
              </a:rPr>
              <a:t>faster.  But </a:t>
            </a:r>
            <a:r>
              <a:rPr lang="en-US" sz="2000" kern="0" dirty="0">
                <a:solidFill>
                  <a:schemeClr val="bg2"/>
                </a:solidFill>
                <a:sym typeface="Symbol" pitchFamily="18" charset="2"/>
              </a:rPr>
              <a:t>pressure is hardly changing, so core is not </a:t>
            </a:r>
            <a:r>
              <a:rPr lang="en-US" sz="2000" kern="0" dirty="0" smtClean="0">
                <a:solidFill>
                  <a:schemeClr val="bg2"/>
                </a:solidFill>
                <a:sym typeface="Symbol" pitchFamily="18" charset="2"/>
              </a:rPr>
              <a:t>re-expanding and cooling, so fusion accelerates</a:t>
            </a:r>
            <a:r>
              <a:rPr lang="en-US" sz="2000" kern="0" dirty="0" smtClean="0">
                <a:solidFill>
                  <a:schemeClr val="bg2"/>
                </a:solidFill>
                <a:sym typeface="Symbol" pitchFamily="18" charset="2"/>
              </a:rPr>
              <a:t>.  Runaway fusion.  This all takes a few seconds!</a:t>
            </a:r>
            <a:endParaRPr lang="en-US" sz="2000" kern="0" dirty="0">
              <a:solidFill>
                <a:schemeClr val="bg2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Eventually, temperature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so high that </a:t>
            </a:r>
            <a:r>
              <a:rPr lang="en-US" sz="2000" kern="0" dirty="0" smtClean="0">
                <a:solidFill>
                  <a:schemeClr val="bg2"/>
                </a:solidFill>
                <a:latin typeface="+mn-lt"/>
                <a:sym typeface="Symbol" pitchFamily="18" charset="2"/>
              </a:rPr>
              <a:t>ideal gas pressure becomes dominant again, and gas acts like a normal, ideal gas.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figure_20_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9"/>
          <a:stretch/>
        </p:blipFill>
        <p:spPr bwMode="auto">
          <a:xfrm>
            <a:off x="32084" y="2286000"/>
            <a:ext cx="9143072" cy="448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 bwMode="auto">
          <a:xfrm>
            <a:off x="6253183" y="2286000"/>
            <a:ext cx="2924545" cy="4546284"/>
          </a:xfrm>
          <a:prstGeom prst="rect">
            <a:avLst/>
          </a:prstGeom>
          <a:solidFill>
            <a:schemeClr val="accent1">
              <a:alpha val="7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1905000" cy="457200"/>
          </a:xfrm>
        </p:spPr>
        <p:txBody>
          <a:bodyPr/>
          <a:lstStyle/>
          <a:p>
            <a:fld id="{D7F122C3-CB9F-42CE-9D46-DB19C9CCD0DF}" type="slidenum">
              <a:rPr lang="en-US" smtClean="0">
                <a:solidFill>
                  <a:schemeClr val="bg2"/>
                </a:solidFill>
              </a:rPr>
              <a:pPr/>
              <a:t>15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02781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2.  </a:t>
            </a:r>
            <a:r>
              <a:rPr lang="en-US" sz="2000" dirty="0" smtClean="0"/>
              <a:t>Expansion of core causes it to</a:t>
            </a:r>
          </a:p>
          <a:p>
            <a:pPr indent="-457200"/>
            <a:r>
              <a:rPr lang="en-US" sz="2000" dirty="0" smtClean="0"/>
              <a:t>cool, and pushes out H-burning shell, which also cools</a:t>
            </a:r>
          </a:p>
          <a:p>
            <a:pPr marL="457200" indent="-457200">
              <a:buFont typeface="+mj-lt"/>
              <a:buAutoNum type="arabicPeriod" startAt="7"/>
            </a:pPr>
            <a:endParaRPr lang="en-US" sz="2000" dirty="0"/>
          </a:p>
          <a:p>
            <a:r>
              <a:rPr lang="en-US" sz="2000" dirty="0" smtClean="0"/>
              <a:t>3.  </a:t>
            </a:r>
            <a:r>
              <a:rPr lang="en-US" sz="2000" dirty="0" smtClean="0"/>
              <a:t>Fusion rate drops.  Envelope</a:t>
            </a:r>
          </a:p>
          <a:p>
            <a:pPr marL="457200" indent="-457200"/>
            <a:r>
              <a:rPr lang="en-US" sz="2000" dirty="0" smtClean="0"/>
              <a:t>contracts and luminosity drops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0" y="76200"/>
            <a:ext cx="45783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4.  </a:t>
            </a:r>
            <a:r>
              <a:rPr lang="en-US" sz="2000" dirty="0" smtClean="0"/>
              <a:t>Moves onto Horizontal Branch</a:t>
            </a:r>
          </a:p>
          <a:p>
            <a:pPr marL="457200" indent="-457200"/>
            <a:r>
              <a:rPr lang="en-US" sz="2000" dirty="0" smtClean="0"/>
              <a:t>of H-R diagram.  Stable core</a:t>
            </a:r>
          </a:p>
          <a:p>
            <a:pPr marL="457200" indent="-457200"/>
            <a:r>
              <a:rPr lang="en-US" sz="2000" dirty="0" smtClean="0"/>
              <a:t>He burning (and shell H burning)</a:t>
            </a:r>
          </a:p>
          <a:p>
            <a:pPr marL="457200" indent="-457200"/>
            <a:endParaRPr lang="en-US" sz="2000" dirty="0"/>
          </a:p>
          <a:p>
            <a:pPr marL="457200" indent="-457200"/>
            <a:r>
              <a:rPr lang="en-US" sz="2000" dirty="0" smtClean="0"/>
              <a:t>HB lasts about 10</a:t>
            </a:r>
            <a:r>
              <a:rPr lang="en-US" sz="2000" baseline="30000" dirty="0" smtClean="0"/>
              <a:t>8</a:t>
            </a:r>
            <a:r>
              <a:rPr lang="en-US" sz="2000" dirty="0" smtClean="0"/>
              <a:t> years for 1 M</a:t>
            </a:r>
            <a:r>
              <a:rPr lang="en-US" sz="1600" dirty="0" smtClean="0">
                <a:sym typeface="Wingdings 2"/>
              </a:rPr>
              <a:t></a:t>
            </a:r>
            <a:r>
              <a:rPr lang="en-US" sz="2000" dirty="0" smtClean="0">
                <a:sym typeface="Wingdings 2"/>
              </a:rPr>
              <a:t> star.</a:t>
            </a:r>
          </a:p>
          <a:p>
            <a:pPr marL="457200" indent="-457200"/>
            <a:r>
              <a:rPr lang="en-US" sz="2000" dirty="0" smtClean="0">
                <a:sym typeface="Wingdings 2"/>
              </a:rPr>
              <a:t>All HB stars &lt; 3 M</a:t>
            </a:r>
            <a:r>
              <a:rPr lang="en-US" sz="1600" dirty="0" smtClean="0">
                <a:sym typeface="Wingdings"/>
              </a:rPr>
              <a:t> </a:t>
            </a:r>
            <a:r>
              <a:rPr lang="en-US" sz="2000" dirty="0" smtClean="0">
                <a:sym typeface="Wingdings 2"/>
              </a:rPr>
              <a:t>have luminosity</a:t>
            </a:r>
          </a:p>
          <a:p>
            <a:pPr marL="457200" indent="-457200"/>
            <a:r>
              <a:rPr lang="en-US" sz="2000" dirty="0" smtClean="0">
                <a:sym typeface="Wingdings 2"/>
              </a:rPr>
              <a:t>of almost 100 L</a:t>
            </a:r>
            <a:r>
              <a:rPr lang="en-US" sz="1600" dirty="0" smtClean="0">
                <a:sym typeface="Wingdings 2"/>
              </a:rPr>
              <a:t></a:t>
            </a:r>
            <a:r>
              <a:rPr lang="en-US" sz="2000" dirty="0" smtClean="0">
                <a:sym typeface="Wingdings 2"/>
              </a:rPr>
              <a:t>.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445078" y="3119735"/>
            <a:ext cx="727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solidFill>
                  <a:schemeClr val="tx1"/>
                </a:solidFill>
              </a:rPr>
              <a:t>Helium flash</a:t>
            </a:r>
            <a:endParaRPr lang="en-US" sz="1200" b="1" u="sng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6200" y="2311716"/>
            <a:ext cx="3276600" cy="4546284"/>
          </a:xfrm>
          <a:prstGeom prst="rect">
            <a:avLst/>
          </a:prstGeom>
          <a:solidFill>
            <a:schemeClr val="accent1">
              <a:alpha val="7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5"/>
          <p:cNvSpPr>
            <a:spLocks noChangeArrowheads="1"/>
          </p:cNvSpPr>
          <p:nvPr/>
        </p:nvSpPr>
        <p:spPr bwMode="auto">
          <a:xfrm>
            <a:off x="2590800" y="1524000"/>
            <a:ext cx="4267200" cy="4267200"/>
          </a:xfrm>
          <a:prstGeom prst="ellipse">
            <a:avLst/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Oval 6"/>
          <p:cNvSpPr>
            <a:spLocks noChangeArrowheads="1"/>
          </p:cNvSpPr>
          <p:nvPr/>
        </p:nvSpPr>
        <p:spPr bwMode="auto">
          <a:xfrm>
            <a:off x="3962400" y="2971800"/>
            <a:ext cx="1447800" cy="1447800"/>
          </a:xfrm>
          <a:prstGeom prst="ellipse">
            <a:avLst/>
          </a:prstGeom>
          <a:noFill/>
          <a:ln w="254000">
            <a:pattFill prst="ltDnDiag">
              <a:fgClr>
                <a:srgbClr val="FF0000"/>
              </a:fgClr>
              <a:bgClr>
                <a:schemeClr val="bg2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4114800" y="3352800"/>
            <a:ext cx="13644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Core fusion</a:t>
            </a:r>
          </a:p>
          <a:p>
            <a:r>
              <a:rPr lang="en-US" sz="1800" dirty="0">
                <a:solidFill>
                  <a:schemeClr val="tx2"/>
                </a:solidFill>
              </a:rPr>
              <a:t>He -&gt; C</a:t>
            </a: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4495800" y="4038600"/>
            <a:ext cx="1401762" cy="701675"/>
          </a:xfrm>
          <a:prstGeom prst="rect">
            <a:avLst/>
          </a:prstGeom>
          <a:solidFill>
            <a:schemeClr val="tx1">
              <a:alpha val="69019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Shell fusion</a:t>
            </a:r>
          </a:p>
          <a:p>
            <a:r>
              <a:rPr lang="en-US" sz="2000" dirty="0"/>
              <a:t>H -&gt; 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614" y="803215"/>
            <a:ext cx="5322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Horizontal-branch star structure (not to scale)</a:t>
            </a: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22C3-CB9F-42CE-9D46-DB19C9CCD0DF}" type="slidenum">
              <a:rPr lang="en-US" smtClean="0">
                <a:solidFill>
                  <a:schemeClr val="bg2"/>
                </a:solidFill>
              </a:rPr>
              <a:pPr/>
              <a:t>16</a:t>
            </a:fld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Higher-mass stars: </a:t>
            </a:r>
            <a:r>
              <a:rPr lang="en-US" dirty="0"/>
              <a:t>helium burning onset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4114800"/>
          </a:xfrm>
        </p:spPr>
        <p:txBody>
          <a:bodyPr/>
          <a:lstStyle/>
          <a:p>
            <a:r>
              <a:rPr lang="en-US" sz="2000" dirty="0"/>
              <a:t>In higher mass stars, </a:t>
            </a:r>
            <a:r>
              <a:rPr lang="en-US" sz="2000" dirty="0" smtClean="0"/>
              <a:t>cores hotter and less dense.  He </a:t>
            </a:r>
            <a:r>
              <a:rPr lang="en-US" sz="2000" dirty="0"/>
              <a:t>fusion </a:t>
            </a:r>
            <a:r>
              <a:rPr lang="en-US" sz="2000" dirty="0" smtClean="0"/>
              <a:t>can start </a:t>
            </a:r>
            <a:r>
              <a:rPr lang="en-US" sz="2000" dirty="0"/>
              <a:t>before core </a:t>
            </a:r>
            <a:r>
              <a:rPr lang="en-US" sz="2000" dirty="0" smtClean="0"/>
              <a:t>contracts </a:t>
            </a:r>
            <a:r>
              <a:rPr lang="en-US" sz="2000" dirty="0"/>
              <a:t>to such a high density, </a:t>
            </a:r>
            <a:r>
              <a:rPr lang="en-US" sz="2000" dirty="0" smtClean="0"/>
              <a:t>so never </a:t>
            </a:r>
            <a:r>
              <a:rPr lang="en-US" sz="2000" dirty="0"/>
              <a:t>gets degenerate.</a:t>
            </a:r>
          </a:p>
          <a:p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    =&gt; </a:t>
            </a:r>
            <a:r>
              <a:rPr lang="en-US" sz="2000" dirty="0" smtClean="0"/>
              <a:t>H burning shell, then steady </a:t>
            </a:r>
            <a:r>
              <a:rPr lang="en-US" sz="2000" dirty="0"/>
              <a:t>onset of He </a:t>
            </a:r>
            <a:r>
              <a:rPr lang="en-US" sz="2000" dirty="0" smtClean="0"/>
              <a:t>burning</a:t>
            </a:r>
            <a:endParaRPr lang="en-US" dirty="0"/>
          </a:p>
        </p:txBody>
      </p:sp>
      <p:pic>
        <p:nvPicPr>
          <p:cNvPr id="429060" name="Picture 4" descr="hrr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048000"/>
            <a:ext cx="4984750" cy="3541713"/>
          </a:xfrm>
          <a:prstGeom prst="rect">
            <a:avLst/>
          </a:prstGeom>
          <a:noFill/>
        </p:spPr>
      </p:pic>
      <p:sp>
        <p:nvSpPr>
          <p:cNvPr id="429062" name="Text Box 6"/>
          <p:cNvSpPr txBox="1">
            <a:spLocks noChangeArrowheads="1"/>
          </p:cNvSpPr>
          <p:nvPr/>
        </p:nvSpPr>
        <p:spPr bwMode="auto">
          <a:xfrm>
            <a:off x="228600" y="3200400"/>
            <a:ext cx="3200400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3838" indent="-223838">
              <a:spcBef>
                <a:spcPct val="50000"/>
              </a:spcBef>
              <a:buFontTx/>
              <a:buChar char="•"/>
            </a:pPr>
            <a:r>
              <a:rPr lang="en-US" sz="2000" dirty="0" smtClean="0"/>
              <a:t>Moves more horizontally across the H-R diagram, especially for stars &gt; 5 M</a:t>
            </a:r>
            <a:r>
              <a:rPr lang="en-US" sz="2000" baseline="-25000" dirty="0" smtClean="0">
                <a:sym typeface="Wingdings 2" pitchFamily="18" charset="2"/>
              </a:rPr>
              <a:t></a:t>
            </a:r>
            <a:r>
              <a:rPr lang="en-US" sz="2000" dirty="0" smtClean="0"/>
              <a:t> or so.</a:t>
            </a:r>
          </a:p>
          <a:p>
            <a:pPr marL="223838" indent="-223838">
              <a:spcBef>
                <a:spcPct val="50000"/>
              </a:spcBef>
              <a:buFontTx/>
              <a:buChar char="•"/>
            </a:pPr>
            <a:endParaRPr lang="en-US" sz="2000" dirty="0" smtClean="0"/>
          </a:p>
          <a:p>
            <a:pPr marL="223838" indent="-223838">
              <a:spcBef>
                <a:spcPct val="50000"/>
              </a:spcBef>
              <a:buFontTx/>
              <a:buChar char="•"/>
            </a:pPr>
            <a:r>
              <a:rPr lang="en-US" sz="2000" dirty="0" smtClean="0"/>
              <a:t>But structure is same,</a:t>
            </a:r>
            <a:r>
              <a:rPr lang="en-US" sz="2000" dirty="0"/>
              <a:t> </a:t>
            </a:r>
            <a:r>
              <a:rPr lang="en-US" sz="2000" dirty="0" smtClean="0"/>
              <a:t>with He -&gt; C,O fusion in core, and H-&gt; He in shell.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/>
          <a:p>
            <a:fld id="{E435D496-746C-4CFF-9582-3FD6A281962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010400" y="2926431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(~15 </a:t>
            </a:r>
            <a:r>
              <a:rPr lang="en-US" dirty="0"/>
              <a:t>M</a:t>
            </a:r>
            <a:r>
              <a:rPr lang="en-US" baseline="-25000" dirty="0" smtClean="0">
                <a:sym typeface="Wingdings 2" pitchFamily="18" charset="2"/>
              </a:rPr>
              <a:t> </a:t>
            </a:r>
            <a:r>
              <a:rPr lang="en-US" dirty="0" smtClean="0">
                <a:sym typeface="Wingdings 2" pitchFamily="18" charset="2"/>
              </a:rPr>
              <a:t>track)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295400" y="152400"/>
            <a:ext cx="6858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3200" dirty="0">
                <a:solidFill>
                  <a:schemeClr val="bg2"/>
                </a:solidFill>
              </a:rPr>
              <a:t>Helium Runs out in </a:t>
            </a:r>
            <a:r>
              <a:rPr lang="en-GB" sz="3200" dirty="0" smtClean="0">
                <a:solidFill>
                  <a:schemeClr val="bg2"/>
                </a:solidFill>
              </a:rPr>
              <a:t>Core (Sec 20.1)</a:t>
            </a:r>
            <a:endParaRPr lang="en-GB" sz="3200" dirty="0">
              <a:solidFill>
                <a:schemeClr val="bg2"/>
              </a:solidFill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28599" y="735211"/>
            <a:ext cx="4407097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457200" indent="-457200">
              <a:buClr>
                <a:srgbClr val="000000"/>
              </a:buClr>
              <a:buSzPct val="100000"/>
              <a:buFont typeface="+mj-lt"/>
              <a:buAutoNum type="arabicPeriod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2000" dirty="0" smtClean="0">
                <a:solidFill>
                  <a:schemeClr val="bg2"/>
                </a:solidFill>
              </a:rPr>
              <a:t>All </a:t>
            </a:r>
            <a:r>
              <a:rPr lang="en-GB" sz="2000" dirty="0">
                <a:solidFill>
                  <a:schemeClr val="bg2"/>
                </a:solidFill>
              </a:rPr>
              <a:t>He -&gt; </a:t>
            </a:r>
            <a:r>
              <a:rPr lang="en-GB" sz="2000" dirty="0" smtClean="0">
                <a:solidFill>
                  <a:schemeClr val="bg2"/>
                </a:solidFill>
              </a:rPr>
              <a:t>C, O in core.  </a:t>
            </a:r>
            <a:r>
              <a:rPr lang="en-GB" sz="2000" dirty="0">
                <a:solidFill>
                  <a:schemeClr val="bg2"/>
                </a:solidFill>
              </a:rPr>
              <a:t>Not hot </a:t>
            </a:r>
            <a:r>
              <a:rPr lang="en-GB" sz="2000" dirty="0" smtClean="0">
                <a:solidFill>
                  <a:schemeClr val="bg2"/>
                </a:solidFill>
              </a:rPr>
              <a:t>enough for C, O </a:t>
            </a:r>
            <a:r>
              <a:rPr lang="en-GB" sz="2000" dirty="0">
                <a:solidFill>
                  <a:schemeClr val="bg2"/>
                </a:solidFill>
              </a:rPr>
              <a:t>fusion.</a:t>
            </a:r>
          </a:p>
          <a:p>
            <a:pPr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en-GB" sz="2000" dirty="0">
              <a:solidFill>
                <a:schemeClr val="bg2"/>
              </a:solidFill>
            </a:endParaRPr>
          </a:p>
          <a:p>
            <a:pPr marL="457200" indent="-457200">
              <a:buClr>
                <a:srgbClr val="000000"/>
              </a:buClr>
              <a:buSzPct val="100000"/>
              <a:buFont typeface="+mj-lt"/>
              <a:buAutoNum type="arabicPeriod" startAt="2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2000" dirty="0" smtClean="0">
                <a:solidFill>
                  <a:schemeClr val="bg2"/>
                </a:solidFill>
              </a:rPr>
              <a:t>Core shrinks (to ~1R</a:t>
            </a:r>
            <a:r>
              <a:rPr lang="en-GB" sz="2000" baseline="-25000" dirty="0" smtClean="0">
                <a:solidFill>
                  <a:schemeClr val="bg2"/>
                </a:solidFill>
              </a:rPr>
              <a:t>Earth</a:t>
            </a:r>
            <a:r>
              <a:rPr lang="en-GB" sz="2000" dirty="0" smtClean="0">
                <a:solidFill>
                  <a:schemeClr val="bg2"/>
                </a:solidFill>
              </a:rPr>
              <a:t>), heats up, becomes degenerate again.  Shell also contracts and heats up.</a:t>
            </a:r>
            <a:endParaRPr lang="en-GB" sz="2000" dirty="0">
              <a:solidFill>
                <a:schemeClr val="bg2"/>
              </a:solidFill>
            </a:endParaRPr>
          </a:p>
          <a:p>
            <a:pPr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en-GB" sz="2000" dirty="0">
              <a:solidFill>
                <a:schemeClr val="bg2"/>
              </a:solidFill>
            </a:endParaRPr>
          </a:p>
          <a:p>
            <a:pPr marL="457200" indent="-457200">
              <a:buClr>
                <a:srgbClr val="000000"/>
              </a:buClr>
              <a:buSzPct val="100000"/>
              <a:buFont typeface="+mj-lt"/>
              <a:buAutoNum type="arabicPeriod" startAt="3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2000" dirty="0" smtClean="0">
                <a:solidFill>
                  <a:schemeClr val="bg2"/>
                </a:solidFill>
              </a:rPr>
              <a:t>Get new, intense He-burning </a:t>
            </a:r>
            <a:r>
              <a:rPr lang="en-GB" sz="2000" dirty="0">
                <a:solidFill>
                  <a:schemeClr val="bg2"/>
                </a:solidFill>
              </a:rPr>
              <a:t>shell </a:t>
            </a:r>
            <a:r>
              <a:rPr lang="en-GB" sz="2000" dirty="0" smtClean="0">
                <a:solidFill>
                  <a:schemeClr val="bg2"/>
                </a:solidFill>
              </a:rPr>
              <a:t>           (inside H-burning </a:t>
            </a:r>
            <a:r>
              <a:rPr lang="en-GB" sz="2000" dirty="0">
                <a:solidFill>
                  <a:schemeClr val="bg2"/>
                </a:solidFill>
              </a:rPr>
              <a:t>shell).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print">
            <a:lum contrast="14000"/>
          </a:blip>
          <a:srcRect l="5152" t="3422" r="3435" b="5134"/>
          <a:stretch>
            <a:fillRect/>
          </a:stretch>
        </p:blipFill>
        <p:spPr bwMode="auto">
          <a:xfrm>
            <a:off x="4635697" y="1295400"/>
            <a:ext cx="4432103" cy="422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48400" y="3657600"/>
            <a:ext cx="439980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457200" indent="-457200">
              <a:buClr>
                <a:srgbClr val="000000"/>
              </a:buClr>
              <a:buSzPct val="100000"/>
              <a:buFont typeface="+mj-lt"/>
              <a:buAutoNum type="arabicPeriod" startAt="4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2000" u="sng" dirty="0" smtClean="0">
                <a:solidFill>
                  <a:schemeClr val="bg2"/>
                </a:solidFill>
              </a:rPr>
              <a:t>High </a:t>
            </a:r>
            <a:r>
              <a:rPr lang="en-GB" sz="2000" u="sng" dirty="0">
                <a:solidFill>
                  <a:schemeClr val="bg2"/>
                </a:solidFill>
              </a:rPr>
              <a:t>rate of burning, star expands, </a:t>
            </a:r>
            <a:r>
              <a:rPr lang="en-GB" sz="2000" u="sng" dirty="0" smtClean="0">
                <a:solidFill>
                  <a:schemeClr val="bg2"/>
                </a:solidFill>
              </a:rPr>
              <a:t>luminosity </a:t>
            </a:r>
            <a:r>
              <a:rPr lang="en-GB" sz="2000" u="sng" dirty="0">
                <a:solidFill>
                  <a:schemeClr val="bg2"/>
                </a:solidFill>
              </a:rPr>
              <a:t>way </a:t>
            </a:r>
            <a:r>
              <a:rPr lang="en-GB" sz="2000" u="sng" dirty="0" smtClean="0">
                <a:solidFill>
                  <a:schemeClr val="bg2"/>
                </a:solidFill>
              </a:rPr>
              <a:t>up</a:t>
            </a:r>
            <a:r>
              <a:rPr lang="en-GB" sz="2000" u="sng" dirty="0">
                <a:solidFill>
                  <a:schemeClr val="bg2"/>
                </a:solidFill>
              </a:rPr>
              <a:t>!</a:t>
            </a:r>
            <a:endParaRPr lang="en-GB" sz="2000" u="sng" dirty="0" smtClean="0">
              <a:solidFill>
                <a:schemeClr val="bg2"/>
              </a:solidFill>
            </a:endParaRPr>
          </a:p>
          <a:p>
            <a:pPr marL="457200" indent="-457200">
              <a:buClr>
                <a:srgbClr val="000000"/>
              </a:buClr>
              <a:buSzPct val="100000"/>
              <a:buFont typeface="+mj-lt"/>
              <a:buAutoNum type="arabicPeriod" startAt="4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en-GB" sz="2000" dirty="0">
              <a:solidFill>
                <a:schemeClr val="bg2"/>
              </a:solidFill>
            </a:endParaRPr>
          </a:p>
          <a:p>
            <a:pPr marL="457200" indent="-457200">
              <a:buClr>
                <a:srgbClr val="000000"/>
              </a:buClr>
              <a:buSzPct val="100000"/>
              <a:buFont typeface="+mj-lt"/>
              <a:buAutoNum type="arabicPeriod" startAt="4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2000" dirty="0" smtClean="0">
                <a:solidFill>
                  <a:schemeClr val="bg2"/>
                </a:solidFill>
              </a:rPr>
              <a:t>H shell also pushed out by He</a:t>
            </a:r>
          </a:p>
          <a:p>
            <a:pPr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2000" dirty="0" smtClean="0">
                <a:solidFill>
                  <a:schemeClr val="bg2"/>
                </a:solidFill>
              </a:rPr>
              <a:t>       shell fusion, eventually turns off</a:t>
            </a:r>
            <a:endParaRPr lang="en-GB" sz="2000" dirty="0">
              <a:solidFill>
                <a:schemeClr val="bg2"/>
              </a:solidFill>
            </a:endParaRPr>
          </a:p>
          <a:p>
            <a:pPr>
              <a:buClr>
                <a:srgbClr val="000000"/>
              </a:buClr>
              <a:buSzPct val="45000"/>
              <a:buFont typeface="Arial" pitchFamily="34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en-GB" sz="2000" dirty="0">
              <a:solidFill>
                <a:schemeClr val="bg2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2000" dirty="0" smtClean="0">
                <a:solidFill>
                  <a:schemeClr val="bg2"/>
                </a:solidFill>
              </a:rPr>
              <a:t>  Called  </a:t>
            </a:r>
            <a:r>
              <a:rPr lang="en-GB" sz="2000" u="sng" dirty="0" smtClean="0">
                <a:solidFill>
                  <a:schemeClr val="bg2"/>
                </a:solidFill>
              </a:rPr>
              <a:t>Asymptotic </a:t>
            </a:r>
            <a:r>
              <a:rPr lang="en-GB" sz="2000" u="sng" dirty="0">
                <a:solidFill>
                  <a:schemeClr val="bg2"/>
                </a:solidFill>
              </a:rPr>
              <a:t>Giant </a:t>
            </a:r>
            <a:r>
              <a:rPr lang="en-GB" sz="2000" u="sng" dirty="0" smtClean="0">
                <a:solidFill>
                  <a:schemeClr val="bg2"/>
                </a:solidFill>
              </a:rPr>
              <a:t>Branch</a:t>
            </a:r>
            <a:r>
              <a:rPr lang="en-GB" sz="2000" dirty="0" smtClean="0">
                <a:solidFill>
                  <a:schemeClr val="bg2"/>
                </a:solidFill>
              </a:rPr>
              <a:t> (AGB) phase</a:t>
            </a:r>
            <a:r>
              <a:rPr lang="en-GB" sz="2000" dirty="0">
                <a:solidFill>
                  <a:schemeClr val="bg2"/>
                </a:solidFill>
              </a:rPr>
              <a:t>.</a:t>
            </a:r>
          </a:p>
          <a:p>
            <a:pPr>
              <a:buClr>
                <a:srgbClr val="000000"/>
              </a:buClr>
              <a:buSzPct val="45000"/>
              <a:buFont typeface="Arial" pitchFamily="34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en-GB" sz="2000" dirty="0">
              <a:solidFill>
                <a:schemeClr val="bg2"/>
              </a:solidFill>
            </a:endParaRPr>
          </a:p>
          <a:p>
            <a:pPr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2000" dirty="0">
                <a:solidFill>
                  <a:schemeClr val="bg2"/>
                </a:solidFill>
              </a:rPr>
              <a:t> </a:t>
            </a:r>
            <a:r>
              <a:rPr lang="en-GB" sz="2000" dirty="0" smtClean="0">
                <a:solidFill>
                  <a:schemeClr val="bg2"/>
                </a:solidFill>
              </a:rPr>
              <a:t> Only </a:t>
            </a:r>
            <a:r>
              <a:rPr lang="en-GB" sz="2000" dirty="0">
                <a:solidFill>
                  <a:schemeClr val="bg2"/>
                </a:solidFill>
                <a:cs typeface="Times New Roman" pitchFamily="18" charset="0"/>
              </a:rPr>
              <a:t>~10</a:t>
            </a:r>
            <a:r>
              <a:rPr lang="en-GB" sz="2000" baseline="33000" dirty="0">
                <a:solidFill>
                  <a:schemeClr val="bg2"/>
                </a:solidFill>
                <a:cs typeface="Times New Roman" pitchFamily="18" charset="0"/>
              </a:rPr>
              <a:t>6</a:t>
            </a:r>
            <a:r>
              <a:rPr lang="en-GB" sz="2000" dirty="0">
                <a:solidFill>
                  <a:schemeClr val="bg2"/>
                </a:solidFill>
                <a:cs typeface="Times New Roman" pitchFamily="18" charset="0"/>
              </a:rPr>
              <a:t> years for </a:t>
            </a:r>
            <a:r>
              <a:rPr lang="en-GB" sz="2000" dirty="0" smtClean="0">
                <a:solidFill>
                  <a:schemeClr val="bg2"/>
                </a:solidFill>
                <a:cs typeface="Times New Roman" pitchFamily="18" charset="0"/>
              </a:rPr>
              <a:t>1 M</a:t>
            </a:r>
            <a:r>
              <a:rPr lang="en-GB" sz="1600" dirty="0" smtClean="0">
                <a:solidFill>
                  <a:schemeClr val="bg2"/>
                </a:solidFill>
                <a:cs typeface="Times New Roman" pitchFamily="18" charset="0"/>
                <a:sym typeface="Wingdings"/>
              </a:rPr>
              <a:t></a:t>
            </a:r>
            <a:r>
              <a:rPr lang="en-GB" sz="2000" dirty="0" smtClean="0">
                <a:solidFill>
                  <a:schemeClr val="bg2"/>
                </a:solidFill>
                <a:cs typeface="Times New Roman" pitchFamily="18" charset="0"/>
              </a:rPr>
              <a:t> </a:t>
            </a:r>
            <a:r>
              <a:rPr lang="en-GB" sz="2000" dirty="0">
                <a:solidFill>
                  <a:schemeClr val="bg2"/>
                </a:solidFill>
                <a:cs typeface="Times New Roman" pitchFamily="18" charset="0"/>
              </a:rPr>
              <a:t>star</a:t>
            </a:r>
            <a:r>
              <a:rPr lang="en-GB" sz="2000" dirty="0" smtClean="0">
                <a:solidFill>
                  <a:schemeClr val="bg2"/>
                </a:solidFill>
                <a:cs typeface="Times New Roman" pitchFamily="18" charset="0"/>
              </a:rPr>
              <a:t>.  </a:t>
            </a:r>
            <a:endParaRPr lang="en-GB" sz="2000" dirty="0"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22C3-CB9F-42CE-9D46-DB19C9CCD0DF}" type="slidenum">
              <a:rPr lang="en-US" smtClean="0">
                <a:solidFill>
                  <a:schemeClr val="bg2"/>
                </a:solidFill>
              </a:rPr>
              <a:pPr/>
              <a:t>18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8" name="Comment 5"/>
          <p:cNvSpPr>
            <a:spLocks noChangeArrowheads="1"/>
          </p:cNvSpPr>
          <p:nvPr/>
        </p:nvSpPr>
        <p:spPr bwMode="auto">
          <a:xfrm>
            <a:off x="6858000" y="5181600"/>
            <a:ext cx="2286000" cy="523220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ym typeface="Symbol" pitchFamily="18" charset="2"/>
              </a:rPr>
              <a:t> Not to scale!  Core and shells very small.</a:t>
            </a:r>
            <a:endParaRPr lang="en-US" sz="1600" b="1" dirty="0"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94380" y="59436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AGB star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22C3-CB9F-42CE-9D46-DB19C9CCD0DF}" type="slidenum">
              <a:rPr lang="en-US" smtClean="0">
                <a:solidFill>
                  <a:schemeClr val="bg2"/>
                </a:solidFill>
              </a:rPr>
              <a:pPr/>
              <a:t>19</a:t>
            </a:fld>
            <a:endParaRPr lang="en-US">
              <a:solidFill>
                <a:schemeClr val="bg2"/>
              </a:solidFill>
            </a:endParaRPr>
          </a:p>
        </p:txBody>
      </p:sp>
      <p:pic>
        <p:nvPicPr>
          <p:cNvPr id="14" name="Picture 2" descr="figure_20_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9"/>
          <a:stretch/>
        </p:blipFill>
        <p:spPr bwMode="auto">
          <a:xfrm>
            <a:off x="38667" y="1143000"/>
            <a:ext cx="9143072" cy="448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 bwMode="auto">
          <a:xfrm>
            <a:off x="3352801" y="1168716"/>
            <a:ext cx="2514600" cy="4546284"/>
          </a:xfrm>
          <a:prstGeom prst="rect">
            <a:avLst/>
          </a:prstGeom>
          <a:solidFill>
            <a:schemeClr val="accent1">
              <a:alpha val="7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6200" y="1168716"/>
            <a:ext cx="3276600" cy="4546284"/>
          </a:xfrm>
          <a:prstGeom prst="rect">
            <a:avLst/>
          </a:prstGeom>
          <a:solidFill>
            <a:schemeClr val="accent1">
              <a:alpha val="7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</a:t>
            </a:r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4884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01000" cy="5181600"/>
          </a:xfrm>
        </p:spPr>
        <p:txBody>
          <a:bodyPr/>
          <a:lstStyle/>
          <a:p>
            <a:r>
              <a:rPr lang="en-US" sz="2000" dirty="0" smtClean="0"/>
              <a:t>Late stages of evolution: Red Giants, Horizontal Branch Stars, Asymptotic Giant Branch Stars, White Dwarfs.  </a:t>
            </a:r>
          </a:p>
          <a:p>
            <a:endParaRPr lang="en-US" sz="2000" dirty="0" smtClean="0"/>
          </a:p>
          <a:p>
            <a:r>
              <a:rPr lang="en-US" sz="2000" dirty="0" smtClean="0"/>
              <a:t>At each stage, what element is fusing and where?</a:t>
            </a:r>
          </a:p>
          <a:p>
            <a:endParaRPr lang="en-US" sz="2000" dirty="0"/>
          </a:p>
          <a:p>
            <a:r>
              <a:rPr lang="en-US" sz="2000" dirty="0" smtClean="0"/>
              <a:t>How does that change the structure of the star?</a:t>
            </a:r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evolutionary path </a:t>
            </a:r>
            <a:r>
              <a:rPr lang="en-US" sz="2000" dirty="0" smtClean="0"/>
              <a:t>of the star on </a:t>
            </a:r>
            <a:r>
              <a:rPr lang="en-US" sz="2000" dirty="0"/>
              <a:t>the H-R </a:t>
            </a:r>
            <a:r>
              <a:rPr lang="en-US" sz="2000" dirty="0" smtClean="0"/>
              <a:t>diagram.  How do </a:t>
            </a:r>
            <a:r>
              <a:rPr lang="en-US" sz="2000" i="1" dirty="0" smtClean="0"/>
              <a:t>L, T, R</a:t>
            </a:r>
            <a:r>
              <a:rPr lang="en-US" sz="2000" dirty="0" smtClean="0"/>
              <a:t> change at each stage?</a:t>
            </a:r>
          </a:p>
          <a:p>
            <a:endParaRPr lang="en-US" sz="2000" dirty="0" smtClean="0"/>
          </a:p>
          <a:p>
            <a:r>
              <a:rPr lang="en-US" sz="2000" dirty="0" smtClean="0"/>
              <a:t>Although evolution is complex, it’s driven by a few basic physical concepts.</a:t>
            </a:r>
          </a:p>
          <a:p>
            <a:endParaRPr lang="en-US" sz="2000" dirty="0" smtClean="0"/>
          </a:p>
          <a:p>
            <a:r>
              <a:rPr lang="en-US" sz="2000" dirty="0" smtClean="0"/>
              <a:t>Star clusters and their H-R diagrams</a:t>
            </a:r>
          </a:p>
          <a:p>
            <a:endParaRPr lang="en-US" sz="2000" dirty="0" smtClean="0"/>
          </a:p>
          <a:p>
            <a:r>
              <a:rPr lang="en-US" sz="2000" dirty="0" smtClean="0"/>
              <a:t>Variable stars and distance indicators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496-746C-4CFF-9582-3FD6A281962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2057400" y="228600"/>
            <a:ext cx="498528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3200" dirty="0">
                <a:solidFill>
                  <a:schemeClr val="bg2"/>
                </a:solidFill>
              </a:rPr>
              <a:t>Helium </a:t>
            </a:r>
            <a:r>
              <a:rPr lang="en-GB" sz="3200" dirty="0" smtClean="0">
                <a:solidFill>
                  <a:schemeClr val="bg2"/>
                </a:solidFill>
              </a:rPr>
              <a:t>Shell Flashes</a:t>
            </a:r>
            <a:endParaRPr lang="en-GB" sz="3200" dirty="0">
              <a:solidFill>
                <a:schemeClr val="bg2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lum contrast="14000"/>
          </a:blip>
          <a:srcRect l="5152" t="3422" r="3435" b="5134"/>
          <a:stretch>
            <a:fillRect/>
          </a:stretch>
        </p:blipFill>
        <p:spPr bwMode="auto">
          <a:xfrm>
            <a:off x="4711897" y="1513419"/>
            <a:ext cx="4432103" cy="422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" y="838200"/>
            <a:ext cx="4648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As He in shell used up, shell contracts, so H shell must contract too and heat up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H shell reignites, creating</a:t>
            </a:r>
          </a:p>
          <a:p>
            <a:pPr marL="457200" indent="-457200"/>
            <a:r>
              <a:rPr lang="en-US" sz="2000" dirty="0" smtClean="0"/>
              <a:t>       new supply of He.  He shell</a:t>
            </a:r>
          </a:p>
          <a:p>
            <a:pPr marL="457200" indent="-457200"/>
            <a:r>
              <a:rPr lang="en-US" sz="2000" dirty="0" smtClean="0"/>
              <a:t>       gains mass, shrinks, heats up,</a:t>
            </a:r>
          </a:p>
          <a:p>
            <a:pPr marL="457200" indent="-457200"/>
            <a:r>
              <a:rPr lang="en-US" sz="2000" dirty="0" smtClean="0"/>
              <a:t>       becomes “degenerate”.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 startAt="4"/>
            </a:pPr>
            <a:r>
              <a:rPr lang="en-US" sz="2000" dirty="0" smtClean="0"/>
              <a:t>Eventually He shell reignites, but in a flash </a:t>
            </a:r>
          </a:p>
          <a:p>
            <a:pPr marL="457200" indent="-457200">
              <a:buFont typeface="+mj-lt"/>
              <a:buAutoNum type="arabicPeriod" startAt="4"/>
            </a:pPr>
            <a:endParaRPr lang="en-US" sz="2000" dirty="0"/>
          </a:p>
          <a:p>
            <a:pPr marL="457200" indent="-457200">
              <a:buFont typeface="+mj-lt"/>
              <a:buAutoNum type="arabicPeriod" startAt="4"/>
            </a:pPr>
            <a:r>
              <a:rPr lang="en-US" sz="2000" dirty="0" smtClean="0"/>
              <a:t>H shell re-expands, fusion </a:t>
            </a:r>
            <a:r>
              <a:rPr lang="en-US" sz="2000" dirty="0" smtClean="0"/>
              <a:t>stops</a:t>
            </a:r>
            <a:endParaRPr lang="en-US" sz="2000" dirty="0" smtClean="0"/>
          </a:p>
          <a:p>
            <a:pPr marL="457200" indent="-457200">
              <a:buFont typeface="+mj-lt"/>
              <a:buAutoNum type="arabicPeriod" startAt="4"/>
            </a:pPr>
            <a:endParaRPr lang="en-US" sz="2000" dirty="0"/>
          </a:p>
          <a:p>
            <a:pPr marL="457200" indent="-457200">
              <a:buFont typeface="+mj-lt"/>
              <a:buAutoNum type="arabicPeriod" startAt="4"/>
            </a:pPr>
            <a:r>
              <a:rPr lang="en-US" sz="2000" dirty="0" smtClean="0"/>
              <a:t>Cycle repeats</a:t>
            </a:r>
          </a:p>
          <a:p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22C3-CB9F-42CE-9D46-DB19C9CCD0DF}" type="slidenum">
              <a:rPr lang="en-US" smtClean="0">
                <a:solidFill>
                  <a:schemeClr val="bg2"/>
                </a:solidFill>
              </a:rPr>
              <a:pPr/>
              <a:t>20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5867400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/>
              <a:t>L</a:t>
            </a:r>
            <a:r>
              <a:rPr lang="en-US" sz="2000" dirty="0"/>
              <a:t> and </a:t>
            </a:r>
            <a:r>
              <a:rPr lang="en-US" sz="2000" i="1" dirty="0"/>
              <a:t>R</a:t>
            </a:r>
            <a:r>
              <a:rPr lang="en-US" sz="2000" dirty="0"/>
              <a:t> vary on ~10</a:t>
            </a:r>
            <a:r>
              <a:rPr lang="en-US" sz="2000" baseline="30000" dirty="0"/>
              <a:t>3</a:t>
            </a:r>
            <a:r>
              <a:rPr lang="en-US" sz="2000" dirty="0"/>
              <a:t> - 10</a:t>
            </a:r>
            <a:r>
              <a:rPr lang="en-US" sz="2000" baseline="30000" dirty="0"/>
              <a:t>5</a:t>
            </a:r>
            <a:r>
              <a:rPr lang="en-US" sz="2000" dirty="0"/>
              <a:t> year timescales, depending on mass.</a:t>
            </a:r>
          </a:p>
          <a:p>
            <a:endParaRPr lang="en-US" sz="2000" dirty="0"/>
          </a:p>
          <a:p>
            <a:r>
              <a:rPr lang="en-US" sz="2000" dirty="0"/>
              <a:t>Strong winds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4387" y="533400"/>
            <a:ext cx="3555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Planetary Nebulae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676400"/>
            <a:ext cx="74558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Pulsations become more violent.  Eventually envelope ejected,</a:t>
            </a:r>
          </a:p>
          <a:p>
            <a:r>
              <a:rPr lang="en-US" sz="2000" dirty="0" smtClean="0"/>
              <a:t>at speeds of a few 100 km s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, taking up to 40% of mass</a:t>
            </a:r>
          </a:p>
          <a:p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Envelope eventually visible as a nebula with emission lines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Remaining C-O core is a </a:t>
            </a:r>
            <a:r>
              <a:rPr lang="en-US" sz="2000" u="sng" dirty="0" smtClean="0"/>
              <a:t>White Dwarf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22C3-CB9F-42CE-9D46-DB19C9CCD0DF}" type="slidenum">
              <a:rPr lang="en-US" smtClean="0">
                <a:solidFill>
                  <a:schemeClr val="bg2"/>
                </a:solidFill>
              </a:rPr>
              <a:pPr/>
              <a:t>21</a:t>
            </a:fld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85800" y="3385923"/>
            <a:ext cx="3843360" cy="339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4953000" y="3430745"/>
            <a:ext cx="3507120" cy="335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685800" y="228600"/>
            <a:ext cx="2789280" cy="305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4550476" y="228600"/>
            <a:ext cx="3930524" cy="297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86600" y="6304547"/>
            <a:ext cx="1905000" cy="457200"/>
          </a:xfrm>
        </p:spPr>
        <p:txBody>
          <a:bodyPr/>
          <a:lstStyle/>
          <a:p>
            <a:fld id="{D7F122C3-CB9F-42CE-9D46-DB19C9CCD0DF}" type="slidenum">
              <a:rPr lang="en-US" smtClean="0">
                <a:solidFill>
                  <a:schemeClr val="bg2"/>
                </a:solidFill>
              </a:rPr>
              <a:pPr/>
              <a:t>22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4946640" y="304800"/>
            <a:ext cx="4044960" cy="312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 cstate="print">
            <a:lum contrast="12000"/>
          </a:blip>
          <a:srcRect l="4097" t="15034" r="6828" b="21477"/>
          <a:stretch>
            <a:fillRect/>
          </a:stretch>
        </p:blipFill>
        <p:spPr bwMode="auto">
          <a:xfrm>
            <a:off x="0" y="3505200"/>
            <a:ext cx="525534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5334000" y="3505200"/>
            <a:ext cx="3572640" cy="323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315200" y="6278259"/>
            <a:ext cx="1905000" cy="457200"/>
          </a:xfrm>
        </p:spPr>
        <p:txBody>
          <a:bodyPr/>
          <a:lstStyle/>
          <a:p>
            <a:fld id="{D7F122C3-CB9F-42CE-9D46-DB19C9CCD0DF}" type="slidenum">
              <a:rPr lang="en-US" smtClean="0">
                <a:solidFill>
                  <a:schemeClr val="bg2"/>
                </a:solidFill>
              </a:rPr>
              <a:pPr/>
              <a:t>23</a:t>
            </a:fld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026" name="Picture 2" descr="http://apod.nasa.gov/apod/image/0901/ngc2818_hherita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1"/>
            <a:ext cx="471853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533400"/>
            <a:ext cx="5878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Remnant Core – a White Dwarf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764985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Mass 0.25 M</a:t>
            </a:r>
            <a:r>
              <a:rPr lang="en-US" sz="1600" dirty="0" smtClean="0">
                <a:sym typeface="Wingdings 2"/>
              </a:rPr>
              <a:t></a:t>
            </a:r>
            <a:r>
              <a:rPr lang="en-US" sz="2000" dirty="0" smtClean="0"/>
              <a:t> – 1.4 M</a:t>
            </a:r>
            <a:r>
              <a:rPr lang="en-US" sz="1600" dirty="0" smtClean="0">
                <a:sym typeface="Wingdings 2"/>
              </a:rPr>
              <a:t></a:t>
            </a:r>
            <a:r>
              <a:rPr lang="en-US" sz="2000" dirty="0" smtClean="0"/>
              <a:t> , depending on mass of progenitor star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Supported by electron degeneracy pressure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With no further fusion, they cool to oblivion over billions of years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Radius about 1 R</a:t>
            </a:r>
            <a:r>
              <a:rPr lang="en-US" sz="1600" dirty="0" smtClean="0">
                <a:sym typeface="Symbol"/>
              </a:rPr>
              <a:t>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ym typeface="Symbol"/>
              </a:rPr>
              <a:t>  Hence enormous</a:t>
            </a:r>
          </a:p>
          <a:p>
            <a:r>
              <a:rPr lang="en-US" sz="2000" dirty="0" smtClean="0">
                <a:sym typeface="Symbol"/>
              </a:rPr>
              <a:t>   densities,  10</a:t>
            </a:r>
            <a:r>
              <a:rPr lang="en-US" sz="2000" baseline="30000" dirty="0" smtClean="0">
                <a:sym typeface="Symbol"/>
              </a:rPr>
              <a:t>9</a:t>
            </a:r>
            <a:r>
              <a:rPr lang="en-US" sz="2000" dirty="0" smtClean="0">
                <a:sym typeface="Symbol"/>
              </a:rPr>
              <a:t> kg m</a:t>
            </a:r>
            <a:r>
              <a:rPr lang="en-US" sz="2000" baseline="30000" dirty="0" smtClean="0">
                <a:sym typeface="Symbol"/>
              </a:rPr>
              <a:t>-3</a:t>
            </a:r>
          </a:p>
        </p:txBody>
      </p:sp>
      <p:pic>
        <p:nvPicPr>
          <p:cNvPr id="2050" name="Picture 2" descr="http://ebooks.bfwpub.com/universe8e/figures/20_11_bi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112393"/>
            <a:ext cx="4572000" cy="3745607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457200"/>
          </a:xfrm>
        </p:spPr>
        <p:txBody>
          <a:bodyPr/>
          <a:lstStyle/>
          <a:p>
            <a:fld id="{D7F122C3-CB9F-42CE-9D46-DB19C9CCD0DF}" type="slidenum">
              <a:rPr lang="en-US" smtClean="0">
                <a:solidFill>
                  <a:schemeClr val="bg2"/>
                </a:solidFill>
              </a:rPr>
              <a:pPr/>
              <a:t>24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800600"/>
            <a:ext cx="32261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Composition C, O.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Residual H, He atmosphere seen in spectra of most WDs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609600"/>
            <a:ext cx="7315200" cy="2362200"/>
          </a:xfrm>
        </p:spPr>
        <p:txBody>
          <a:bodyPr/>
          <a:lstStyle/>
          <a:p>
            <a:pPr algn="l"/>
            <a:r>
              <a:rPr lang="en-US" sz="2000" dirty="0" smtClean="0"/>
              <a:t>How did this understanding come about?  Had to connect expectations from physics of stellar interiors with observations, refine thinking, etc.</a:t>
            </a:r>
            <a:endParaRPr lang="en-US" sz="2000" dirty="0"/>
          </a:p>
          <a:p>
            <a:pPr algn="l"/>
            <a:endParaRPr lang="en-US" sz="2000" dirty="0"/>
          </a:p>
          <a:p>
            <a:pPr algn="l"/>
            <a:r>
              <a:rPr lang="en-US" sz="2000" dirty="0" smtClean="0"/>
              <a:t>Powerful test of theory: compare </a:t>
            </a:r>
            <a:r>
              <a:rPr lang="en-US" sz="2000" dirty="0"/>
              <a:t>theoretical “evolutionary tracks” on the H-R diagram with real </a:t>
            </a:r>
            <a:r>
              <a:rPr lang="en-US" sz="2000" dirty="0" smtClean="0"/>
              <a:t>stars – specifically star clusters.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58B7-CD43-486D-9DD4-F91C6658641B}" type="slidenum">
              <a:rPr lang="en-US" smtClean="0">
                <a:solidFill>
                  <a:schemeClr val="bg2"/>
                </a:solidFill>
              </a:rPr>
              <a:pPr/>
              <a:t>25</a:t>
            </a:fld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 </a:t>
            </a:r>
            <a:r>
              <a:rPr lang="en-US" dirty="0" smtClean="0"/>
              <a:t>clusters (back to Sec 19.4)</a:t>
            </a:r>
            <a:endParaRPr lang="en-US" dirty="0"/>
          </a:p>
        </p:txBody>
      </p:sp>
      <p:sp>
        <p:nvSpPr>
          <p:cNvPr id="5242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2667000"/>
          </a:xfrm>
        </p:spPr>
        <p:txBody>
          <a:bodyPr/>
          <a:lstStyle/>
          <a:p>
            <a:r>
              <a:rPr lang="en-US" sz="2000" dirty="0"/>
              <a:t>Groups of </a:t>
            </a:r>
            <a:r>
              <a:rPr lang="en-US" sz="2000" dirty="0" smtClean="0"/>
              <a:t>100’s to </a:t>
            </a:r>
            <a:r>
              <a:rPr lang="en-US" sz="2000" dirty="0" smtClean="0">
                <a:latin typeface="Times New Roman"/>
                <a:cs typeface="Times New Roman"/>
              </a:rPr>
              <a:t>~</a:t>
            </a:r>
            <a:r>
              <a:rPr lang="en-US" sz="2000" dirty="0" smtClean="0"/>
              <a:t>a million of stars formed together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Stars </a:t>
            </a:r>
            <a:r>
              <a:rPr lang="en-US" sz="2000" dirty="0"/>
              <a:t>in a cluster</a:t>
            </a:r>
          </a:p>
          <a:p>
            <a:pPr lvl="1"/>
            <a:r>
              <a:rPr lang="en-US" sz="2000" dirty="0"/>
              <a:t>Are </a:t>
            </a:r>
            <a:r>
              <a:rPr lang="en-US" sz="2000" dirty="0" smtClean="0"/>
              <a:t>all at same </a:t>
            </a:r>
            <a:r>
              <a:rPr lang="en-US" sz="2000" dirty="0"/>
              <a:t>distance (easy to compare e.g. luminosities)</a:t>
            </a:r>
          </a:p>
          <a:p>
            <a:pPr lvl="1"/>
            <a:r>
              <a:rPr lang="en-US" sz="2000" dirty="0" smtClean="0"/>
              <a:t>All have </a:t>
            </a:r>
            <a:r>
              <a:rPr lang="en-US" sz="2000" dirty="0"/>
              <a:t>the same age</a:t>
            </a:r>
          </a:p>
          <a:p>
            <a:pPr lvl="1"/>
            <a:r>
              <a:rPr lang="en-US" sz="2000" dirty="0" smtClean="0"/>
              <a:t>All have </a:t>
            </a:r>
            <a:r>
              <a:rPr lang="en-US" sz="2000" dirty="0"/>
              <a:t>the same chemical </a:t>
            </a:r>
            <a:r>
              <a:rPr lang="en-US" sz="2000" dirty="0" smtClean="0"/>
              <a:t>composition (not so important for us)</a:t>
            </a:r>
            <a:endParaRPr lang="en-US" sz="2000" dirty="0"/>
          </a:p>
          <a:p>
            <a:pPr lvl="1"/>
            <a:r>
              <a:rPr lang="en-US" sz="2000" dirty="0"/>
              <a:t>Have a wide range of stellar masses</a:t>
            </a:r>
          </a:p>
        </p:txBody>
      </p:sp>
      <p:sp>
        <p:nvSpPr>
          <p:cNvPr id="524293" name="Text Box 1029"/>
          <p:cNvSpPr txBox="1">
            <a:spLocks noChangeArrowheads="1"/>
          </p:cNvSpPr>
          <p:nvPr/>
        </p:nvSpPr>
        <p:spPr bwMode="auto">
          <a:xfrm>
            <a:off x="533400" y="4419600"/>
            <a:ext cx="3657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000" dirty="0"/>
              <a:t>A cluster provides a snapshot of what stars of different masses look like, at the same age and </a:t>
            </a:r>
            <a:r>
              <a:rPr lang="en-US" sz="2000" dirty="0" smtClean="0"/>
              <a:t>distance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457200"/>
          </a:xfrm>
        </p:spPr>
        <p:txBody>
          <a:bodyPr/>
          <a:lstStyle/>
          <a:p>
            <a:fld id="{E435D496-746C-4CFF-9582-3FD6A2819620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026" name="Picture 2" descr="http://m.teachastronomy.com/astropediaimages/open_cluster_ngc290_hig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624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38200"/>
            <a:ext cx="75596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9200" y="228600"/>
            <a:ext cx="6734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“Open” and “Globular” Clusters in the Milky Way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22C3-CB9F-42CE-9D46-DB19C9CCD0DF}" type="slidenum">
              <a:rPr lang="en-US" smtClean="0">
                <a:solidFill>
                  <a:schemeClr val="bg2"/>
                </a:solidFill>
              </a:rPr>
              <a:pPr/>
              <a:t>27</a:t>
            </a:fld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clusters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Open clusters (galactic clusters) contain </a:t>
            </a:r>
            <a:r>
              <a:rPr lang="en-US" sz="2000" dirty="0" smtClean="0"/>
              <a:t>100’s-1000’s of </a:t>
            </a:r>
            <a:r>
              <a:rPr lang="en-US" sz="2000" dirty="0"/>
              <a:t>stars, not </a:t>
            </a:r>
            <a:r>
              <a:rPr lang="en-US" sz="2000" dirty="0" smtClean="0"/>
              <a:t>very centrally </a:t>
            </a:r>
            <a:r>
              <a:rPr lang="en-US" sz="2000" dirty="0"/>
              <a:t>concentrated. </a:t>
            </a:r>
          </a:p>
          <a:p>
            <a:r>
              <a:rPr lang="en-US" sz="2000" dirty="0"/>
              <a:t>The clusters are confined to </a:t>
            </a:r>
            <a:r>
              <a:rPr lang="en-US" sz="2000" dirty="0" smtClean="0"/>
              <a:t>disk </a:t>
            </a:r>
            <a:r>
              <a:rPr lang="en-US" sz="2000" dirty="0"/>
              <a:t>of the </a:t>
            </a:r>
            <a:r>
              <a:rPr lang="en-US" sz="2000" dirty="0" smtClean="0"/>
              <a:t>Galaxy</a:t>
            </a:r>
            <a:r>
              <a:rPr lang="en-US" sz="2000" dirty="0"/>
              <a:t>.</a:t>
            </a:r>
          </a:p>
          <a:p>
            <a:r>
              <a:rPr lang="en-US" sz="2000" dirty="0"/>
              <a:t>Stars are </a:t>
            </a:r>
            <a:r>
              <a:rPr lang="en-US" sz="2000" dirty="0" smtClean="0"/>
              <a:t>young.  Open clusters generally disperse with time.</a:t>
            </a:r>
            <a:endParaRPr lang="en-US" sz="2000" dirty="0"/>
          </a:p>
        </p:txBody>
      </p:sp>
      <p:pic>
        <p:nvPicPr>
          <p:cNvPr id="508932" name="Picture 4" descr="m11_cf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048000"/>
            <a:ext cx="4400550" cy="3408363"/>
          </a:xfrm>
          <a:prstGeom prst="rect">
            <a:avLst/>
          </a:prstGeom>
          <a:noFill/>
        </p:spPr>
      </p:pic>
      <p:sp>
        <p:nvSpPr>
          <p:cNvPr id="508933" name="Rectangle 5"/>
          <p:cNvSpPr>
            <a:spLocks noChangeArrowheads="1"/>
          </p:cNvSpPr>
          <p:nvPr/>
        </p:nvSpPr>
        <p:spPr bwMode="auto">
          <a:xfrm>
            <a:off x="762000" y="533400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bg2"/>
                </a:solidFill>
              </a:rPr>
              <a:t>M11 </a:t>
            </a:r>
            <a:r>
              <a:rPr lang="en-US" sz="2000" dirty="0">
                <a:solidFill>
                  <a:schemeClr val="bg2"/>
                </a:solidFill>
              </a:rPr>
              <a:t>the “Wild Duck” open </a:t>
            </a:r>
            <a:r>
              <a:rPr lang="en-US" sz="2000" dirty="0" smtClean="0">
                <a:solidFill>
                  <a:schemeClr val="bg2"/>
                </a:solidFill>
              </a:rPr>
              <a:t>cluster.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/>
          <a:p>
            <a:fld id="{E435D496-746C-4CFF-9582-3FD6A2819620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066800"/>
            <a:ext cx="2667000" cy="914400"/>
          </a:xfrm>
        </p:spPr>
        <p:txBody>
          <a:bodyPr/>
          <a:lstStyle/>
          <a:p>
            <a:r>
              <a:rPr lang="en-US"/>
              <a:t>H and Chi Persei</a:t>
            </a:r>
          </a:p>
        </p:txBody>
      </p:sp>
      <p:pic>
        <p:nvPicPr>
          <p:cNvPr id="445444" name="Picture 4" descr="m35_ngc21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295400"/>
            <a:ext cx="4152900" cy="3175000"/>
          </a:xfrm>
          <a:prstGeom prst="rect">
            <a:avLst/>
          </a:prstGeom>
          <a:noFill/>
        </p:spPr>
      </p:pic>
      <p:sp>
        <p:nvSpPr>
          <p:cNvPr id="445445" name="Rectangle 5"/>
          <p:cNvSpPr>
            <a:spLocks noChangeArrowheads="1"/>
          </p:cNvSpPr>
          <p:nvPr/>
        </p:nvSpPr>
        <p:spPr bwMode="auto">
          <a:xfrm>
            <a:off x="5257800" y="45720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>
                <a:solidFill>
                  <a:schemeClr val="bg2"/>
                </a:solidFill>
              </a:rPr>
              <a:t>M35 </a:t>
            </a:r>
            <a:r>
              <a:rPr lang="en-US">
                <a:solidFill>
                  <a:schemeClr val="bg2"/>
                </a:solidFill>
              </a:rPr>
              <a:t>and </a:t>
            </a:r>
            <a:r>
              <a:rPr lang="en-US" smtClean="0">
                <a:solidFill>
                  <a:schemeClr val="bg2"/>
                </a:solidFill>
              </a:rPr>
              <a:t>NGC </a:t>
            </a:r>
            <a:r>
              <a:rPr lang="en-US" dirty="0">
                <a:solidFill>
                  <a:schemeClr val="bg2"/>
                </a:solidFill>
              </a:rPr>
              <a:t>2158 in Gemini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58B7-CD43-486D-9DD4-F91C6658641B}" type="slidenum">
              <a:rPr lang="en-US" smtClean="0">
                <a:solidFill>
                  <a:schemeClr val="bg2"/>
                </a:solidFill>
              </a:rPr>
              <a:pPr/>
              <a:t>29</a:t>
            </a:fld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2050" name="Picture 2" descr="http://www.noao.edu/image_gallery/images/d5/hcp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6" y="1524000"/>
            <a:ext cx="441960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7772400" cy="990600"/>
          </a:xfrm>
        </p:spPr>
        <p:txBody>
          <a:bodyPr/>
          <a:lstStyle/>
          <a:p>
            <a:r>
              <a:rPr lang="en-US" dirty="0"/>
              <a:t>"Stellar </a:t>
            </a:r>
            <a:r>
              <a:rPr lang="en-US" dirty="0" smtClean="0"/>
              <a:t>Midlife</a:t>
            </a:r>
            <a:r>
              <a:rPr lang="en-US" dirty="0"/>
              <a:t>" - </a:t>
            </a:r>
            <a:r>
              <a:rPr lang="en-US" dirty="0" smtClean="0"/>
              <a:t>Main Sequence</a:t>
            </a:r>
            <a:endParaRPr lang="en-US" dirty="0"/>
          </a:p>
        </p:txBody>
      </p:sp>
      <p:pic>
        <p:nvPicPr>
          <p:cNvPr id="392196" name="Picture 4" descr="main_se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95400"/>
            <a:ext cx="4724400" cy="37179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52578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MS stars fuse H to He in cores.  There is some evolution of </a:t>
            </a:r>
            <a:r>
              <a:rPr lang="en-US" sz="2000" i="1" dirty="0" smtClean="0"/>
              <a:t>L</a:t>
            </a:r>
            <a:r>
              <a:rPr lang="en-US" sz="2000" dirty="0" smtClean="0"/>
              <a:t> and </a:t>
            </a:r>
            <a:r>
              <a:rPr lang="en-US" sz="2000" i="1" dirty="0" smtClean="0"/>
              <a:t>T</a:t>
            </a:r>
            <a:r>
              <a:rPr lang="en-US" sz="2000" dirty="0" smtClean="0"/>
              <a:t> on MS (so may sometimes see ZAMS or Zero-Age Main Sequence referred to – indicates stars’ positions at beginning of MS life).</a:t>
            </a:r>
            <a:endParaRPr lang="en-US" sz="20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562600" y="1752600"/>
            <a:ext cx="3276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bg2"/>
                </a:solidFill>
              </a:rPr>
              <a:t>High-mass </a:t>
            </a:r>
            <a:r>
              <a:rPr lang="en-US" sz="1600" dirty="0">
                <a:solidFill>
                  <a:schemeClr val="bg2"/>
                </a:solidFill>
              </a:rPr>
              <a:t>stars are hotter and </a:t>
            </a:r>
            <a:r>
              <a:rPr lang="en-US" sz="1600" dirty="0" smtClean="0">
                <a:solidFill>
                  <a:schemeClr val="bg2"/>
                </a:solidFill>
              </a:rPr>
              <a:t>brighter, have larger radius and short lifetime.</a:t>
            </a:r>
          </a:p>
          <a:p>
            <a:pPr>
              <a:spcBef>
                <a:spcPct val="50000"/>
              </a:spcBef>
            </a:pPr>
            <a:endParaRPr lang="en-US" sz="1600" dirty="0" smtClean="0">
              <a:solidFill>
                <a:schemeClr val="bg2"/>
              </a:solidFill>
            </a:endParaRPr>
          </a:p>
          <a:p>
            <a:pPr lvl="0">
              <a:spcBef>
                <a:spcPct val="50000"/>
              </a:spcBef>
            </a:pPr>
            <a:r>
              <a:rPr lang="en-US" sz="1600" dirty="0"/>
              <a:t>Low-mass stars are cooler, fainter, have smaller radius and long lifetime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22C3-CB9F-42CE-9D46-DB19C9CCD0DF}" type="slidenum">
              <a:rPr lang="en-US" smtClean="0">
                <a:solidFill>
                  <a:srgbClr val="002060"/>
                </a:solidFill>
              </a:rPr>
              <a:pPr/>
              <a:t>3</a:t>
            </a:fld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Globular clusters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181600"/>
          </a:xfrm>
        </p:spPr>
        <p:txBody>
          <a:bodyPr/>
          <a:lstStyle/>
          <a:p>
            <a:r>
              <a:rPr lang="en-US" sz="2000" dirty="0"/>
              <a:t>Globular clusters contain 10</a:t>
            </a:r>
            <a:r>
              <a:rPr lang="en-US" sz="2000" baseline="30000" dirty="0"/>
              <a:t>5</a:t>
            </a:r>
            <a:r>
              <a:rPr lang="en-US" sz="2000" dirty="0"/>
              <a:t> to 10</a:t>
            </a:r>
            <a:r>
              <a:rPr lang="en-US" sz="2000" baseline="30000" dirty="0"/>
              <a:t>6</a:t>
            </a:r>
            <a:r>
              <a:rPr lang="en-US" sz="2000" dirty="0"/>
              <a:t> stars, centrally concentrated.</a:t>
            </a:r>
          </a:p>
          <a:p>
            <a:r>
              <a:rPr lang="en-US" sz="2000" dirty="0"/>
              <a:t>Found in the halo of the galaxy. </a:t>
            </a:r>
          </a:p>
          <a:p>
            <a:r>
              <a:rPr lang="en-US" sz="2000" dirty="0"/>
              <a:t>The stars are </a:t>
            </a:r>
            <a:r>
              <a:rPr lang="en-US" sz="2000" dirty="0" smtClean="0"/>
              <a:t>old.  </a:t>
            </a:r>
            <a:endParaRPr lang="en-US" sz="2000" dirty="0"/>
          </a:p>
          <a:p>
            <a:r>
              <a:rPr lang="en-US" sz="2000" dirty="0"/>
              <a:t>Provide an important, lower limit to the age of the Universe.</a:t>
            </a:r>
          </a:p>
        </p:txBody>
      </p:sp>
      <p:pic>
        <p:nvPicPr>
          <p:cNvPr id="509956" name="Picture 4" descr="m10-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921000"/>
            <a:ext cx="3505200" cy="3403600"/>
          </a:xfrm>
          <a:prstGeom prst="rect">
            <a:avLst/>
          </a:prstGeom>
          <a:noFill/>
        </p:spPr>
      </p:pic>
      <p:sp>
        <p:nvSpPr>
          <p:cNvPr id="509958" name="Text Box 6"/>
          <p:cNvSpPr txBox="1">
            <a:spLocks noChangeArrowheads="1"/>
          </p:cNvSpPr>
          <p:nvPr/>
        </p:nvSpPr>
        <p:spPr bwMode="auto">
          <a:xfrm>
            <a:off x="2057400" y="6521450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M10</a:t>
            </a:r>
          </a:p>
        </p:txBody>
      </p:sp>
      <p:sp>
        <p:nvSpPr>
          <p:cNvPr id="509959" name="Text Box 7"/>
          <p:cNvSpPr txBox="1">
            <a:spLocks noChangeArrowheads="1"/>
          </p:cNvSpPr>
          <p:nvPr/>
        </p:nvSpPr>
        <p:spPr bwMode="auto">
          <a:xfrm>
            <a:off x="6096000" y="6445250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M80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496-746C-4CFF-9582-3FD6A281962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146" name="Picture 2" descr="http://upload.wikimedia.org/wikipedia/commons/6/6a/A_Swarm_of_Ancient_Stars_-_GPN-2000-0009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95600"/>
            <a:ext cx="3255009" cy="34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6" y="1143000"/>
            <a:ext cx="4067174" cy="486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450" y="972892"/>
            <a:ext cx="3941764" cy="486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678" y="990600"/>
            <a:ext cx="4489122" cy="485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961390"/>
            <a:ext cx="4595812" cy="482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14400"/>
            <a:ext cx="3962400" cy="485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317" y="914400"/>
            <a:ext cx="4456483" cy="486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22C3-CB9F-42CE-9D46-DB19C9CCD0DF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838200" y="304800"/>
            <a:ext cx="510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Theoretical </a:t>
            </a:r>
            <a:r>
              <a:rPr lang="en-US" dirty="0" smtClean="0"/>
              <a:t>tracks (up to Red Giant phase):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71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22C3-CB9F-42CE-9D46-DB19C9CCD0DF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4098" name="Picture 2" descr="C:\Users\Rich\AppData\Local\Temp\Rar$DI83.688\6592_fig19_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" t="4" r="65329" b="65332"/>
          <a:stretch/>
        </p:blipFill>
        <p:spPr bwMode="auto">
          <a:xfrm>
            <a:off x="781665" y="888913"/>
            <a:ext cx="2571135" cy="314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Rich\AppData\Local\Temp\Rar$DI83.688\6592_fig19_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75" t="4" r="281" b="65332"/>
          <a:stretch/>
        </p:blipFill>
        <p:spPr bwMode="auto">
          <a:xfrm>
            <a:off x="3355504" y="888913"/>
            <a:ext cx="2405215" cy="314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ich\AppData\Local\Temp\Rar$DI83.688\6592_fig19_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" t="35113" r="62737" b="32885"/>
          <a:stretch/>
        </p:blipFill>
        <p:spPr bwMode="auto">
          <a:xfrm>
            <a:off x="5715000" y="1073989"/>
            <a:ext cx="2841085" cy="296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Rich\AppData\Local\Temp\Rar$DI83.688\6592_fig19_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8" t="35114" r="32182" b="32883"/>
          <a:stretch/>
        </p:blipFill>
        <p:spPr bwMode="auto">
          <a:xfrm>
            <a:off x="835005" y="4114800"/>
            <a:ext cx="219456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Rich\AppData\Local\Temp\Rar$DI83.688\6592_fig19_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t="67988" r="33724" b="468"/>
          <a:stretch/>
        </p:blipFill>
        <p:spPr bwMode="auto">
          <a:xfrm>
            <a:off x="3029565" y="4099034"/>
            <a:ext cx="475356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48265" y="240268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(Theoretical tracks not stacked on top of each other):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51771" y="27801"/>
            <a:ext cx="26725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distance not known,</a:t>
            </a:r>
          </a:p>
          <a:p>
            <a:r>
              <a:rPr lang="en-US" dirty="0" smtClean="0"/>
              <a:t>and incident flux plotted,</a:t>
            </a:r>
          </a:p>
          <a:p>
            <a:r>
              <a:rPr lang="en-US" dirty="0" smtClean="0"/>
              <a:t>will shapes change?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91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04800" y="932261"/>
            <a:ext cx="4906963" cy="5773339"/>
            <a:chOff x="2255837" y="533400"/>
            <a:chExt cx="4906963" cy="5773339"/>
          </a:xfrm>
        </p:grpSpPr>
        <p:pic>
          <p:nvPicPr>
            <p:cNvPr id="2" name="Picture 5" descr="ch20_fig20_18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55837" y="533400"/>
              <a:ext cx="4906963" cy="5773339"/>
            </a:xfrm>
            <a:prstGeom prst="rect">
              <a:avLst/>
            </a:prstGeom>
            <a:noFill/>
          </p:spPr>
        </p:pic>
        <p:pic>
          <p:nvPicPr>
            <p:cNvPr id="3" name="Picture 5" descr="ch20_fig20_18b"/>
            <p:cNvPicPr>
              <a:picLocks noChangeAspect="1" noChangeArrowheads="1"/>
            </p:cNvPicPr>
            <p:nvPr/>
          </p:nvPicPr>
          <p:blipFill>
            <a:blip r:embed="rId3" cstate="print"/>
            <a:srcRect l="3922" t="76667" r="84314" b="8333"/>
            <a:stretch>
              <a:fillRect/>
            </a:stretch>
          </p:blipFill>
          <p:spPr bwMode="auto">
            <a:xfrm>
              <a:off x="4846637" y="914399"/>
              <a:ext cx="2057400" cy="1714498"/>
            </a:xfrm>
            <a:prstGeom prst="rect">
              <a:avLst/>
            </a:prstGeom>
            <a:noFill/>
          </p:spPr>
        </p:pic>
        <p:pic>
          <p:nvPicPr>
            <p:cNvPr id="4" name="Picture 5" descr="ch20_fig20_18b"/>
            <p:cNvPicPr>
              <a:picLocks noChangeAspect="1" noChangeArrowheads="1"/>
            </p:cNvPicPr>
            <p:nvPr/>
          </p:nvPicPr>
          <p:blipFill>
            <a:blip r:embed="rId3" cstate="print"/>
            <a:srcRect l="3922" t="76667" r="84314" b="8333"/>
            <a:stretch>
              <a:fillRect/>
            </a:stretch>
          </p:blipFill>
          <p:spPr bwMode="auto">
            <a:xfrm>
              <a:off x="5989637" y="2514600"/>
              <a:ext cx="152400" cy="1752600"/>
            </a:xfrm>
            <a:prstGeom prst="rect">
              <a:avLst/>
            </a:prstGeom>
            <a:noFill/>
          </p:spPr>
        </p:pic>
        <p:pic>
          <p:nvPicPr>
            <p:cNvPr id="5" name="Picture 5" descr="ch20_fig20_18b"/>
            <p:cNvPicPr>
              <a:picLocks noChangeAspect="1" noChangeArrowheads="1"/>
            </p:cNvPicPr>
            <p:nvPr/>
          </p:nvPicPr>
          <p:blipFill>
            <a:blip r:embed="rId3" cstate="print"/>
            <a:srcRect l="3922" t="76667" r="84314" b="8333"/>
            <a:stretch>
              <a:fillRect/>
            </a:stretch>
          </p:blipFill>
          <p:spPr bwMode="auto">
            <a:xfrm>
              <a:off x="6294437" y="2743200"/>
              <a:ext cx="152400" cy="1752600"/>
            </a:xfrm>
            <a:prstGeom prst="rect">
              <a:avLst/>
            </a:prstGeom>
            <a:noFill/>
          </p:spPr>
        </p:pic>
        <p:pic>
          <p:nvPicPr>
            <p:cNvPr id="6" name="Picture 5" descr="ch20_fig20_18b"/>
            <p:cNvPicPr>
              <a:picLocks noChangeAspect="1" noChangeArrowheads="1"/>
            </p:cNvPicPr>
            <p:nvPr/>
          </p:nvPicPr>
          <p:blipFill>
            <a:blip r:embed="rId3" cstate="print"/>
            <a:srcRect l="3922" t="76667" r="84314" b="8333"/>
            <a:stretch>
              <a:fillRect/>
            </a:stretch>
          </p:blipFill>
          <p:spPr bwMode="auto">
            <a:xfrm>
              <a:off x="6142037" y="2667000"/>
              <a:ext cx="152400" cy="17526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4572000" y="1295400"/>
              <a:ext cx="14863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/>
                  </a:solidFill>
                </a:rPr>
                <a:t>Main Sequence</a:t>
              </a:r>
            </a:p>
            <a:p>
              <a:r>
                <a:rPr lang="en-US" sz="1400" b="1" dirty="0" smtClean="0">
                  <a:solidFill>
                    <a:schemeClr val="tx1"/>
                  </a:solidFill>
                </a:rPr>
                <a:t>Turn-off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rot="10800000" flipV="1">
              <a:off x="3962400" y="1600200"/>
              <a:ext cx="533400" cy="45720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22C3-CB9F-42CE-9D46-DB19C9CCD0DF}" type="slidenum">
              <a:rPr lang="en-US" smtClean="0">
                <a:solidFill>
                  <a:schemeClr val="bg2"/>
                </a:solidFill>
              </a:rPr>
              <a:pPr/>
              <a:t>33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40363" y="1066800"/>
            <a:ext cx="363432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Get </a:t>
            </a:r>
            <a:r>
              <a:rPr lang="en-US" u="sng" dirty="0"/>
              <a:t>age</a:t>
            </a:r>
            <a:r>
              <a:rPr lang="en-US" dirty="0"/>
              <a:t> from color of stars</a:t>
            </a:r>
          </a:p>
          <a:p>
            <a:r>
              <a:rPr lang="en-US" dirty="0"/>
              <a:t>just leaving Main Sequence</a:t>
            </a:r>
          </a:p>
          <a:p>
            <a:r>
              <a:rPr lang="en-US" dirty="0"/>
              <a:t>(MS Turn-off point).</a:t>
            </a:r>
          </a:p>
          <a:p>
            <a:endParaRPr lang="en-US" dirty="0" smtClean="0"/>
          </a:p>
          <a:p>
            <a:r>
              <a:rPr lang="en-US" dirty="0" smtClean="0"/>
              <a:t>Get </a:t>
            </a:r>
            <a:r>
              <a:rPr lang="en-US" u="sng" dirty="0"/>
              <a:t>distance</a:t>
            </a:r>
            <a:r>
              <a:rPr lang="en-US" dirty="0"/>
              <a:t> by measuring stars’</a:t>
            </a:r>
          </a:p>
          <a:p>
            <a:r>
              <a:rPr lang="en-US" dirty="0"/>
              <a:t>incident fluxes, plotting incident</a:t>
            </a:r>
          </a:p>
          <a:p>
            <a:r>
              <a:rPr lang="en-US" dirty="0"/>
              <a:t>flux vs. T, recognizing</a:t>
            </a:r>
          </a:p>
          <a:p>
            <a:r>
              <a:rPr lang="en-US" dirty="0"/>
              <a:t>MS.  Know what their luminosities</a:t>
            </a:r>
          </a:p>
          <a:p>
            <a:r>
              <a:rPr lang="en-US" dirty="0"/>
              <a:t>should be from theoretical MS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85800" y="152400"/>
            <a:ext cx="7772400" cy="838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Helvetica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Helvetica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Helvetica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Helvetic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Helvetic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Helvetic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Helvetic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Helvetica" charset="0"/>
              </a:defRPr>
            </a:lvl9pPr>
          </a:lstStyle>
          <a:p>
            <a:r>
              <a:rPr lang="en-US" smtClean="0"/>
              <a:t>Comparison of theory and observations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4343400" cy="914400"/>
          </a:xfrm>
        </p:spPr>
        <p:txBody>
          <a:bodyPr/>
          <a:lstStyle/>
          <a:p>
            <a:r>
              <a:rPr lang="en-US" dirty="0"/>
              <a:t>The H-R diagrams of open clusters </a:t>
            </a:r>
            <a:r>
              <a:rPr lang="en-US" dirty="0" smtClean="0"/>
              <a:t>show range of MS turnoff points – range of ages.</a:t>
            </a:r>
            <a:endParaRPr lang="en-US" dirty="0"/>
          </a:p>
        </p:txBody>
      </p:sp>
      <p:pic>
        <p:nvPicPr>
          <p:cNvPr id="5" name="Picture 4" descr="figure 21-06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5525" y="1825625"/>
            <a:ext cx="4308475" cy="4879975"/>
          </a:xfrm>
          <a:prstGeom prst="rect">
            <a:avLst/>
          </a:prstGeom>
          <a:noFill/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876800" y="704671"/>
            <a:ext cx="403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H-R diagram for </a:t>
            </a:r>
            <a:r>
              <a:rPr lang="en-US" dirty="0" smtClean="0"/>
              <a:t>21,000 of the brightest nearby stars </a:t>
            </a:r>
            <a:r>
              <a:rPr lang="en-US" dirty="0"/>
              <a:t>from </a:t>
            </a:r>
            <a:r>
              <a:rPr lang="en-US" dirty="0" err="1"/>
              <a:t>Hipparcos</a:t>
            </a:r>
            <a:r>
              <a:rPr lang="en-US" dirty="0"/>
              <a:t>. </a:t>
            </a:r>
            <a:r>
              <a:rPr lang="en-US" dirty="0" smtClean="0"/>
              <a:t>Are these stars all the same age, like in a cluster? </a:t>
            </a:r>
            <a:endParaRPr lang="en-US" dirty="0"/>
          </a:p>
        </p:txBody>
      </p:sp>
      <p:pic>
        <p:nvPicPr>
          <p:cNvPr id="23554" name="Picture 2" descr="http://ebooks.bfwpub.com/universe8e/figures/19_14_bi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1676400"/>
            <a:ext cx="4295775" cy="4714876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/>
          <a:p>
            <a:fld id="{E435D496-746C-4CFF-9582-3FD6A2819620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304800"/>
            <a:ext cx="8534400" cy="762000"/>
          </a:xfrm>
        </p:spPr>
        <p:txBody>
          <a:bodyPr/>
          <a:lstStyle/>
          <a:p>
            <a:pPr algn="l"/>
            <a:r>
              <a:rPr lang="en-US" dirty="0"/>
              <a:t>Typical </a:t>
            </a:r>
            <a:r>
              <a:rPr lang="en-US" u="sng" dirty="0"/>
              <a:t>globular </a:t>
            </a:r>
            <a:r>
              <a:rPr lang="en-US" dirty="0"/>
              <a:t>cluster H-R diagram.  Note low turnoff point, </a:t>
            </a:r>
            <a:r>
              <a:rPr lang="en-US" dirty="0" smtClean="0"/>
              <a:t>many </a:t>
            </a:r>
            <a:r>
              <a:rPr lang="en-US" dirty="0"/>
              <a:t>red </a:t>
            </a:r>
            <a:r>
              <a:rPr lang="en-US" dirty="0" smtClean="0"/>
              <a:t>giants and white dwarfs.  Young or old?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9355" y="1143000"/>
            <a:ext cx="4273845" cy="478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" y="6135469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Also get </a:t>
            </a:r>
            <a:r>
              <a:rPr lang="en-US" u="sng" dirty="0" smtClean="0"/>
              <a:t>distance</a:t>
            </a:r>
            <a:r>
              <a:rPr lang="en-US" dirty="0" smtClean="0"/>
              <a:t> from apparent brightness of Main Sequence </a:t>
            </a:r>
            <a:r>
              <a:rPr lang="en-US" dirty="0" smtClean="0"/>
              <a:t>or </a:t>
            </a:r>
            <a:r>
              <a:rPr lang="en-US" dirty="0" smtClean="0"/>
              <a:t>of Horizontal Branch.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58B7-CD43-486D-9DD4-F91C6658641B}" type="slidenum">
              <a:rPr lang="en-US" smtClean="0">
                <a:solidFill>
                  <a:schemeClr val="bg2"/>
                </a:solidFill>
              </a:rPr>
              <a:pPr/>
              <a:t>35</a:t>
            </a:fld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6277" y="1417584"/>
            <a:ext cx="1068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AGB stars</a:t>
            </a:r>
            <a:endParaRPr lang="en-US" sz="11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105400" y="1694583"/>
            <a:ext cx="76200" cy="21041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Stellar populations</a:t>
            </a:r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229600" cy="5181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Two basic types of stars – a young class and an old class.</a:t>
            </a:r>
          </a:p>
          <a:p>
            <a:pPr>
              <a:lnSpc>
                <a:spcPct val="90000"/>
              </a:lnSpc>
            </a:pPr>
            <a:r>
              <a:rPr lang="en-US" i="1" dirty="0"/>
              <a:t>Population I</a:t>
            </a:r>
            <a:r>
              <a:rPr lang="en-US" dirty="0"/>
              <a:t> – young, in disk of galaxy, </a:t>
            </a:r>
            <a:r>
              <a:rPr lang="en-US" dirty="0" smtClean="0"/>
              <a:t>“metal-rich”, including </a:t>
            </a:r>
            <a:r>
              <a:rPr lang="en-US" dirty="0"/>
              <a:t>open clusters.</a:t>
            </a:r>
          </a:p>
          <a:p>
            <a:pPr>
              <a:lnSpc>
                <a:spcPct val="90000"/>
              </a:lnSpc>
            </a:pPr>
            <a:r>
              <a:rPr lang="en-US" i="1" dirty="0"/>
              <a:t>Population II</a:t>
            </a:r>
            <a:r>
              <a:rPr lang="en-US" dirty="0"/>
              <a:t> – old , </a:t>
            </a:r>
            <a:r>
              <a:rPr lang="en-US" dirty="0" smtClean="0"/>
              <a:t>in halo, “metal-poor”, </a:t>
            </a:r>
            <a:r>
              <a:rPr lang="en-US" dirty="0"/>
              <a:t>many in globular clusters.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r>
              <a:rPr lang="en-US" dirty="0"/>
              <a:t>Earlier stars formed out of “cleaner” gas (Pop II).</a:t>
            </a:r>
          </a:p>
          <a:p>
            <a:r>
              <a:rPr lang="en-US" dirty="0"/>
              <a:t>Later generations formed out of gas which the first stars “polluted” with heavier elements </a:t>
            </a:r>
            <a:r>
              <a:rPr lang="en-US" dirty="0" smtClean="0"/>
              <a:t>(“metals”) they </a:t>
            </a:r>
            <a:r>
              <a:rPr lang="en-US" dirty="0"/>
              <a:t>created (Pop I</a:t>
            </a:r>
            <a:r>
              <a:rPr lang="en-US" dirty="0" smtClean="0"/>
              <a:t>).  But they have a large range of metal content in spectra and thus ages.</a:t>
            </a:r>
            <a:endParaRPr lang="en-US" dirty="0"/>
          </a:p>
          <a:p>
            <a:endParaRPr lang="en-US" dirty="0"/>
          </a:p>
          <a:p>
            <a:pPr>
              <a:buFontTx/>
              <a:buNone/>
            </a:pPr>
            <a:r>
              <a:rPr lang="en-US" sz="1400" i="1" dirty="0"/>
              <a:t>	</a:t>
            </a:r>
            <a:endParaRPr lang="en-US" dirty="0"/>
          </a:p>
        </p:txBody>
      </p:sp>
      <p:pic>
        <p:nvPicPr>
          <p:cNvPr id="512004" name="Picture 4" descr="figure 21-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72" y="2667000"/>
            <a:ext cx="6878828" cy="1450975"/>
          </a:xfrm>
          <a:prstGeom prst="rect">
            <a:avLst/>
          </a:prstGeom>
          <a:noFill/>
        </p:spPr>
      </p:pic>
      <p:sp>
        <p:nvSpPr>
          <p:cNvPr id="512005" name="Text Box 5"/>
          <p:cNvSpPr txBox="1">
            <a:spLocks noChangeArrowheads="1"/>
          </p:cNvSpPr>
          <p:nvPr/>
        </p:nvSpPr>
        <p:spPr bwMode="auto">
          <a:xfrm>
            <a:off x="7086600" y="3200400"/>
            <a:ext cx="2057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A has low </a:t>
            </a:r>
            <a:r>
              <a:rPr lang="en-US" sz="1400" dirty="0" smtClean="0"/>
              <a:t>metallicity,   B has </a:t>
            </a:r>
            <a:r>
              <a:rPr lang="en-US" sz="1400" dirty="0"/>
              <a:t>high metallicity</a:t>
            </a:r>
            <a:r>
              <a:rPr lang="en-US" sz="1400" dirty="0" smtClean="0"/>
              <a:t>.  Temperature same.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496-746C-4CFF-9582-3FD6A281962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839200" cy="838200"/>
          </a:xfrm>
        </p:spPr>
        <p:txBody>
          <a:bodyPr/>
          <a:lstStyle/>
          <a:p>
            <a:r>
              <a:rPr lang="en-US" dirty="0"/>
              <a:t>Variable </a:t>
            </a:r>
            <a:r>
              <a:rPr lang="en-US" dirty="0" smtClean="0"/>
              <a:t>stars </a:t>
            </a:r>
            <a:r>
              <a:rPr lang="en-US" dirty="0" smtClean="0"/>
              <a:t>as Distance Indicators</a:t>
            </a:r>
            <a:endParaRPr lang="en-US" dirty="0"/>
          </a:p>
        </p:txBody>
      </p:sp>
      <p:pic>
        <p:nvPicPr>
          <p:cNvPr id="513028" name="Picture 4" descr="figure 21-1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90600"/>
            <a:ext cx="3668713" cy="5121275"/>
          </a:xfrm>
          <a:prstGeom prst="rect">
            <a:avLst/>
          </a:prstGeom>
          <a:noFill/>
        </p:spPr>
      </p:pic>
      <p:pic>
        <p:nvPicPr>
          <p:cNvPr id="513029" name="Picture 5" descr="figure 21-12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990600"/>
            <a:ext cx="3714750" cy="5121275"/>
          </a:xfrm>
          <a:prstGeom prst="rect">
            <a:avLst/>
          </a:prstGeom>
          <a:noFill/>
        </p:spPr>
      </p:pic>
      <p:sp>
        <p:nvSpPr>
          <p:cNvPr id="513030" name="Text Box 6"/>
          <p:cNvSpPr txBox="1">
            <a:spLocks noChangeArrowheads="1"/>
          </p:cNvSpPr>
          <p:nvPr/>
        </p:nvSpPr>
        <p:spPr bwMode="auto">
          <a:xfrm>
            <a:off x="685800" y="6048375"/>
            <a:ext cx="8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Some evolved stars vary in brightness. Mira variables are </a:t>
            </a:r>
            <a:r>
              <a:rPr lang="en-US" sz="1600" dirty="0" smtClean="0"/>
              <a:t>Long </a:t>
            </a:r>
            <a:r>
              <a:rPr lang="en-US" sz="1600" dirty="0"/>
              <a:t>P</a:t>
            </a:r>
            <a:r>
              <a:rPr lang="en-US" sz="1600" dirty="0" smtClean="0"/>
              <a:t>eriod </a:t>
            </a:r>
            <a:r>
              <a:rPr lang="en-US" sz="1600" dirty="0"/>
              <a:t>V</a:t>
            </a:r>
            <a:r>
              <a:rPr lang="en-US" sz="1600" dirty="0" smtClean="0"/>
              <a:t>ariables</a:t>
            </a:r>
            <a:r>
              <a:rPr lang="en-US" sz="1600" dirty="0"/>
              <a:t>: </a:t>
            </a:r>
            <a:r>
              <a:rPr lang="en-US" sz="1600" dirty="0" smtClean="0"/>
              <a:t>AGB stars </a:t>
            </a:r>
            <a:r>
              <a:rPr lang="en-US" sz="1600" dirty="0"/>
              <a:t>varying in brightness by a factor of ~100 over a timescale of </a:t>
            </a:r>
            <a:r>
              <a:rPr lang="en-US" sz="1600" dirty="0" smtClean="0"/>
              <a:t>100-700 days.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62800" y="6324600"/>
            <a:ext cx="1905000" cy="457200"/>
          </a:xfrm>
        </p:spPr>
        <p:txBody>
          <a:bodyPr/>
          <a:lstStyle/>
          <a:p>
            <a:fld id="{E435D496-746C-4CFF-9582-3FD6A2819620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Period Variables – </a:t>
            </a:r>
            <a:r>
              <a:rPr lang="en-US" dirty="0" err="1" smtClean="0"/>
              <a:t>Cepheids</a:t>
            </a:r>
            <a:r>
              <a:rPr lang="en-US" dirty="0" smtClean="0"/>
              <a:t> and RR </a:t>
            </a:r>
            <a:r>
              <a:rPr lang="en-US" dirty="0" err="1" smtClean="0"/>
              <a:t>Lyraes</a:t>
            </a:r>
            <a:endParaRPr lang="en-US" dirty="0"/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077200" cy="5181600"/>
          </a:xfrm>
        </p:spPr>
        <p:txBody>
          <a:bodyPr/>
          <a:lstStyle/>
          <a:p>
            <a:r>
              <a:rPr lang="en-US" sz="2000" dirty="0" smtClean="0"/>
              <a:t>They pulsate in radius.  T also varies.  Timescale days – weeks.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This happens to some stars </a:t>
            </a:r>
            <a:r>
              <a:rPr lang="en-US" sz="2000" dirty="0" smtClean="0"/>
              <a:t>late in their </a:t>
            </a:r>
            <a:r>
              <a:rPr lang="en-US" sz="2000" dirty="0" smtClean="0"/>
              <a:t>evolution when their internal structure makes them unstable to pulsations – but we’ll skip the </a:t>
            </a:r>
            <a:r>
              <a:rPr lang="en-US" sz="2000" dirty="0" smtClean="0"/>
              <a:t>physics.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Cepheids</a:t>
            </a:r>
            <a:r>
              <a:rPr lang="en-US" sz="2000" dirty="0" smtClean="0"/>
              <a:t> are relatively massive, evolved, variable stars.  </a:t>
            </a:r>
          </a:p>
          <a:p>
            <a:endParaRPr lang="en-US" sz="2000" dirty="0"/>
          </a:p>
          <a:p>
            <a:r>
              <a:rPr lang="en-US" sz="2000" dirty="0" smtClean="0"/>
              <a:t>RR </a:t>
            </a:r>
            <a:r>
              <a:rPr lang="en-US" sz="2000" dirty="0" err="1" smtClean="0"/>
              <a:t>Lyrae</a:t>
            </a:r>
            <a:r>
              <a:rPr lang="en-US" sz="2000" dirty="0" smtClean="0"/>
              <a:t> variable stars are Horizontal Branch stars.</a:t>
            </a:r>
            <a:endParaRPr lang="en-US" sz="2000" dirty="0"/>
          </a:p>
          <a:p>
            <a:pPr>
              <a:buFontTx/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496-746C-4CFF-9582-3FD6A281962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study variable stars</a:t>
            </a:r>
          </a:p>
        </p:txBody>
      </p:sp>
      <p:pic>
        <p:nvPicPr>
          <p:cNvPr id="515076" name="Picture 4" descr="figure 21-14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371600"/>
            <a:ext cx="4876800" cy="2291830"/>
          </a:xfrm>
        </p:spPr>
      </p:pic>
      <p:pic>
        <p:nvPicPr>
          <p:cNvPr id="515077" name="Picture 5" descr="figure 21-14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86200"/>
            <a:ext cx="4962525" cy="2438400"/>
          </a:xfrm>
          <a:prstGeom prst="rect">
            <a:avLst/>
          </a:prstGeom>
          <a:noFill/>
        </p:spPr>
      </p:pic>
      <p:sp>
        <p:nvSpPr>
          <p:cNvPr id="515080" name="Text Box 8"/>
          <p:cNvSpPr txBox="1">
            <a:spLocks noChangeArrowheads="1"/>
          </p:cNvSpPr>
          <p:nvPr/>
        </p:nvSpPr>
        <p:spPr bwMode="auto">
          <a:xfrm>
            <a:off x="5638800" y="1600200"/>
            <a:ext cx="2895600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We use </a:t>
            </a:r>
            <a:r>
              <a:rPr lang="en-US" dirty="0" smtClean="0"/>
              <a:t>light curves</a:t>
            </a:r>
            <a:r>
              <a:rPr lang="en-US" dirty="0"/>
              <a:t>, which show the brightness </a:t>
            </a:r>
            <a:r>
              <a:rPr lang="en-US" dirty="0" smtClean="0"/>
              <a:t>(typically in some filter) versus </a:t>
            </a:r>
            <a:r>
              <a:rPr lang="en-US" dirty="0"/>
              <a:t>time for the star. 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We can also look at the periodic change of other properties, such as the radial velocity, surface temperature, and size.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496-746C-4CFF-9582-3FD6A281962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7696200" cy="304800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     In stars more massive than about 1M</a:t>
            </a:r>
            <a:r>
              <a:rPr lang="en-US" sz="1600" dirty="0" smtClean="0">
                <a:sym typeface="Wingdings 2"/>
              </a:rPr>
              <a:t></a:t>
            </a:r>
            <a:r>
              <a:rPr lang="en-US" sz="2000" dirty="0" smtClean="0">
                <a:sym typeface="Wingdings 2"/>
              </a:rPr>
              <a:t> (</a:t>
            </a:r>
            <a:r>
              <a:rPr lang="en-US" sz="2000" dirty="0" err="1" smtClean="0">
                <a:sym typeface="Wingdings 2"/>
              </a:rPr>
              <a:t>T</a:t>
            </a:r>
            <a:r>
              <a:rPr lang="en-US" sz="2000" baseline="-25000" dirty="0" err="1" smtClean="0">
                <a:sym typeface="Wingdings 2"/>
              </a:rPr>
              <a:t>core</a:t>
            </a:r>
            <a:r>
              <a:rPr lang="en-US" sz="2000" dirty="0" smtClean="0">
                <a:sym typeface="Wingdings 2"/>
              </a:rPr>
              <a:t> &gt; 1.6 x 10</a:t>
            </a:r>
            <a:r>
              <a:rPr lang="en-US" sz="2000" baseline="30000" dirty="0" smtClean="0">
                <a:sym typeface="Wingdings 2"/>
              </a:rPr>
              <a:t>7 </a:t>
            </a:r>
            <a:r>
              <a:rPr lang="en-US" sz="2000" dirty="0" smtClean="0">
                <a:sym typeface="Wingdings 2"/>
              </a:rPr>
              <a:t>K)</a:t>
            </a:r>
            <a:r>
              <a:rPr lang="en-US" sz="2000" dirty="0" smtClean="0"/>
              <a:t>, H =&gt; He fusion more efficient through “CNO cycle”: chain of six reactions where C, N and O are </a:t>
            </a:r>
            <a:r>
              <a:rPr lang="en-US" sz="2000" u="sng" dirty="0" smtClean="0"/>
              <a:t>catalysts</a:t>
            </a:r>
            <a:r>
              <a:rPr lang="en-US" sz="2000" dirty="0" smtClean="0"/>
              <a:t>, but end result same as p-p chain.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0" y="5257800"/>
            <a:ext cx="7696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Nuclear reactions are highly sensitive to core T: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</a:rPr>
              <a:t>p-p chain:  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sym typeface="Symbol" pitchFamily="18" charset="2"/>
              </a:rPr>
              <a:t> T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sym typeface="Symbol" pitchFamily="18" charset="2"/>
              </a:rPr>
              <a:t>4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sym typeface="Symbol" pitchFamily="18" charset="2"/>
              </a:rPr>
              <a:t>CNO cycle:   T</a:t>
            </a:r>
            <a:r>
              <a:rPr kumimoji="0" lang="en-US" sz="20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sym typeface="Symbol" pitchFamily="18" charset="2"/>
              </a:rPr>
              <a:t>20</a:t>
            </a:r>
            <a:endParaRPr kumimoji="0" lang="en-US" sz="2000" b="0" i="0" u="none" strike="noStrike" kern="0" cap="none" spc="0" normalizeH="0" baseline="3000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sym typeface="Symbol" pitchFamily="18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496-746C-4CFF-9582-3FD6A2819620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828925" y="1981200"/>
            <a:ext cx="2809875" cy="3048000"/>
            <a:chOff x="2828925" y="1828800"/>
            <a:chExt cx="2809875" cy="3048000"/>
          </a:xfrm>
        </p:grpSpPr>
        <p:pic>
          <p:nvPicPr>
            <p:cNvPr id="80898" name="Picture 2" descr="http://media.wiley.com/Lux/01/23401.nce00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28925" y="1938448"/>
              <a:ext cx="2809875" cy="2862152"/>
            </a:xfrm>
            <a:prstGeom prst="rect">
              <a:avLst/>
            </a:prstGeom>
            <a:noFill/>
          </p:spPr>
        </p:pic>
        <p:sp>
          <p:nvSpPr>
            <p:cNvPr id="6" name="Oval 5"/>
            <p:cNvSpPr/>
            <p:nvPr/>
          </p:nvSpPr>
          <p:spPr bwMode="auto">
            <a:xfrm>
              <a:off x="3276600" y="1828800"/>
              <a:ext cx="381000" cy="381000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3276600" y="2895600"/>
              <a:ext cx="381000" cy="381000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3276600" y="3429000"/>
              <a:ext cx="381000" cy="381000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276600" y="4495800"/>
              <a:ext cx="381000" cy="381000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indicators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1981200"/>
          </a:xfrm>
        </p:spPr>
        <p:txBody>
          <a:bodyPr/>
          <a:lstStyle/>
          <a:p>
            <a:r>
              <a:rPr lang="en-US" sz="2000" dirty="0"/>
              <a:t>Variable stars like </a:t>
            </a:r>
            <a:r>
              <a:rPr lang="en-US" sz="2000" dirty="0" err="1"/>
              <a:t>Cepheids</a:t>
            </a:r>
            <a:r>
              <a:rPr lang="en-US" sz="2000" dirty="0"/>
              <a:t>, and RR </a:t>
            </a:r>
            <a:r>
              <a:rPr lang="en-US" sz="2000" dirty="0" err="1"/>
              <a:t>Lyrae</a:t>
            </a:r>
            <a:r>
              <a:rPr lang="en-US" sz="2000" dirty="0"/>
              <a:t> stars can be used as distance indicators. How?</a:t>
            </a:r>
          </a:p>
          <a:p>
            <a:r>
              <a:rPr lang="en-US" sz="2000" dirty="0" err="1" smtClean="0"/>
              <a:t>Cepheids</a:t>
            </a:r>
            <a:r>
              <a:rPr lang="en-US" sz="2000" dirty="0" smtClean="0"/>
              <a:t> exhibit </a:t>
            </a:r>
            <a:r>
              <a:rPr lang="en-US" sz="2000" dirty="0"/>
              <a:t>a relation between their period and their </a:t>
            </a:r>
            <a:r>
              <a:rPr lang="en-US" sz="2000" dirty="0" smtClean="0"/>
              <a:t>(average) luminosity.  Discovery goes back to Henrietta Leavitt (1912).</a:t>
            </a:r>
            <a:r>
              <a:rPr lang="en-US" sz="2000" dirty="0"/>
              <a:t>	</a:t>
            </a:r>
            <a:endParaRPr lang="en-US" sz="2000" dirty="0" smtClean="0"/>
          </a:p>
          <a:p>
            <a:pPr>
              <a:buFontTx/>
              <a:buNone/>
            </a:pPr>
            <a:endParaRPr lang="en-US" sz="2000" dirty="0" smtClean="0"/>
          </a:p>
          <a:p>
            <a:pPr>
              <a:buFontTx/>
              <a:buNone/>
            </a:pPr>
            <a:endParaRPr lang="en-US" sz="2000" dirty="0" smtClean="0"/>
          </a:p>
          <a:p>
            <a:pPr>
              <a:buFontTx/>
              <a:buNone/>
            </a:pPr>
            <a:endParaRPr lang="en-US" sz="2000" dirty="0" smtClean="0"/>
          </a:p>
          <a:p>
            <a:pPr>
              <a:buFontTx/>
              <a:buNone/>
            </a:pPr>
            <a:endParaRPr lang="en-US" sz="2000" dirty="0" smtClean="0"/>
          </a:p>
          <a:p>
            <a:pPr>
              <a:buFontTx/>
              <a:buNone/>
            </a:pPr>
            <a:endParaRPr lang="en-US" sz="2000" dirty="0" smtClean="0"/>
          </a:p>
          <a:p>
            <a:pPr>
              <a:buFontTx/>
              <a:buNone/>
            </a:pPr>
            <a:endParaRPr lang="en-US" sz="2000" dirty="0" smtClean="0"/>
          </a:p>
          <a:p>
            <a:pPr>
              <a:buFontTx/>
              <a:buNone/>
            </a:pPr>
            <a:endParaRPr lang="en-US" sz="2000" dirty="0" smtClean="0"/>
          </a:p>
          <a:p>
            <a:pPr>
              <a:buFontTx/>
              <a:buNone/>
            </a:pPr>
            <a:endParaRPr lang="en-US" sz="2000" dirty="0" smtClean="0"/>
          </a:p>
          <a:p>
            <a:pPr>
              <a:buFontTx/>
              <a:buNone/>
            </a:pPr>
            <a:endParaRPr lang="en-US" sz="2000" dirty="0" smtClean="0"/>
          </a:p>
          <a:p>
            <a:pPr>
              <a:buFontTx/>
              <a:buNone/>
            </a:pPr>
            <a:endParaRPr lang="en-US" sz="2000" dirty="0"/>
          </a:p>
        </p:txBody>
      </p:sp>
      <p:sp>
        <p:nvSpPr>
          <p:cNvPr id="519174" name="Text Box 6"/>
          <p:cNvSpPr txBox="1">
            <a:spLocks noChangeArrowheads="1"/>
          </p:cNvSpPr>
          <p:nvPr/>
        </p:nvSpPr>
        <p:spPr bwMode="auto">
          <a:xfrm>
            <a:off x="1752600" y="2514600"/>
            <a:ext cx="320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The mean period-luminosity (P/L) relationship for </a:t>
            </a:r>
            <a:r>
              <a:rPr lang="en-US" sz="1600" dirty="0" err="1" smtClean="0"/>
              <a:t>Cepheids</a:t>
            </a:r>
            <a:r>
              <a:rPr lang="en-US" sz="1600" dirty="0" smtClean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3458" y="5849399"/>
            <a:ext cx="876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 The P/L relationship for RR </a:t>
            </a:r>
            <a:r>
              <a:rPr lang="en-US" sz="2000" dirty="0" err="1" smtClean="0"/>
              <a:t>Lyrae</a:t>
            </a:r>
            <a:r>
              <a:rPr lang="en-US" sz="2000" dirty="0" smtClean="0"/>
              <a:t> stars is trivial: all have </a:t>
            </a:r>
            <a:r>
              <a:rPr lang="en-US" sz="2000" i="1" dirty="0" smtClean="0"/>
              <a:t>L </a:t>
            </a:r>
            <a:r>
              <a:rPr lang="en-US" sz="2000" dirty="0" smtClean="0">
                <a:sym typeface="Symbol"/>
              </a:rPr>
              <a:t>almost 100 L</a:t>
            </a:r>
            <a:r>
              <a:rPr lang="en-US" sz="1400" dirty="0" smtClean="0">
                <a:sym typeface="Wingdings 2"/>
              </a:rPr>
              <a:t></a:t>
            </a:r>
            <a:endParaRPr lang="en-US" sz="2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162800" y="6553200"/>
            <a:ext cx="1905000" cy="457200"/>
          </a:xfrm>
        </p:spPr>
        <p:txBody>
          <a:bodyPr/>
          <a:lstStyle/>
          <a:p>
            <a:fld id="{E435D496-746C-4CFF-9582-3FD6A2819620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00101" y="3560625"/>
            <a:ext cx="41528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=&gt; Measure period, read off luminosity.  Then with measured apparent brightness (incident flux) use inverse-square law to get distance.  Usually done with a filter.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387631"/>
            <a:ext cx="3774098" cy="3286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381000"/>
            <a:ext cx="7696200" cy="914400"/>
          </a:xfrm>
        </p:spPr>
        <p:txBody>
          <a:bodyPr/>
          <a:lstStyle/>
          <a:p>
            <a:pPr marL="171450" indent="-171450"/>
            <a:r>
              <a:rPr lang="en-US" sz="2000" dirty="0" err="1" smtClean="0"/>
              <a:t>Cepheids</a:t>
            </a:r>
            <a:r>
              <a:rPr lang="en-US" sz="2000" dirty="0" smtClean="0"/>
              <a:t> </a:t>
            </a:r>
            <a:r>
              <a:rPr lang="en-US" sz="2000" dirty="0"/>
              <a:t>and RR </a:t>
            </a:r>
            <a:r>
              <a:rPr lang="en-US" sz="2000" dirty="0" err="1"/>
              <a:t>Lyrae</a:t>
            </a:r>
            <a:r>
              <a:rPr lang="en-US" sz="2000" dirty="0"/>
              <a:t> stars are giant and thus very luminous.  </a:t>
            </a:r>
            <a:r>
              <a:rPr lang="en-US" sz="2000" dirty="0" smtClean="0"/>
              <a:t>             We </a:t>
            </a:r>
            <a:r>
              <a:rPr lang="en-US" sz="2000" dirty="0"/>
              <a:t>can see them as individual stars in </a:t>
            </a:r>
            <a:r>
              <a:rPr lang="en-US" sz="2000" dirty="0" smtClean="0"/>
              <a:t>other, nearby, </a:t>
            </a:r>
            <a:r>
              <a:rPr lang="en-US" sz="2000" dirty="0"/>
              <a:t>galaxies.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496-746C-4CFF-9582-3FD6A2819620}" type="slidenum">
              <a:rPr lang="en-US" smtClean="0"/>
              <a:pPr/>
              <a:t>41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298192" y="1305710"/>
            <a:ext cx="4407408" cy="5247490"/>
            <a:chOff x="1847088" y="1143000"/>
            <a:chExt cx="4407408" cy="52474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7849" y="1143000"/>
              <a:ext cx="4399935" cy="304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82" b="510"/>
            <a:stretch/>
          </p:blipFill>
          <p:spPr>
            <a:xfrm>
              <a:off x="1847088" y="3474720"/>
              <a:ext cx="4407408" cy="291577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91731"/>
            <a:stretch/>
          </p:blipFill>
          <p:spPr>
            <a:xfrm>
              <a:off x="1856232" y="1143001"/>
              <a:ext cx="4389120" cy="27222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228600"/>
            <a:ext cx="7066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Concepts in understanding stellar evolution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1" y="1066800"/>
            <a:ext cx="8839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Temperature increases with depth in a star.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nucleus with higher atomic number requires a higher temperature for fusion.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Fusion provides pressure which supports core and star (shining is a “by-product”).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When fusing of an element is complete, core not hot enough for </a:t>
            </a:r>
            <a:r>
              <a:rPr lang="en-US" dirty="0" smtClean="0"/>
              <a:t>fusion of </a:t>
            </a:r>
            <a:r>
              <a:rPr lang="en-US" dirty="0" smtClean="0"/>
              <a:t>next element: core contracts.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 core contracts, heats up, as gravitational potential energy converted to heat.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Core contracts until T high enough to fuse next element.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When core inert and shrinking, layers above it contract, creating hot </a:t>
            </a:r>
            <a:r>
              <a:rPr lang="en-US" dirty="0" smtClean="0"/>
              <a:t>dense shell(s</a:t>
            </a:r>
            <a:r>
              <a:rPr lang="en-US" dirty="0" smtClean="0"/>
              <a:t>) where intense fusion happens, causing envelope to expand and star to </a:t>
            </a:r>
            <a:r>
              <a:rPr lang="en-US" dirty="0" smtClean="0"/>
              <a:t>become </a:t>
            </a:r>
            <a:r>
              <a:rPr lang="en-US" dirty="0" smtClean="0"/>
              <a:t>more luminous – even as core contracts.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Expanding envelopes cool.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/>
          <a:p>
            <a:fld id="{E435D496-746C-4CFF-9582-3FD6A2819620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22C3-CB9F-42CE-9D46-DB19C9CCD0DF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4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828800" y="609600"/>
            <a:ext cx="5875200" cy="560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22486" t="54372" r="51892" b="30584"/>
          <a:stretch>
            <a:fillRect/>
          </a:stretch>
        </p:blipFill>
        <p:spPr bwMode="auto">
          <a:xfrm>
            <a:off x="6019800" y="2819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22486" t="54372" r="51892" b="30584"/>
          <a:stretch>
            <a:fillRect/>
          </a:stretch>
        </p:blipFill>
        <p:spPr bwMode="auto">
          <a:xfrm>
            <a:off x="6400800" y="1981200"/>
            <a:ext cx="990600" cy="38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22486" t="54372" r="51892" b="30584"/>
          <a:stretch>
            <a:fillRect/>
          </a:stretch>
        </p:blipFill>
        <p:spPr bwMode="auto">
          <a:xfrm>
            <a:off x="4819360" y="1524000"/>
            <a:ext cx="81944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22486" t="54372" r="51892" b="30584"/>
          <a:stretch>
            <a:fillRect/>
          </a:stretch>
        </p:blipFill>
        <p:spPr bwMode="auto">
          <a:xfrm>
            <a:off x="4376718" y="1295400"/>
            <a:ext cx="110968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22486" t="54372" r="51892" b="30584"/>
          <a:stretch>
            <a:fillRect/>
          </a:stretch>
        </p:blipFill>
        <p:spPr bwMode="auto">
          <a:xfrm>
            <a:off x="4572000" y="838200"/>
            <a:ext cx="135284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22486" t="54372" r="51892" b="30584"/>
          <a:stretch>
            <a:fillRect/>
          </a:stretch>
        </p:blipFill>
        <p:spPr bwMode="auto">
          <a:xfrm>
            <a:off x="6324600" y="1066800"/>
            <a:ext cx="685800" cy="38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6781800" y="1066800"/>
            <a:ext cx="8382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858000" y="1981200"/>
            <a:ext cx="8382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22486" t="54372" r="51892" b="30584"/>
          <a:stretch>
            <a:fillRect/>
          </a:stretch>
        </p:blipFill>
        <p:spPr bwMode="auto">
          <a:xfrm rot="2588194">
            <a:off x="5456275" y="1114009"/>
            <a:ext cx="506313" cy="14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22486" t="54372" r="51892" b="30584"/>
          <a:stretch>
            <a:fillRect/>
          </a:stretch>
        </p:blipFill>
        <p:spPr bwMode="auto">
          <a:xfrm rot="3363515">
            <a:off x="4999075" y="1606851"/>
            <a:ext cx="506313" cy="14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324600" y="2057400"/>
            <a:ext cx="351378" cy="369332"/>
          </a:xfrm>
          <a:prstGeom prst="rect">
            <a:avLst/>
          </a:prstGeom>
          <a:noFill/>
          <a:ln w="317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135022" y="1600200"/>
            <a:ext cx="351378" cy="369332"/>
          </a:xfrm>
          <a:prstGeom prst="rect">
            <a:avLst/>
          </a:prstGeom>
          <a:noFill/>
          <a:ln w="317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562600" y="1307068"/>
            <a:ext cx="351378" cy="369332"/>
          </a:xfrm>
          <a:prstGeom prst="rect">
            <a:avLst/>
          </a:prstGeom>
          <a:noFill/>
          <a:ln w="317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22C3-CB9F-42CE-9D46-DB19C9CCD0DF}" type="slidenum">
              <a:rPr lang="en-US" smtClean="0">
                <a:solidFill>
                  <a:schemeClr val="bg2"/>
                </a:solidFill>
              </a:rPr>
              <a:pPr/>
              <a:t>44</a:t>
            </a:fld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/>
              <a:t>Compare to open cluster H-R diagram</a:t>
            </a:r>
          </a:p>
        </p:txBody>
      </p:sp>
      <p:pic>
        <p:nvPicPr>
          <p:cNvPr id="526341" name="Picture 5" descr="ch20_fig20_18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00200"/>
            <a:ext cx="4144963" cy="4876800"/>
          </a:xfrm>
          <a:prstGeom prst="rect">
            <a:avLst/>
          </a:prstGeom>
          <a:noFill/>
        </p:spPr>
      </p:pic>
      <p:sp>
        <p:nvSpPr>
          <p:cNvPr id="526344" name="Text Box 8"/>
          <p:cNvSpPr txBox="1">
            <a:spLocks noChangeArrowheads="1"/>
          </p:cNvSpPr>
          <p:nvPr/>
        </p:nvSpPr>
        <p:spPr bwMode="auto">
          <a:xfrm>
            <a:off x="1295400" y="1143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Globular cluster</a:t>
            </a:r>
          </a:p>
        </p:txBody>
      </p:sp>
      <p:sp>
        <p:nvSpPr>
          <p:cNvPr id="526345" name="Text Box 9"/>
          <p:cNvSpPr txBox="1">
            <a:spLocks noChangeArrowheads="1"/>
          </p:cNvSpPr>
          <p:nvPr/>
        </p:nvSpPr>
        <p:spPr bwMode="auto">
          <a:xfrm>
            <a:off x="5791200" y="11430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Open cluster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1905000" cy="457200"/>
          </a:xfrm>
        </p:spPr>
        <p:txBody>
          <a:bodyPr/>
          <a:lstStyle/>
          <a:p>
            <a:fld id="{E435D496-746C-4CFF-9582-3FD6A2819620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54435"/>
            <a:ext cx="4273845" cy="478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990600"/>
          </a:xfrm>
        </p:spPr>
        <p:txBody>
          <a:bodyPr/>
          <a:lstStyle/>
          <a:p>
            <a:r>
              <a:rPr lang="en-US" dirty="0" smtClean="0"/>
              <a:t>Post main sequence evolution: “evolved” stars.  Focus on 0.4 M</a:t>
            </a:r>
            <a:r>
              <a:rPr lang="en-US" baseline="-25000" dirty="0" smtClean="0">
                <a:sym typeface="Wingdings 2" pitchFamily="18" charset="2"/>
              </a:rPr>
              <a:t></a:t>
            </a:r>
            <a:r>
              <a:rPr lang="en-US" dirty="0" smtClean="0"/>
              <a:t> &lt; M &lt; </a:t>
            </a:r>
            <a:r>
              <a:rPr lang="en-US" dirty="0"/>
              <a:t>7</a:t>
            </a:r>
            <a:r>
              <a:rPr lang="en-US" dirty="0" smtClean="0"/>
              <a:t>(?) M</a:t>
            </a:r>
            <a:r>
              <a:rPr lang="en-US" baseline="-25000" dirty="0" smtClean="0">
                <a:sym typeface="Wingdings 2" pitchFamily="18" charset="2"/>
              </a:rPr>
              <a:t></a:t>
            </a:r>
            <a:r>
              <a:rPr lang="en-US" dirty="0" smtClean="0"/>
              <a:t> case</a:t>
            </a:r>
            <a:endParaRPr lang="en-US" dirty="0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590800"/>
            <a:ext cx="8001000" cy="9906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 dirty="0"/>
              <a:t>During the MS, </a:t>
            </a:r>
            <a:r>
              <a:rPr lang="en-US" sz="2000" dirty="0" smtClean="0"/>
              <a:t>H =&gt; He in core</a:t>
            </a:r>
            <a:endParaRPr lang="en-US" sz="2000" dirty="0"/>
          </a:p>
          <a:p>
            <a:pPr marL="609600" indent="-609600">
              <a:buFontTx/>
              <a:buNone/>
            </a:pPr>
            <a:r>
              <a:rPr lang="en-US" sz="2000" dirty="0"/>
              <a:t>	 </a:t>
            </a:r>
            <a:r>
              <a:rPr lang="en-US" sz="2000" dirty="0">
                <a:sym typeface="Symbol" pitchFamily="18" charset="2"/>
              </a:rPr>
              <a:t> </a:t>
            </a:r>
            <a:r>
              <a:rPr lang="en-US" sz="2000" dirty="0"/>
              <a:t>core runs out of fuel at some point</a:t>
            </a:r>
            <a:r>
              <a:rPr lang="en-US" sz="2000" dirty="0" smtClean="0"/>
              <a:t>.  </a:t>
            </a:r>
            <a:endParaRPr lang="en-US" sz="2000" dirty="0"/>
          </a:p>
          <a:p>
            <a:pPr marL="609600" indent="-609600">
              <a:buFontTx/>
              <a:buAutoNum type="arabicPeriod"/>
            </a:pPr>
            <a:endParaRPr lang="en-US" sz="2000" dirty="0"/>
          </a:p>
          <a:p>
            <a:pPr marL="609600" indent="-609600">
              <a:buFontTx/>
              <a:buNone/>
            </a:pPr>
            <a:r>
              <a:rPr lang="en-US" sz="2000" dirty="0"/>
              <a:t>	</a:t>
            </a:r>
          </a:p>
        </p:txBody>
      </p:sp>
      <p:sp>
        <p:nvSpPr>
          <p:cNvPr id="408580" name="Comment 4"/>
          <p:cNvSpPr>
            <a:spLocks noChangeArrowheads="1"/>
          </p:cNvSpPr>
          <p:nvPr/>
        </p:nvSpPr>
        <p:spPr bwMode="auto">
          <a:xfrm>
            <a:off x="2895600" y="2244725"/>
            <a:ext cx="3124200" cy="3460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</a:rPr>
              <a:t>Core hydrogen exhaustion </a:t>
            </a:r>
            <a:endParaRPr lang="en-US" sz="1600" dirty="0">
              <a:latin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3810000"/>
            <a:ext cx="800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Can it immediately “burn” He?  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kern="0" dirty="0" smtClean="0">
              <a:solidFill>
                <a:schemeClr val="bg2"/>
              </a:solidFill>
              <a:latin typeface="+mn-lt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4572000"/>
            <a:ext cx="8001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No, the Coulomb (electrical charge) barrier is too high.  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=&gt; core energy production drops. 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=&gt; internal pressure drops.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noProof="0" dirty="0" smtClean="0">
                <a:solidFill>
                  <a:schemeClr val="bg2"/>
                </a:solidFill>
                <a:latin typeface="+mn-lt"/>
              </a:rPr>
              <a:t>       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Hydrostatic equilibrium is being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lost.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496-746C-4CFF-9582-3FD6A281962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60131" y="1566056"/>
            <a:ext cx="8829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(This is a condensed version of what’s in the textbook, and is what you need</a:t>
            </a:r>
          </a:p>
          <a:p>
            <a:r>
              <a:rPr lang="en-US" sz="2000" dirty="0" smtClean="0"/>
              <a:t>to know). 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4191000" cy="1600200"/>
          </a:xfrm>
        </p:spPr>
        <p:txBody>
          <a:bodyPr/>
          <a:lstStyle/>
          <a:p>
            <a:pPr marL="381000" indent="-381000">
              <a:buFont typeface="Arial" pitchFamily="34" charset="0"/>
              <a:buAutoNum type="arabicPeriod" startAt="2"/>
            </a:pPr>
            <a:r>
              <a:rPr lang="en-US" sz="2000" dirty="0"/>
              <a:t>Core </a:t>
            </a:r>
            <a:r>
              <a:rPr lang="en-US" sz="2000" dirty="0" smtClean="0"/>
              <a:t>contracts (eventually by factor of about 3 in radius) </a:t>
            </a:r>
            <a:endParaRPr lang="en-US" sz="2000" dirty="0"/>
          </a:p>
          <a:p>
            <a:pPr marL="381000" indent="-381000">
              <a:buFont typeface="Arial" pitchFamily="34" charset="0"/>
              <a:buNone/>
            </a:pPr>
            <a:r>
              <a:rPr lang="en-US" sz="2000" dirty="0"/>
              <a:t>	=&gt; </a:t>
            </a:r>
            <a:r>
              <a:rPr lang="en-US" sz="2000" dirty="0" smtClean="0"/>
              <a:t>heats up</a:t>
            </a:r>
          </a:p>
          <a:p>
            <a:pPr marL="381000" indent="-381000">
              <a:buFont typeface="Arial" pitchFamily="34" charset="0"/>
              <a:buNone/>
            </a:pPr>
            <a:r>
              <a:rPr lang="en-US" sz="2000" dirty="0"/>
              <a:t>	</a:t>
            </a:r>
            <a:r>
              <a:rPr lang="en-US" sz="2000" dirty="0" smtClean="0"/>
              <a:t>=&gt; inner part of “envelope” (everything outside core)  contracts too, heats up</a:t>
            </a:r>
          </a:p>
          <a:p>
            <a:pPr marL="381000" indent="-381000">
              <a:buFont typeface="Arial" pitchFamily="34" charset="0"/>
              <a:buNone/>
            </a:pPr>
            <a:endParaRPr lang="en-US" sz="2000" dirty="0"/>
          </a:p>
        </p:txBody>
      </p:sp>
      <p:pic>
        <p:nvPicPr>
          <p:cNvPr id="410627" name="Picture 3" descr="hshellburningsm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330" y="914400"/>
            <a:ext cx="4572270" cy="4800600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" y="3886200"/>
            <a:ext cx="4191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AutoNum type="arabicPeriod" startAt="3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T, density higher in shell than in core during MS</a:t>
            </a:r>
          </a:p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=&gt; </a:t>
            </a: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faster fusion!</a:t>
            </a:r>
          </a:p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 Faster fusion results in both higher pressure, which pushes out envelope above it, and more radiation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8600" y="2667000"/>
            <a:ext cx="419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=&gt; now a zone around He core is hot enough for H burning – “H-burning shell”</a:t>
            </a:r>
          </a:p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5D496-746C-4CFF-9582-3FD6A281962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19800" y="5835134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(not to scale!)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53000" y="304800"/>
            <a:ext cx="4191000" cy="2895600"/>
          </a:xfrm>
        </p:spPr>
        <p:txBody>
          <a:bodyPr/>
          <a:lstStyle/>
          <a:p>
            <a:pPr marL="457200" indent="-457200">
              <a:buAutoNum type="arabicPeriod" startAt="5"/>
            </a:pPr>
            <a:r>
              <a:rPr lang="en-US" sz="2000" dirty="0" smtClean="0"/>
              <a:t>Outer envelope expands and   therefore cools =&gt; redder.  Luminosity rises due to vigorous shell fusion.</a:t>
            </a:r>
          </a:p>
          <a:p>
            <a:pPr marL="457200" indent="-457200">
              <a:buAutoNum type="arabicPeriod" startAt="5"/>
            </a:pPr>
            <a:r>
              <a:rPr lang="en-US" sz="2000" dirty="0" smtClean="0"/>
              <a:t>Result is a </a:t>
            </a:r>
            <a:r>
              <a:rPr lang="en-US" sz="2000" u="sng" dirty="0" smtClean="0"/>
              <a:t>Red Giant</a:t>
            </a:r>
            <a:r>
              <a:rPr lang="en-US" sz="2000" dirty="0" smtClean="0"/>
              <a:t> (ignore </a:t>
            </a:r>
            <a:r>
              <a:rPr lang="en-US" sz="2000" dirty="0" err="1" smtClean="0"/>
              <a:t>subgiant</a:t>
            </a:r>
            <a:r>
              <a:rPr lang="en-US" sz="2000" dirty="0" smtClean="0"/>
              <a:t>/Red Giant distinction in text for this class)</a:t>
            </a:r>
            <a:endParaRPr lang="en-US" sz="2000" dirty="0"/>
          </a:p>
        </p:txBody>
      </p:sp>
      <p:pic>
        <p:nvPicPr>
          <p:cNvPr id="412676" name="Picture 4" descr="figure 21-0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228599"/>
            <a:ext cx="4572001" cy="3822349"/>
          </a:xfrm>
          <a:prstGeom prst="rect">
            <a:avLst/>
          </a:prstGeom>
          <a:noFill/>
        </p:spPr>
      </p:pic>
      <p:pic>
        <p:nvPicPr>
          <p:cNvPr id="412678" name="Picture 6" descr="figure 21-03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048000"/>
            <a:ext cx="4114800" cy="3465512"/>
          </a:xfrm>
          <a:prstGeom prst="rect">
            <a:avLst/>
          </a:prstGeom>
          <a:noFill/>
        </p:spPr>
      </p:pic>
      <p:sp>
        <p:nvSpPr>
          <p:cNvPr id="412679" name="Text Box 7"/>
          <p:cNvSpPr txBox="1">
            <a:spLocks noChangeArrowheads="1"/>
          </p:cNvSpPr>
          <p:nvPr/>
        </p:nvSpPr>
        <p:spPr bwMode="auto">
          <a:xfrm>
            <a:off x="2895600" y="6324600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Red giant stars in </a:t>
            </a:r>
            <a:r>
              <a:rPr lang="en-US" sz="1400" dirty="0" err="1"/>
              <a:t>Auriga</a:t>
            </a:r>
            <a:endParaRPr lang="en-US" sz="14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28600" y="4419600"/>
            <a:ext cx="449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Radius increases roughly 100 times.</a:t>
            </a: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  <a:sym typeface="Wingdings 2" pitchFamily="18" charset="2"/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  <a:sym typeface="Wingdings 2" pitchFamily="18" charset="2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4876800"/>
            <a:ext cx="4267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5425" indent="-225425">
              <a:spcBef>
                <a:spcPct val="20000"/>
              </a:spcBef>
              <a:buFontTx/>
              <a:buChar char="•"/>
            </a:pPr>
            <a:endParaRPr lang="en-US" sz="2000" dirty="0">
              <a:solidFill>
                <a:schemeClr val="bg2"/>
              </a:solidFill>
            </a:endParaRPr>
          </a:p>
          <a:p>
            <a:pPr marL="225425" indent="-225425">
              <a:spcBef>
                <a:spcPct val="20000"/>
              </a:spcBef>
            </a:pPr>
            <a:r>
              <a:rPr lang="en-US" sz="2000" dirty="0" smtClean="0">
                <a:solidFill>
                  <a:schemeClr val="bg2"/>
                </a:solidFill>
              </a:rPr>
              <a:t>    Lasts </a:t>
            </a:r>
            <a:r>
              <a:rPr lang="en-US" sz="2000" dirty="0">
                <a:solidFill>
                  <a:schemeClr val="bg2"/>
                </a:solidFill>
              </a:rPr>
              <a:t>about </a:t>
            </a:r>
            <a:r>
              <a:rPr lang="en-US" sz="2000" dirty="0" smtClean="0">
                <a:solidFill>
                  <a:schemeClr val="bg2"/>
                </a:solidFill>
              </a:rPr>
              <a:t>1 </a:t>
            </a:r>
            <a:r>
              <a:rPr lang="en-US" sz="2000" dirty="0" err="1" smtClean="0">
                <a:solidFill>
                  <a:schemeClr val="bg2"/>
                </a:solidFill>
              </a:rPr>
              <a:t>Gyr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>
                <a:solidFill>
                  <a:schemeClr val="bg2"/>
                </a:solidFill>
              </a:rPr>
              <a:t>for </a:t>
            </a:r>
            <a:r>
              <a:rPr lang="en-US" sz="2000" dirty="0" smtClean="0">
                <a:solidFill>
                  <a:schemeClr val="bg2"/>
                </a:solidFill>
              </a:rPr>
              <a:t>1 </a:t>
            </a:r>
            <a:r>
              <a:rPr lang="en-US" sz="2000" dirty="0">
                <a:solidFill>
                  <a:schemeClr val="bg2"/>
                </a:solidFill>
                <a:sym typeface="Symbol" pitchFamily="18" charset="2"/>
              </a:rPr>
              <a:t>M</a:t>
            </a:r>
            <a:r>
              <a:rPr lang="en-US" sz="2000" baseline="-25000" dirty="0">
                <a:solidFill>
                  <a:schemeClr val="bg2"/>
                </a:solidFill>
                <a:sym typeface="Wingdings 2" pitchFamily="18" charset="2"/>
              </a:rPr>
              <a:t> </a:t>
            </a:r>
            <a:r>
              <a:rPr lang="en-US" sz="2000" dirty="0">
                <a:solidFill>
                  <a:schemeClr val="bg2"/>
                </a:solidFill>
                <a:sym typeface="Wingdings 2" pitchFamily="18" charset="2"/>
              </a:rPr>
              <a:t>stars (</a:t>
            </a:r>
            <a:r>
              <a:rPr lang="en-US" sz="2000" dirty="0" smtClean="0">
                <a:solidFill>
                  <a:schemeClr val="bg2"/>
                </a:solidFill>
                <a:sym typeface="Wingdings 2" pitchFamily="18" charset="2"/>
              </a:rPr>
              <a:t>c.f. t</a:t>
            </a:r>
            <a:r>
              <a:rPr lang="en-US" sz="2000" baseline="-25000" dirty="0" smtClean="0">
                <a:solidFill>
                  <a:schemeClr val="bg2"/>
                </a:solidFill>
                <a:sym typeface="Wingdings 2" pitchFamily="18" charset="2"/>
              </a:rPr>
              <a:t>ms</a:t>
            </a:r>
            <a:r>
              <a:rPr lang="en-US" sz="2000" dirty="0" smtClean="0">
                <a:solidFill>
                  <a:schemeClr val="bg2"/>
                </a:solidFill>
                <a:sym typeface="Wingdings 2" pitchFamily="18" charset="2"/>
              </a:rPr>
              <a:t>~10 </a:t>
            </a:r>
            <a:r>
              <a:rPr lang="en-US" sz="2000" dirty="0" err="1" smtClean="0">
                <a:solidFill>
                  <a:schemeClr val="bg2"/>
                </a:solidFill>
                <a:sym typeface="Wingdings 2" pitchFamily="18" charset="2"/>
              </a:rPr>
              <a:t>Gyr</a:t>
            </a:r>
            <a:r>
              <a:rPr lang="en-US" sz="2000" dirty="0" smtClean="0">
                <a:solidFill>
                  <a:schemeClr val="bg2"/>
                </a:solidFill>
                <a:sym typeface="Wingdings 2" pitchFamily="18" charset="2"/>
              </a:rPr>
              <a:t>).</a:t>
            </a:r>
          </a:p>
          <a:p>
            <a:pPr marL="225425" indent="-225425">
              <a:spcBef>
                <a:spcPct val="20000"/>
              </a:spcBef>
            </a:pPr>
            <a:endParaRPr lang="en-US" sz="2000" dirty="0" smtClean="0">
              <a:solidFill>
                <a:schemeClr val="bg2"/>
              </a:solidFill>
              <a:sym typeface="Wingdings 2" pitchFamily="18" charset="2"/>
            </a:endParaRPr>
          </a:p>
          <a:p>
            <a:pPr marL="225425" indent="-225425">
              <a:spcBef>
                <a:spcPct val="20000"/>
              </a:spcBef>
            </a:pPr>
            <a:r>
              <a:rPr lang="en-US" sz="2000" dirty="0" smtClean="0">
                <a:solidFill>
                  <a:schemeClr val="bg2"/>
                </a:solidFill>
                <a:sym typeface="Wingdings 2" pitchFamily="18" charset="2"/>
              </a:rPr>
              <a:t>	Strong winds</a:t>
            </a:r>
            <a:endParaRPr lang="en-US" sz="2000" dirty="0">
              <a:solidFill>
                <a:schemeClr val="bg2"/>
              </a:solidFill>
              <a:sym typeface="Wingdings 2" pitchFamily="18" charset="2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86600" y="6553200"/>
            <a:ext cx="1905000" cy="457200"/>
          </a:xfrm>
        </p:spPr>
        <p:txBody>
          <a:bodyPr/>
          <a:lstStyle/>
          <a:p>
            <a:fld id="{E435D496-746C-4CFF-9582-3FD6A2819620}" type="slidenum">
              <a:rPr lang="en-US" smtClean="0">
                <a:solidFill>
                  <a:schemeClr val="bg2"/>
                </a:solidFill>
              </a:rPr>
              <a:pPr/>
              <a:t>7</a:t>
            </a:fld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122C3-CB9F-42CE-9D46-DB19C9CCD0DF}" type="slidenum">
              <a:rPr lang="en-US" smtClean="0">
                <a:solidFill>
                  <a:schemeClr val="bg2"/>
                </a:solidFill>
              </a:rPr>
              <a:pPr/>
              <a:t>8</a:t>
            </a:fld>
            <a:endParaRPr lang="en-US">
              <a:solidFill>
                <a:schemeClr val="bg2"/>
              </a:solidFill>
            </a:endParaRPr>
          </a:p>
        </p:txBody>
      </p:sp>
      <p:pic>
        <p:nvPicPr>
          <p:cNvPr id="3" name="Picture 2" descr="figure_20_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62992"/>
          <a:stretch/>
        </p:blipFill>
        <p:spPr bwMode="auto">
          <a:xfrm>
            <a:off x="2425112" y="967946"/>
            <a:ext cx="3962400" cy="5890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3288" y="1524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Helvetica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Helvetica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Helvetica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Helvetic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Helvetic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Helvetic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Helvetic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Helvetica" charset="0"/>
              </a:defRPr>
            </a:lvl9pPr>
          </a:lstStyle>
          <a:p>
            <a:r>
              <a:rPr lang="en-US" sz="2800" kern="0" dirty="0" smtClean="0"/>
              <a:t>Evolving along the red giant branch</a:t>
            </a:r>
            <a:r>
              <a:rPr lang="en-US" dirty="0"/>
              <a:t> </a:t>
            </a:r>
            <a:r>
              <a:rPr lang="en-US" dirty="0" smtClean="0"/>
              <a:t>(1 </a:t>
            </a:r>
            <a:r>
              <a:rPr lang="en-US" dirty="0">
                <a:sym typeface="Symbol" pitchFamily="18" charset="2"/>
              </a:rPr>
              <a:t>M</a:t>
            </a:r>
            <a:r>
              <a:rPr lang="en-US" baseline="-25000" dirty="0">
                <a:sym typeface="Wingdings 2" pitchFamily="18" charset="2"/>
              </a:rPr>
              <a:t> </a:t>
            </a:r>
            <a:r>
              <a:rPr lang="en-US" dirty="0" smtClean="0">
                <a:sym typeface="Wingdings 2" pitchFamily="18" charset="2"/>
              </a:rPr>
              <a:t>case)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01373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5" name="Rectangle 7"/>
          <p:cNvSpPr>
            <a:spLocks noChangeArrowheads="1"/>
          </p:cNvSpPr>
          <p:nvPr/>
        </p:nvSpPr>
        <p:spPr bwMode="auto">
          <a:xfrm>
            <a:off x="152400" y="3733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400800"/>
            <a:ext cx="1905000" cy="457200"/>
          </a:xfrm>
        </p:spPr>
        <p:txBody>
          <a:bodyPr/>
          <a:lstStyle/>
          <a:p>
            <a:fld id="{D7F122C3-CB9F-42CE-9D46-DB19C9CCD0DF}" type="slidenum">
              <a:rPr lang="en-US" smtClean="0">
                <a:solidFill>
                  <a:schemeClr val="bg2"/>
                </a:solidFill>
              </a:rPr>
              <a:pPr/>
              <a:t>9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942" y="304800"/>
            <a:ext cx="77604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(Aside: evolution of stars</a:t>
            </a:r>
            <a:r>
              <a:rPr lang="en-US" sz="3200" dirty="0"/>
              <a:t> </a:t>
            </a:r>
            <a:r>
              <a:rPr lang="en-US" sz="3200" dirty="0" smtClean="0"/>
              <a:t>&lt; 0.4 </a:t>
            </a:r>
            <a:r>
              <a:rPr lang="en-US" sz="3200" dirty="0"/>
              <a:t>M</a:t>
            </a:r>
            <a:r>
              <a:rPr lang="en-US" sz="3200" baseline="-25000" dirty="0" smtClean="0">
                <a:sym typeface="Wingdings 2" pitchFamily="18" charset="2"/>
              </a:rPr>
              <a:t></a:t>
            </a:r>
            <a:r>
              <a:rPr lang="en-US" sz="3200" dirty="0" smtClean="0"/>
              <a:t>, down</a:t>
            </a:r>
          </a:p>
          <a:p>
            <a:pPr algn="ctr"/>
            <a:r>
              <a:rPr lang="en-US" sz="3200" dirty="0" smtClean="0"/>
              <a:t>to brown dwarf limit)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75784" y="1792189"/>
            <a:ext cx="80586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These are fully convective: convection zone extends from center to</a:t>
            </a:r>
          </a:p>
          <a:p>
            <a:r>
              <a:rPr lang="en-US" dirty="0" smtClean="0"/>
              <a:t>surface =&gt; all gas cycles into core where fusion occurs and out again.  </a:t>
            </a:r>
          </a:p>
          <a:p>
            <a:endParaRPr lang="en-US" dirty="0"/>
          </a:p>
          <a:p>
            <a:r>
              <a:rPr lang="en-US" dirty="0" smtClean="0"/>
              <a:t>Eventually, all H in star converted to He.  This takes 100’s of billions of years.</a:t>
            </a:r>
          </a:p>
          <a:p>
            <a:endParaRPr lang="en-US" dirty="0"/>
          </a:p>
          <a:p>
            <a:r>
              <a:rPr lang="en-US" dirty="0" smtClean="0"/>
              <a:t>Never hot enough for He fusion.</a:t>
            </a:r>
          </a:p>
          <a:p>
            <a:endParaRPr lang="en-US" dirty="0"/>
          </a:p>
          <a:p>
            <a:r>
              <a:rPr lang="en-US" dirty="0" smtClean="0"/>
              <a:t>Result will be dead He star.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45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4080"/>
      </a:dk2>
      <a:lt2>
        <a:srgbClr val="FFFF00"/>
      </a:lt2>
      <a:accent1>
        <a:srgbClr val="FFFFFF"/>
      </a:accent1>
      <a:accent2>
        <a:srgbClr val="00FFFF"/>
      </a:accent2>
      <a:accent3>
        <a:srgbClr val="AAAFC0"/>
      </a:accent3>
      <a:accent4>
        <a:srgbClr val="DADADA"/>
      </a:accent4>
      <a:accent5>
        <a:srgbClr val="FFFFFF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4080"/>
        </a:dk2>
        <a:lt2>
          <a:srgbClr val="FFFF00"/>
        </a:lt2>
        <a:accent1>
          <a:srgbClr val="FFFFFF"/>
        </a:accent1>
        <a:accent2>
          <a:srgbClr val="00FFFF"/>
        </a:accent2>
        <a:accent3>
          <a:srgbClr val="AAAFC0"/>
        </a:accent3>
        <a:accent4>
          <a:srgbClr val="DADADA"/>
        </a:accent4>
        <a:accent5>
          <a:srgbClr val="FFFFFF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135047</TotalTime>
  <Words>2449</Words>
  <Application>Microsoft Office PowerPoint</Application>
  <PresentationFormat>On-screen Show (4:3)</PresentationFormat>
  <Paragraphs>391</Paragraphs>
  <Slides>45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Arial Rounded MT Bold</vt:lpstr>
      <vt:lpstr>Helvetica</vt:lpstr>
      <vt:lpstr>Symbol</vt:lpstr>
      <vt:lpstr>Times New Roman</vt:lpstr>
      <vt:lpstr>Wingdings</vt:lpstr>
      <vt:lpstr>Wingdings 2</vt:lpstr>
      <vt:lpstr>Default Design</vt:lpstr>
      <vt:lpstr>Post Main Sequence Evolution of “Low-Mass” Stars Chapter 19.1-19.3, then 20.1-20.4, then 19.4-19.6</vt:lpstr>
      <vt:lpstr>Key points</vt:lpstr>
      <vt:lpstr>"Stellar Midlife" - Main Sequence</vt:lpstr>
      <vt:lpstr>PowerPoint Presentation</vt:lpstr>
      <vt:lpstr>Post main sequence evolution: “evolved” stars.  Focus on 0.4 M &lt; M &lt; 7(?) M case</vt:lpstr>
      <vt:lpstr>PowerPoint Presentation</vt:lpstr>
      <vt:lpstr>PowerPoint Presentation</vt:lpstr>
      <vt:lpstr>PowerPoint Presentation</vt:lpstr>
      <vt:lpstr>PowerPoint Presentation</vt:lpstr>
      <vt:lpstr>Helium burning (Sec 19.3, 20.1)</vt:lpstr>
      <vt:lpstr>PowerPoint Presentation</vt:lpstr>
      <vt:lpstr>Low-mass (&lt;2-3 M) stars: Electron degeneracy and the Helium Flash (not required to learn)</vt:lpstr>
      <vt:lpstr>PowerPoint Presentation</vt:lpstr>
      <vt:lpstr>PowerPoint Presentation</vt:lpstr>
      <vt:lpstr>PowerPoint Presentation</vt:lpstr>
      <vt:lpstr>PowerPoint Presentation</vt:lpstr>
      <vt:lpstr>Higher-mass stars: helium burning onset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 clusters (back to Sec 19.4)</vt:lpstr>
      <vt:lpstr>PowerPoint Presentation</vt:lpstr>
      <vt:lpstr>Open clusters</vt:lpstr>
      <vt:lpstr>PowerPoint Presentation</vt:lpstr>
      <vt:lpstr>Globular clusters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Stellar populations</vt:lpstr>
      <vt:lpstr>Variable stars as Distance Indicators</vt:lpstr>
      <vt:lpstr>Short Period Variables – Cepheids and RR Lyraes</vt:lpstr>
      <vt:lpstr>How to study variable stars</vt:lpstr>
      <vt:lpstr>Distance indicators</vt:lpstr>
      <vt:lpstr>PowerPoint Presentation</vt:lpstr>
      <vt:lpstr>PowerPoint Presentation</vt:lpstr>
      <vt:lpstr>PowerPoint Presentation</vt:lpstr>
      <vt:lpstr>PowerPoint Presentation</vt:lpstr>
      <vt:lpstr>Compare to open cluster H-R diagram</vt:lpstr>
    </vt:vector>
  </TitlesOfParts>
  <Manager/>
  <Company>UNM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18 - Stars</dc:title>
  <dc:subject/>
  <dc:creator>Pihlstrom</dc:creator>
  <cp:keywords/>
  <dc:description/>
  <cp:lastModifiedBy>Rich</cp:lastModifiedBy>
  <cp:revision>577</cp:revision>
  <cp:lastPrinted>2017-03-02T00:47:06Z</cp:lastPrinted>
  <dcterms:created xsi:type="dcterms:W3CDTF">2002-01-16T17:09:16Z</dcterms:created>
  <dcterms:modified xsi:type="dcterms:W3CDTF">2017-03-02T17:17:26Z</dcterms:modified>
  <cp:category/>
</cp:coreProperties>
</file>